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58" r:id="rId3"/>
    <p:sldId id="287" r:id="rId4"/>
    <p:sldId id="284" r:id="rId5"/>
    <p:sldId id="310" r:id="rId6"/>
    <p:sldId id="311" r:id="rId7"/>
    <p:sldId id="276" r:id="rId8"/>
    <p:sldId id="277" r:id="rId9"/>
    <p:sldId id="274" r:id="rId10"/>
    <p:sldId id="268" r:id="rId11"/>
    <p:sldId id="269" r:id="rId12"/>
    <p:sldId id="275" r:id="rId13"/>
    <p:sldId id="278" r:id="rId14"/>
    <p:sldId id="312" r:id="rId15"/>
    <p:sldId id="286" r:id="rId16"/>
    <p:sldId id="279" r:id="rId17"/>
    <p:sldId id="281" r:id="rId18"/>
    <p:sldId id="304" r:id="rId19"/>
    <p:sldId id="283" r:id="rId20"/>
    <p:sldId id="308" r:id="rId21"/>
    <p:sldId id="285" r:id="rId22"/>
    <p:sldId id="313" r:id="rId23"/>
    <p:sldId id="288" r:id="rId24"/>
    <p:sldId id="289" r:id="rId25"/>
    <p:sldId id="291" r:id="rId26"/>
    <p:sldId id="303" r:id="rId27"/>
    <p:sldId id="292" r:id="rId28"/>
    <p:sldId id="272" r:id="rId29"/>
    <p:sldId id="314" r:id="rId30"/>
    <p:sldId id="262" r:id="rId31"/>
    <p:sldId id="266" r:id="rId32"/>
    <p:sldId id="265" r:id="rId33"/>
    <p:sldId id="305" r:id="rId34"/>
    <p:sldId id="273" r:id="rId35"/>
    <p:sldId id="259" r:id="rId36"/>
    <p:sldId id="309" r:id="rId37"/>
    <p:sldId id="316" r:id="rId38"/>
    <p:sldId id="315" r:id="rId39"/>
    <p:sldId id="270" r:id="rId40"/>
    <p:sldId id="261" r:id="rId41"/>
    <p:sldId id="260" r:id="rId42"/>
    <p:sldId id="306" r:id="rId43"/>
    <p:sldId id="271" r:id="rId44"/>
    <p:sldId id="302" r:id="rId45"/>
    <p:sldId id="298" r:id="rId46"/>
    <p:sldId id="257" r:id="rId47"/>
  </p:sldIdLst>
  <p:sldSz cx="12599988" cy="9134475"/>
  <p:notesSz cx="7010400" cy="9296400"/>
  <p:defaultTextStyle>
    <a:defPPr>
      <a:defRPr lang="fr-FR"/>
    </a:defPPr>
    <a:lvl1pPr marL="0" algn="l" defTabSz="1390985" rtl="0" eaLnBrk="1" latinLnBrk="0" hangingPunct="1">
      <a:defRPr sz="2738" kern="1200">
        <a:solidFill>
          <a:schemeClr val="tx1"/>
        </a:solidFill>
        <a:latin typeface="+mn-lt"/>
        <a:ea typeface="+mn-ea"/>
        <a:cs typeface="+mn-cs"/>
      </a:defRPr>
    </a:lvl1pPr>
    <a:lvl2pPr marL="695493" algn="l" defTabSz="1390985" rtl="0" eaLnBrk="1" latinLnBrk="0" hangingPunct="1">
      <a:defRPr sz="2738" kern="1200">
        <a:solidFill>
          <a:schemeClr val="tx1"/>
        </a:solidFill>
        <a:latin typeface="+mn-lt"/>
        <a:ea typeface="+mn-ea"/>
        <a:cs typeface="+mn-cs"/>
      </a:defRPr>
    </a:lvl2pPr>
    <a:lvl3pPr marL="1390985" algn="l" defTabSz="1390985" rtl="0" eaLnBrk="1" latinLnBrk="0" hangingPunct="1">
      <a:defRPr sz="2738" kern="1200">
        <a:solidFill>
          <a:schemeClr val="tx1"/>
        </a:solidFill>
        <a:latin typeface="+mn-lt"/>
        <a:ea typeface="+mn-ea"/>
        <a:cs typeface="+mn-cs"/>
      </a:defRPr>
    </a:lvl3pPr>
    <a:lvl4pPr marL="2086478" algn="l" defTabSz="1390985" rtl="0" eaLnBrk="1" latinLnBrk="0" hangingPunct="1">
      <a:defRPr sz="2738" kern="1200">
        <a:solidFill>
          <a:schemeClr val="tx1"/>
        </a:solidFill>
        <a:latin typeface="+mn-lt"/>
        <a:ea typeface="+mn-ea"/>
        <a:cs typeface="+mn-cs"/>
      </a:defRPr>
    </a:lvl4pPr>
    <a:lvl5pPr marL="2781971" algn="l" defTabSz="1390985" rtl="0" eaLnBrk="1" latinLnBrk="0" hangingPunct="1">
      <a:defRPr sz="2738" kern="1200">
        <a:solidFill>
          <a:schemeClr val="tx1"/>
        </a:solidFill>
        <a:latin typeface="+mn-lt"/>
        <a:ea typeface="+mn-ea"/>
        <a:cs typeface="+mn-cs"/>
      </a:defRPr>
    </a:lvl5pPr>
    <a:lvl6pPr marL="3477463" algn="l" defTabSz="1390985" rtl="0" eaLnBrk="1" latinLnBrk="0" hangingPunct="1">
      <a:defRPr sz="2738" kern="1200">
        <a:solidFill>
          <a:schemeClr val="tx1"/>
        </a:solidFill>
        <a:latin typeface="+mn-lt"/>
        <a:ea typeface="+mn-ea"/>
        <a:cs typeface="+mn-cs"/>
      </a:defRPr>
    </a:lvl6pPr>
    <a:lvl7pPr marL="4172956" algn="l" defTabSz="1390985" rtl="0" eaLnBrk="1" latinLnBrk="0" hangingPunct="1">
      <a:defRPr sz="2738" kern="1200">
        <a:solidFill>
          <a:schemeClr val="tx1"/>
        </a:solidFill>
        <a:latin typeface="+mn-lt"/>
        <a:ea typeface="+mn-ea"/>
        <a:cs typeface="+mn-cs"/>
      </a:defRPr>
    </a:lvl7pPr>
    <a:lvl8pPr marL="4868448" algn="l" defTabSz="1390985" rtl="0" eaLnBrk="1" latinLnBrk="0" hangingPunct="1">
      <a:defRPr sz="2738" kern="1200">
        <a:solidFill>
          <a:schemeClr val="tx1"/>
        </a:solidFill>
        <a:latin typeface="+mn-lt"/>
        <a:ea typeface="+mn-ea"/>
        <a:cs typeface="+mn-cs"/>
      </a:defRPr>
    </a:lvl8pPr>
    <a:lvl9pPr marL="5563941" algn="l" defTabSz="1390985" rtl="0" eaLnBrk="1" latinLnBrk="0" hangingPunct="1">
      <a:defRPr sz="273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77" userDrawn="1">
          <p15:clr>
            <a:srgbClr val="A4A3A4"/>
          </p15:clr>
        </p15:guide>
        <p15:guide id="2" pos="396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D0D8E8"/>
    <a:srgbClr val="229B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29" autoAdjust="0"/>
  </p:normalViewPr>
  <p:slideViewPr>
    <p:cSldViewPr showGuides="1">
      <p:cViewPr>
        <p:scale>
          <a:sx n="60" d="100"/>
          <a:sy n="60" d="100"/>
        </p:scale>
        <p:origin x="738" y="54"/>
      </p:cViewPr>
      <p:guideLst>
        <p:guide orient="horz" pos="2877"/>
        <p:guide pos="3969"/>
      </p:guideLst>
    </p:cSldViewPr>
  </p:slideViewPr>
  <p:notesTextViewPr>
    <p:cViewPr>
      <p:scale>
        <a:sx n="3" d="2"/>
        <a:sy n="3" d="2"/>
      </p:scale>
      <p:origin x="0" y="0"/>
    </p:cViewPr>
  </p:notesTextViewPr>
  <p:notesViewPr>
    <p:cSldViewPr>
      <p:cViewPr varScale="1">
        <p:scale>
          <a:sx n="79" d="100"/>
          <a:sy n="79" d="100"/>
        </p:scale>
        <p:origin x="198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6FC353F-EAE7-4069-B48E-6A48C925F50D}" type="datetimeFigureOut">
              <a:rPr lang="fr-CA" smtClean="0"/>
              <a:t>2017-01-31</a:t>
            </a:fld>
            <a:endParaRPr lang="fr-CA"/>
          </a:p>
        </p:txBody>
      </p:sp>
      <p:sp>
        <p:nvSpPr>
          <p:cNvPr id="4" name="Espace réservé du pied de page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fr-CA" dirty="0"/>
          </a:p>
        </p:txBody>
      </p:sp>
      <p:sp>
        <p:nvSpPr>
          <p:cNvPr id="5" name="Espace réservé du numéro de diapositive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DED1B9A-813D-4834-B6CF-72BCB220A6FC}" type="slidenum">
              <a:rPr lang="fr-CA" smtClean="0"/>
              <a:t>‹N°›</a:t>
            </a:fld>
            <a:endParaRPr lang="fr-CA"/>
          </a:p>
        </p:txBody>
      </p:sp>
    </p:spTree>
    <p:extLst>
      <p:ext uri="{BB962C8B-B14F-4D97-AF65-F5344CB8AC3E}">
        <p14:creationId xmlns:p14="http://schemas.microsoft.com/office/powerpoint/2010/main" val="1658127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A5B9490-31CC-4C70-9721-604921CDA324}" type="datetimeFigureOut">
              <a:rPr lang="fr-CA" smtClean="0"/>
              <a:t>2017-01-31</a:t>
            </a:fld>
            <a:endParaRPr lang="fr-CA"/>
          </a:p>
        </p:txBody>
      </p:sp>
      <p:sp>
        <p:nvSpPr>
          <p:cNvPr id="4" name="Espace réservé de l'image des diapositives 3"/>
          <p:cNvSpPr>
            <a:spLocks noGrp="1" noRot="1" noChangeAspect="1"/>
          </p:cNvSpPr>
          <p:nvPr>
            <p:ph type="sldImg" idx="2"/>
          </p:nvPr>
        </p:nvSpPr>
        <p:spPr>
          <a:xfrm>
            <a:off x="1341438" y="1162050"/>
            <a:ext cx="4327525" cy="31369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F01BA55-9B1A-4512-9013-F30602D9A046}" type="slidenum">
              <a:rPr lang="fr-CA" smtClean="0"/>
              <a:t>‹N°›</a:t>
            </a:fld>
            <a:endParaRPr lang="fr-CA"/>
          </a:p>
        </p:txBody>
      </p:sp>
    </p:spTree>
    <p:extLst>
      <p:ext uri="{BB962C8B-B14F-4D97-AF65-F5344CB8AC3E}">
        <p14:creationId xmlns:p14="http://schemas.microsoft.com/office/powerpoint/2010/main" val="485967347"/>
      </p:ext>
    </p:extLst>
  </p:cSld>
  <p:clrMap bg1="lt1" tx1="dk1" bg2="lt2" tx2="dk2" accent1="accent1" accent2="accent2" accent3="accent3" accent4="accent4" accent5="accent5" accent6="accent6" hlink="hlink" folHlink="folHlink"/>
  <p:notesStyle>
    <a:lvl1pPr marL="0" algn="l" defTabSz="1390985" rtl="0" eaLnBrk="1" latinLnBrk="0" hangingPunct="1">
      <a:defRPr sz="1825" kern="1200">
        <a:solidFill>
          <a:schemeClr val="tx1"/>
        </a:solidFill>
        <a:latin typeface="+mn-lt"/>
        <a:ea typeface="+mn-ea"/>
        <a:cs typeface="+mn-cs"/>
      </a:defRPr>
    </a:lvl1pPr>
    <a:lvl2pPr marL="695493" algn="l" defTabSz="1390985" rtl="0" eaLnBrk="1" latinLnBrk="0" hangingPunct="1">
      <a:defRPr sz="1825" kern="1200">
        <a:solidFill>
          <a:schemeClr val="tx1"/>
        </a:solidFill>
        <a:latin typeface="+mn-lt"/>
        <a:ea typeface="+mn-ea"/>
        <a:cs typeface="+mn-cs"/>
      </a:defRPr>
    </a:lvl2pPr>
    <a:lvl3pPr marL="1390985" algn="l" defTabSz="1390985" rtl="0" eaLnBrk="1" latinLnBrk="0" hangingPunct="1">
      <a:defRPr sz="1825" kern="1200">
        <a:solidFill>
          <a:schemeClr val="tx1"/>
        </a:solidFill>
        <a:latin typeface="+mn-lt"/>
        <a:ea typeface="+mn-ea"/>
        <a:cs typeface="+mn-cs"/>
      </a:defRPr>
    </a:lvl3pPr>
    <a:lvl4pPr marL="2086478" algn="l" defTabSz="1390985" rtl="0" eaLnBrk="1" latinLnBrk="0" hangingPunct="1">
      <a:defRPr sz="1825" kern="1200">
        <a:solidFill>
          <a:schemeClr val="tx1"/>
        </a:solidFill>
        <a:latin typeface="+mn-lt"/>
        <a:ea typeface="+mn-ea"/>
        <a:cs typeface="+mn-cs"/>
      </a:defRPr>
    </a:lvl4pPr>
    <a:lvl5pPr marL="2781971" algn="l" defTabSz="1390985" rtl="0" eaLnBrk="1" latinLnBrk="0" hangingPunct="1">
      <a:defRPr sz="1825" kern="1200">
        <a:solidFill>
          <a:schemeClr val="tx1"/>
        </a:solidFill>
        <a:latin typeface="+mn-lt"/>
        <a:ea typeface="+mn-ea"/>
        <a:cs typeface="+mn-cs"/>
      </a:defRPr>
    </a:lvl5pPr>
    <a:lvl6pPr marL="3477463" algn="l" defTabSz="1390985" rtl="0" eaLnBrk="1" latinLnBrk="0" hangingPunct="1">
      <a:defRPr sz="1825" kern="1200">
        <a:solidFill>
          <a:schemeClr val="tx1"/>
        </a:solidFill>
        <a:latin typeface="+mn-lt"/>
        <a:ea typeface="+mn-ea"/>
        <a:cs typeface="+mn-cs"/>
      </a:defRPr>
    </a:lvl6pPr>
    <a:lvl7pPr marL="4172956" algn="l" defTabSz="1390985" rtl="0" eaLnBrk="1" latinLnBrk="0" hangingPunct="1">
      <a:defRPr sz="1825" kern="1200">
        <a:solidFill>
          <a:schemeClr val="tx1"/>
        </a:solidFill>
        <a:latin typeface="+mn-lt"/>
        <a:ea typeface="+mn-ea"/>
        <a:cs typeface="+mn-cs"/>
      </a:defRPr>
    </a:lvl7pPr>
    <a:lvl8pPr marL="4868448" algn="l" defTabSz="1390985" rtl="0" eaLnBrk="1" latinLnBrk="0" hangingPunct="1">
      <a:defRPr sz="1825" kern="1200">
        <a:solidFill>
          <a:schemeClr val="tx1"/>
        </a:solidFill>
        <a:latin typeface="+mn-lt"/>
        <a:ea typeface="+mn-ea"/>
        <a:cs typeface="+mn-cs"/>
      </a:defRPr>
    </a:lvl8pPr>
    <a:lvl9pPr marL="5563941" algn="l" defTabSz="1390985" rtl="0" eaLnBrk="1" latinLnBrk="0" hangingPunct="1">
      <a:defRPr sz="182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fr.wikipedia.org/wiki/Afrique"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fr.wikipedia.org/wiki/Sahara"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1</a:t>
            </a:fld>
            <a:endParaRPr lang="fr-CA"/>
          </a:p>
        </p:txBody>
      </p:sp>
    </p:spTree>
    <p:extLst>
      <p:ext uri="{BB962C8B-B14F-4D97-AF65-F5344CB8AC3E}">
        <p14:creationId xmlns:p14="http://schemas.microsoft.com/office/powerpoint/2010/main" val="2098344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10</a:t>
            </a:fld>
            <a:endParaRPr lang="fr-CA"/>
          </a:p>
        </p:txBody>
      </p:sp>
    </p:spTree>
    <p:extLst>
      <p:ext uri="{BB962C8B-B14F-4D97-AF65-F5344CB8AC3E}">
        <p14:creationId xmlns:p14="http://schemas.microsoft.com/office/powerpoint/2010/main" val="4132003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11</a:t>
            </a:fld>
            <a:endParaRPr lang="fr-CA"/>
          </a:p>
        </p:txBody>
      </p:sp>
    </p:spTree>
    <p:extLst>
      <p:ext uri="{BB962C8B-B14F-4D97-AF65-F5344CB8AC3E}">
        <p14:creationId xmlns:p14="http://schemas.microsoft.com/office/powerpoint/2010/main" val="2340767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12</a:t>
            </a:fld>
            <a:endParaRPr lang="fr-CA"/>
          </a:p>
        </p:txBody>
      </p:sp>
    </p:spTree>
    <p:extLst>
      <p:ext uri="{BB962C8B-B14F-4D97-AF65-F5344CB8AC3E}">
        <p14:creationId xmlns:p14="http://schemas.microsoft.com/office/powerpoint/2010/main" val="1510679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13</a:t>
            </a:fld>
            <a:endParaRPr lang="fr-CA"/>
          </a:p>
        </p:txBody>
      </p:sp>
    </p:spTree>
    <p:extLst>
      <p:ext uri="{BB962C8B-B14F-4D97-AF65-F5344CB8AC3E}">
        <p14:creationId xmlns:p14="http://schemas.microsoft.com/office/powerpoint/2010/main" val="2463882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14</a:t>
            </a:fld>
            <a:endParaRPr lang="fr-CA"/>
          </a:p>
        </p:txBody>
      </p:sp>
    </p:spTree>
    <p:extLst>
      <p:ext uri="{BB962C8B-B14F-4D97-AF65-F5344CB8AC3E}">
        <p14:creationId xmlns:p14="http://schemas.microsoft.com/office/powerpoint/2010/main" val="1297614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15</a:t>
            </a:fld>
            <a:endParaRPr lang="fr-CA"/>
          </a:p>
        </p:txBody>
      </p:sp>
    </p:spTree>
    <p:extLst>
      <p:ext uri="{BB962C8B-B14F-4D97-AF65-F5344CB8AC3E}">
        <p14:creationId xmlns:p14="http://schemas.microsoft.com/office/powerpoint/2010/main" val="1380149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r>
              <a:rPr lang="fr-CA" dirty="0"/>
              <a:t>Cerner</a:t>
            </a:r>
            <a:r>
              <a:rPr lang="fr-CA" baseline="0" dirty="0"/>
              <a:t> des mouvements caractéristiques: Mouvements internes et externes (influence américaine dans l’aire latino-américaine. Le réveil autochtone dans l’aire latino-américaine) L’urbanisation galopante en Afrique subsaharienne, la ville est devenue un facteur de changement</a:t>
            </a:r>
          </a:p>
          <a:p>
            <a:endParaRPr lang="fr-CA" baseline="0" dirty="0"/>
          </a:p>
          <a:p>
            <a:r>
              <a:rPr lang="fr-CA" baseline="0" dirty="0"/>
              <a:t>Établir l’apport …: Dégager l’incidence de valeurs et de croyances partagées par des société. L’influence des autres cultures sur sa propre culture. La perception des autres</a:t>
            </a:r>
            <a:endParaRPr lang="fr-CA" dirty="0"/>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16</a:t>
            </a:fld>
            <a:endParaRPr lang="fr-CA"/>
          </a:p>
        </p:txBody>
      </p:sp>
    </p:spTree>
    <p:extLst>
      <p:ext uri="{BB962C8B-B14F-4D97-AF65-F5344CB8AC3E}">
        <p14:creationId xmlns:p14="http://schemas.microsoft.com/office/powerpoint/2010/main" val="4172709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r>
              <a:rPr lang="fr-CA" dirty="0"/>
              <a:t>Pluralité: </a:t>
            </a:r>
            <a:r>
              <a:rPr lang="fr-CA" b="0" dirty="0"/>
              <a:t>pluralité religieuse en Afrique du Sud.</a:t>
            </a:r>
            <a:r>
              <a:rPr lang="fr-CA" b="0" baseline="0" dirty="0"/>
              <a:t> </a:t>
            </a:r>
            <a:r>
              <a:rPr lang="fr-CA" sz="1200" b="0" i="0" u="none" strike="noStrike" kern="1200" baseline="0" dirty="0">
                <a:solidFill>
                  <a:schemeClr val="tx1"/>
                </a:solidFill>
                <a:latin typeface="+mn-lt"/>
                <a:ea typeface="+mn-ea"/>
                <a:cs typeface="+mn-cs"/>
              </a:rPr>
              <a:t>L’Afrique subsaharienne</a:t>
            </a:r>
          </a:p>
          <a:p>
            <a:r>
              <a:rPr lang="fr-CA" sz="1200" b="0" i="0" u="none" strike="noStrike" kern="1200" baseline="0" dirty="0">
                <a:solidFill>
                  <a:schemeClr val="tx1"/>
                </a:solidFill>
                <a:latin typeface="+mn-lt"/>
                <a:ea typeface="+mn-ea"/>
                <a:cs typeface="+mn-cs"/>
              </a:rPr>
              <a:t>est une terre de contrastes, une véritable mosaïque, entre autres en ce qui</a:t>
            </a:r>
          </a:p>
          <a:p>
            <a:r>
              <a:rPr lang="fr-CA" sz="1200" b="0" i="0" u="none" strike="noStrike" kern="1200" baseline="0" dirty="0">
                <a:solidFill>
                  <a:schemeClr val="tx1"/>
                </a:solidFill>
                <a:latin typeface="+mn-lt"/>
                <a:ea typeface="+mn-ea"/>
                <a:cs typeface="+mn-cs"/>
              </a:rPr>
              <a:t>concerne les traditions et les croyances de ses populations. Des valeurs</a:t>
            </a:r>
          </a:p>
          <a:p>
            <a:r>
              <a:rPr lang="fr-CA" sz="1200" b="0" i="0" u="none" strike="noStrike" kern="1200" baseline="0" dirty="0">
                <a:solidFill>
                  <a:schemeClr val="tx1"/>
                </a:solidFill>
                <a:latin typeface="+mn-lt"/>
                <a:ea typeface="+mn-ea"/>
                <a:cs typeface="+mn-cs"/>
              </a:rPr>
              <a:t>communes existent cependant, comme l’importance accordée à la famille,</a:t>
            </a:r>
          </a:p>
          <a:p>
            <a:r>
              <a:rPr lang="fr-CA" sz="1200" b="0" i="0" u="none" strike="noStrike" kern="1200" baseline="0" dirty="0">
                <a:solidFill>
                  <a:schemeClr val="tx1"/>
                </a:solidFill>
                <a:latin typeface="+mn-lt"/>
                <a:ea typeface="+mn-ea"/>
                <a:cs typeface="+mn-cs"/>
              </a:rPr>
              <a:t>aux ancêtres, à la religion ou à la vie communautaire.</a:t>
            </a:r>
          </a:p>
          <a:p>
            <a:endParaRPr lang="fr-CA" sz="1200" b="0" i="0" u="none" strike="noStrike" kern="1200" baseline="0" dirty="0">
              <a:solidFill>
                <a:schemeClr val="tx1"/>
              </a:solidFill>
              <a:latin typeface="+mn-lt"/>
              <a:ea typeface="+mn-ea"/>
              <a:cs typeface="+mn-cs"/>
            </a:endParaRPr>
          </a:p>
          <a:p>
            <a:r>
              <a:rPr lang="fr-FR" dirty="0">
                <a:effectLst/>
              </a:rPr>
              <a:t>l'étendue du </a:t>
            </a:r>
            <a:r>
              <a:rPr lang="fr-FR" u="none" dirty="0">
                <a:effectLst/>
                <a:hlinkClick r:id="rId3" tooltip="Afrique"/>
              </a:rPr>
              <a:t>continent africain</a:t>
            </a:r>
            <a:r>
              <a:rPr lang="fr-FR" u="none" dirty="0">
                <a:effectLst/>
              </a:rPr>
              <a:t> au sud du </a:t>
            </a:r>
            <a:r>
              <a:rPr lang="fr-FR" u="none" dirty="0">
                <a:effectLst/>
                <a:hlinkClick r:id="rId4" tooltip="Sahara"/>
              </a:rPr>
              <a:t>Sahara</a:t>
            </a:r>
            <a:r>
              <a:rPr lang="fr-FR" dirty="0">
                <a:effectLst/>
              </a:rPr>
              <a:t>, séparée écologiquement, culturellement, ethniquement et technologiquement des pays du nord par le climat rude du plus vaste désert chaud du monde</a:t>
            </a:r>
            <a:endParaRPr lang="fr-CA" b="0" dirty="0"/>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17</a:t>
            </a:fld>
            <a:endParaRPr lang="fr-CA"/>
          </a:p>
        </p:txBody>
      </p:sp>
    </p:spTree>
    <p:extLst>
      <p:ext uri="{BB962C8B-B14F-4D97-AF65-F5344CB8AC3E}">
        <p14:creationId xmlns:p14="http://schemas.microsoft.com/office/powerpoint/2010/main" val="3580095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r>
              <a:rPr lang="fr-CA" dirty="0"/>
              <a:t>Tradition</a:t>
            </a:r>
            <a:r>
              <a:rPr lang="fr-CA" baseline="0" dirty="0"/>
              <a:t> modernité: </a:t>
            </a:r>
            <a:r>
              <a:rPr lang="fr-CA" sz="1200" b="0" i="0" u="none" strike="noStrike" kern="1200" baseline="0" dirty="0">
                <a:solidFill>
                  <a:schemeClr val="tx1"/>
                </a:solidFill>
                <a:latin typeface="+mn-lt"/>
                <a:ea typeface="+mn-ea"/>
                <a:cs typeface="+mn-cs"/>
              </a:rPr>
              <a:t>L’aire culturelle arabe est en effet marquée par l’oscillation entre tradition</a:t>
            </a:r>
          </a:p>
          <a:p>
            <a:r>
              <a:rPr lang="fr-CA" sz="1200" b="0" i="0" u="none" strike="noStrike" kern="1200" baseline="0" dirty="0">
                <a:solidFill>
                  <a:schemeClr val="tx1"/>
                </a:solidFill>
                <a:latin typeface="+mn-lt"/>
                <a:ea typeface="+mn-ea"/>
                <a:cs typeface="+mn-cs"/>
              </a:rPr>
              <a:t>et modernité. Certains y voient une perspective intéressante de</a:t>
            </a:r>
          </a:p>
          <a:p>
            <a:r>
              <a:rPr lang="fr-CA" sz="1200" b="0" i="0" u="none" strike="noStrike" kern="1200" baseline="0" dirty="0">
                <a:solidFill>
                  <a:schemeClr val="tx1"/>
                </a:solidFill>
                <a:latin typeface="+mn-lt"/>
                <a:ea typeface="+mn-ea"/>
                <a:cs typeface="+mn-cs"/>
              </a:rPr>
              <a:t>démocratisation et de laïcisation d’institutions, alors que d’autres y voient</a:t>
            </a:r>
          </a:p>
          <a:p>
            <a:r>
              <a:rPr lang="fr-CA" sz="1200" b="0" i="0" u="none" strike="noStrike" kern="1200" baseline="0" dirty="0">
                <a:solidFill>
                  <a:schemeClr val="tx1"/>
                </a:solidFill>
                <a:latin typeface="+mn-lt"/>
                <a:ea typeface="+mn-ea"/>
                <a:cs typeface="+mn-cs"/>
              </a:rPr>
              <a:t>une remise en question de pratiques et de croyances traditionnelles</a:t>
            </a:r>
            <a:endParaRPr lang="fr-CA" dirty="0"/>
          </a:p>
          <a:p>
            <a:endParaRPr lang="fr-CA" dirty="0"/>
          </a:p>
          <a:p>
            <a:r>
              <a:rPr lang="fr-CA" dirty="0"/>
              <a:t>Micropropriété: </a:t>
            </a:r>
            <a:r>
              <a:rPr lang="fr-CA" sz="1200" b="0" i="0" u="none" strike="noStrike" kern="1200" baseline="0" dirty="0">
                <a:solidFill>
                  <a:schemeClr val="tx1"/>
                </a:solidFill>
                <a:latin typeface="+mn-lt"/>
                <a:ea typeface="+mn-ea"/>
                <a:cs typeface="+mn-cs"/>
              </a:rPr>
              <a:t>Le paysannat représente une large part de la population. Des</a:t>
            </a:r>
          </a:p>
          <a:p>
            <a:r>
              <a:rPr lang="fr-CA" sz="1200" b="0" i="0" u="none" strike="noStrike" kern="1200" baseline="0" dirty="0">
                <a:solidFill>
                  <a:schemeClr val="tx1"/>
                </a:solidFill>
                <a:latin typeface="+mn-lt"/>
                <a:ea typeface="+mn-ea"/>
                <a:cs typeface="+mn-cs"/>
              </a:rPr>
              <a:t>millions de paysans sont sans terre ou possèdent des micropropriétés de</a:t>
            </a:r>
          </a:p>
          <a:p>
            <a:r>
              <a:rPr lang="fr-CA" sz="1200" b="0" i="0" u="none" strike="noStrike" kern="1200" baseline="0" dirty="0">
                <a:solidFill>
                  <a:schemeClr val="tx1"/>
                </a:solidFill>
                <a:latin typeface="+mn-lt"/>
                <a:ea typeface="+mn-ea"/>
                <a:cs typeface="+mn-cs"/>
              </a:rPr>
              <a:t>moins de deux hectares. La terre appartient à une minorité de nantis. Dans</a:t>
            </a:r>
          </a:p>
          <a:p>
            <a:r>
              <a:rPr lang="fr-CA" sz="1200" b="0" i="0" u="none" strike="noStrike" kern="1200" baseline="0" dirty="0">
                <a:solidFill>
                  <a:schemeClr val="tx1"/>
                </a:solidFill>
                <a:latin typeface="+mn-lt"/>
                <a:ea typeface="+mn-ea"/>
                <a:cs typeface="+mn-cs"/>
              </a:rPr>
              <a:t>ces conditions, les difficultés sont nombreuses et le surendettement des</a:t>
            </a:r>
          </a:p>
          <a:p>
            <a:r>
              <a:rPr lang="fr-CA" sz="1200" b="0" i="0" u="none" strike="noStrike" kern="1200" baseline="0" dirty="0">
                <a:solidFill>
                  <a:schemeClr val="tx1"/>
                </a:solidFill>
                <a:latin typeface="+mn-lt"/>
                <a:ea typeface="+mn-ea"/>
                <a:cs typeface="+mn-cs"/>
              </a:rPr>
              <a:t>paysans est chronique</a:t>
            </a:r>
          </a:p>
          <a:p>
            <a:endParaRPr lang="fr-CA" sz="1200" b="0" i="0" u="none" strike="noStrike" kern="1200" baseline="0" dirty="0">
              <a:solidFill>
                <a:schemeClr val="tx1"/>
              </a:solidFill>
              <a:latin typeface="+mn-lt"/>
              <a:ea typeface="+mn-ea"/>
              <a:cs typeface="+mn-cs"/>
            </a:endParaRPr>
          </a:p>
          <a:p>
            <a:r>
              <a:rPr lang="fr-CA" sz="1200" b="0" i="0" u="none" strike="noStrike" kern="1200" baseline="0" dirty="0">
                <a:solidFill>
                  <a:schemeClr val="tx1"/>
                </a:solidFill>
                <a:latin typeface="+mn-lt"/>
                <a:ea typeface="+mn-ea"/>
                <a:cs typeface="+mn-cs"/>
              </a:rPr>
              <a:t>Spiritualité: hindouisme et bouddhisme</a:t>
            </a:r>
          </a:p>
          <a:p>
            <a:endParaRPr lang="fr-CA" sz="1200" b="0" i="0" u="none" strike="noStrike" kern="1200" baseline="0" dirty="0">
              <a:solidFill>
                <a:schemeClr val="tx1"/>
              </a:solidFill>
              <a:latin typeface="+mn-lt"/>
              <a:ea typeface="+mn-ea"/>
              <a:cs typeface="+mn-cs"/>
            </a:endParaRPr>
          </a:p>
          <a:p>
            <a:r>
              <a:rPr lang="fr-CA" sz="1200" b="0" i="0" u="none" strike="noStrike" kern="1200" baseline="0" dirty="0">
                <a:solidFill>
                  <a:schemeClr val="tx1"/>
                </a:solidFill>
                <a:latin typeface="+mn-lt"/>
                <a:ea typeface="+mn-ea"/>
                <a:cs typeface="+mn-cs"/>
              </a:rPr>
              <a:t>Exclusion: Populations autochtones soumises à l’exclusion sur le plan politique, économique et social ce qui provoque des mouvements de revendication… d’affirmation</a:t>
            </a:r>
            <a:endParaRPr lang="fr-CA" dirty="0"/>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18</a:t>
            </a:fld>
            <a:endParaRPr lang="fr-CA"/>
          </a:p>
        </p:txBody>
      </p:sp>
    </p:spTree>
    <p:extLst>
      <p:ext uri="{BB962C8B-B14F-4D97-AF65-F5344CB8AC3E}">
        <p14:creationId xmlns:p14="http://schemas.microsoft.com/office/powerpoint/2010/main" val="3933575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r>
              <a:rPr lang="fr-CA" sz="1200" b="1" i="0" u="none" strike="noStrike" kern="1200" baseline="0" dirty="0">
                <a:solidFill>
                  <a:schemeClr val="tx1"/>
                </a:solidFill>
                <a:latin typeface="+mn-lt"/>
                <a:ea typeface="+mn-ea"/>
                <a:cs typeface="+mn-cs"/>
              </a:rPr>
              <a:t>Représentation cohérente de l’organisation d’une aire culturelle </a:t>
            </a:r>
            <a:r>
              <a:rPr lang="fr-CA" sz="1200" b="0" i="0" u="none" strike="noStrike" kern="1200" baseline="0" dirty="0">
                <a:solidFill>
                  <a:schemeClr val="tx1"/>
                </a:solidFill>
                <a:latin typeface="+mn-lt"/>
                <a:ea typeface="+mn-ea"/>
                <a:cs typeface="+mn-cs"/>
              </a:rPr>
              <a:t>Explication de l’organisation d’une aire culturelle</a:t>
            </a:r>
          </a:p>
          <a:p>
            <a:r>
              <a:rPr lang="fr-CA" sz="1200" b="1" i="0" u="none" strike="noStrike" kern="1200" baseline="0" dirty="0">
                <a:solidFill>
                  <a:schemeClr val="tx1"/>
                </a:solidFill>
                <a:latin typeface="+mn-lt"/>
                <a:ea typeface="+mn-ea"/>
                <a:cs typeface="+mn-cs"/>
              </a:rPr>
              <a:t>Établissement du dynamisme d’une aire culturelle </a:t>
            </a:r>
            <a:r>
              <a:rPr lang="fr-CA" sz="1200" b="0" i="0" u="none" strike="noStrike" kern="1200" baseline="0" dirty="0">
                <a:solidFill>
                  <a:schemeClr val="tx1"/>
                </a:solidFill>
                <a:latin typeface="+mn-lt"/>
                <a:ea typeface="+mn-ea"/>
                <a:cs typeface="+mn-cs"/>
              </a:rPr>
              <a:t>Enchaînement logique d’éléments mettant en</a:t>
            </a:r>
          </a:p>
          <a:p>
            <a:r>
              <a:rPr lang="fr-CA" sz="1200" b="0" i="0" u="none" strike="noStrike" kern="1200" baseline="0" dirty="0">
                <a:solidFill>
                  <a:schemeClr val="tx1"/>
                </a:solidFill>
                <a:latin typeface="+mn-lt"/>
                <a:ea typeface="+mn-ea"/>
                <a:cs typeface="+mn-cs"/>
              </a:rPr>
              <a:t>évidence le dynamisme d’une aire culturelle. (Ex: Comment </a:t>
            </a:r>
            <a:r>
              <a:rPr lang="fr-CA" sz="1200" b="0" i="0" u="none" strike="noStrike" kern="1200" baseline="0" dirty="0" err="1">
                <a:solidFill>
                  <a:schemeClr val="tx1"/>
                </a:solidFill>
                <a:latin typeface="+mn-lt"/>
                <a:ea typeface="+mn-ea"/>
                <a:cs typeface="+mn-cs"/>
              </a:rPr>
              <a:t>Evo</a:t>
            </a:r>
            <a:r>
              <a:rPr lang="fr-CA" sz="1200" b="0" i="0" u="none" strike="noStrike" kern="1200" baseline="0" dirty="0">
                <a:solidFill>
                  <a:schemeClr val="tx1"/>
                </a:solidFill>
                <a:latin typeface="+mn-lt"/>
                <a:ea typeface="+mn-ea"/>
                <a:cs typeface="+mn-cs"/>
              </a:rPr>
              <a:t> Morales, un autochtone, devient président de la Bolivie donc tout le mouvement autochtone)</a:t>
            </a:r>
            <a:endParaRPr lang="fr-CA" dirty="0"/>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19</a:t>
            </a:fld>
            <a:endParaRPr lang="fr-CA"/>
          </a:p>
        </p:txBody>
      </p:sp>
    </p:spTree>
    <p:extLst>
      <p:ext uri="{BB962C8B-B14F-4D97-AF65-F5344CB8AC3E}">
        <p14:creationId xmlns:p14="http://schemas.microsoft.com/office/powerpoint/2010/main" val="1492914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2</a:t>
            </a:fld>
            <a:endParaRPr lang="fr-CA"/>
          </a:p>
        </p:txBody>
      </p:sp>
    </p:spTree>
    <p:extLst>
      <p:ext uri="{BB962C8B-B14F-4D97-AF65-F5344CB8AC3E}">
        <p14:creationId xmlns:p14="http://schemas.microsoft.com/office/powerpoint/2010/main" val="154565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20</a:t>
            </a:fld>
            <a:endParaRPr lang="fr-CA"/>
          </a:p>
        </p:txBody>
      </p:sp>
    </p:spTree>
    <p:extLst>
      <p:ext uri="{BB962C8B-B14F-4D97-AF65-F5344CB8AC3E}">
        <p14:creationId xmlns:p14="http://schemas.microsoft.com/office/powerpoint/2010/main" val="1995385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21</a:t>
            </a:fld>
            <a:endParaRPr lang="fr-CA"/>
          </a:p>
        </p:txBody>
      </p:sp>
    </p:spTree>
    <p:extLst>
      <p:ext uri="{BB962C8B-B14F-4D97-AF65-F5344CB8AC3E}">
        <p14:creationId xmlns:p14="http://schemas.microsoft.com/office/powerpoint/2010/main" val="1906367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22</a:t>
            </a:fld>
            <a:endParaRPr lang="fr-CA"/>
          </a:p>
        </p:txBody>
      </p:sp>
    </p:spTree>
    <p:extLst>
      <p:ext uri="{BB962C8B-B14F-4D97-AF65-F5344CB8AC3E}">
        <p14:creationId xmlns:p14="http://schemas.microsoft.com/office/powerpoint/2010/main" val="770661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23</a:t>
            </a:fld>
            <a:endParaRPr lang="fr-CA"/>
          </a:p>
        </p:txBody>
      </p:sp>
    </p:spTree>
    <p:extLst>
      <p:ext uri="{BB962C8B-B14F-4D97-AF65-F5344CB8AC3E}">
        <p14:creationId xmlns:p14="http://schemas.microsoft.com/office/powerpoint/2010/main" val="1714889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24</a:t>
            </a:fld>
            <a:endParaRPr lang="fr-CA"/>
          </a:p>
        </p:txBody>
      </p:sp>
    </p:spTree>
    <p:extLst>
      <p:ext uri="{BB962C8B-B14F-4D97-AF65-F5344CB8AC3E}">
        <p14:creationId xmlns:p14="http://schemas.microsoft.com/office/powerpoint/2010/main" val="734948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25</a:t>
            </a:fld>
            <a:endParaRPr lang="fr-CA"/>
          </a:p>
        </p:txBody>
      </p:sp>
    </p:spTree>
    <p:extLst>
      <p:ext uri="{BB962C8B-B14F-4D97-AF65-F5344CB8AC3E}">
        <p14:creationId xmlns:p14="http://schemas.microsoft.com/office/powerpoint/2010/main" val="3771723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26</a:t>
            </a:fld>
            <a:endParaRPr lang="fr-CA"/>
          </a:p>
        </p:txBody>
      </p:sp>
    </p:spTree>
    <p:extLst>
      <p:ext uri="{BB962C8B-B14F-4D97-AF65-F5344CB8AC3E}">
        <p14:creationId xmlns:p14="http://schemas.microsoft.com/office/powerpoint/2010/main" val="1425440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27</a:t>
            </a:fld>
            <a:endParaRPr lang="fr-CA"/>
          </a:p>
        </p:txBody>
      </p:sp>
    </p:spTree>
    <p:extLst>
      <p:ext uri="{BB962C8B-B14F-4D97-AF65-F5344CB8AC3E}">
        <p14:creationId xmlns:p14="http://schemas.microsoft.com/office/powerpoint/2010/main" val="2226634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28</a:t>
            </a:fld>
            <a:endParaRPr lang="fr-CA"/>
          </a:p>
        </p:txBody>
      </p:sp>
    </p:spTree>
    <p:extLst>
      <p:ext uri="{BB962C8B-B14F-4D97-AF65-F5344CB8AC3E}">
        <p14:creationId xmlns:p14="http://schemas.microsoft.com/office/powerpoint/2010/main" val="536148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29</a:t>
            </a:fld>
            <a:endParaRPr lang="fr-CA"/>
          </a:p>
        </p:txBody>
      </p:sp>
    </p:spTree>
    <p:extLst>
      <p:ext uri="{BB962C8B-B14F-4D97-AF65-F5344CB8AC3E}">
        <p14:creationId xmlns:p14="http://schemas.microsoft.com/office/powerpoint/2010/main" val="1096562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r>
              <a:rPr lang="fr-CA" dirty="0"/>
              <a:t>Le ministère</a:t>
            </a:r>
            <a:r>
              <a:rPr lang="fr-CA" baseline="0" dirty="0"/>
              <a:t> produira un prototype d’épreuve par cours dont la responsabilité de l’élaboration de l’épreuve est locale afin de favoriser l’implantation.</a:t>
            </a:r>
            <a:endParaRPr lang="fr-CA" dirty="0"/>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3</a:t>
            </a:fld>
            <a:endParaRPr lang="fr-CA"/>
          </a:p>
        </p:txBody>
      </p:sp>
    </p:spTree>
    <p:extLst>
      <p:ext uri="{BB962C8B-B14F-4D97-AF65-F5344CB8AC3E}">
        <p14:creationId xmlns:p14="http://schemas.microsoft.com/office/powerpoint/2010/main" val="19609951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30</a:t>
            </a:fld>
            <a:endParaRPr lang="fr-CA"/>
          </a:p>
        </p:txBody>
      </p:sp>
    </p:spTree>
    <p:extLst>
      <p:ext uri="{BB962C8B-B14F-4D97-AF65-F5344CB8AC3E}">
        <p14:creationId xmlns:p14="http://schemas.microsoft.com/office/powerpoint/2010/main" val="1576419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Considérer un temps fort sous</a:t>
            </a:r>
            <a:r>
              <a:rPr lang="fr-CA" baseline="0" dirty="0"/>
              <a:t> l’angle de la durée: </a:t>
            </a:r>
            <a:r>
              <a:rPr lang="fr-CA" sz="1200" kern="1200" dirty="0">
                <a:solidFill>
                  <a:schemeClr val="tx1"/>
                </a:solidFill>
                <a:effectLst/>
                <a:latin typeface="+mn-lt"/>
                <a:ea typeface="+mn-ea"/>
                <a:cs typeface="+mn-cs"/>
              </a:rPr>
              <a:t>le recours à différentes échelles de temps et permet de situer le temps fort à l’intérieur de la réalité sociale dans laquelle il s’inscrit.</a:t>
            </a:r>
          </a:p>
          <a:p>
            <a:endParaRPr lang="fr-CA" dirty="0"/>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31</a:t>
            </a:fld>
            <a:endParaRPr lang="fr-CA"/>
          </a:p>
        </p:txBody>
      </p:sp>
    </p:spTree>
    <p:extLst>
      <p:ext uri="{BB962C8B-B14F-4D97-AF65-F5344CB8AC3E}">
        <p14:creationId xmlns:p14="http://schemas.microsoft.com/office/powerpoint/2010/main" val="34107532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r>
              <a:rPr lang="fr-CA" sz="1200" kern="1200" dirty="0">
                <a:solidFill>
                  <a:schemeClr val="tx1"/>
                </a:solidFill>
                <a:effectLst/>
                <a:latin typeface="+mn-lt"/>
                <a:ea typeface="+mn-ea"/>
                <a:cs typeface="+mn-cs"/>
              </a:rPr>
              <a:t>Frederick Winslow Taylor, né le 20 mars 1856 à </a:t>
            </a:r>
            <a:r>
              <a:rPr lang="fr-CA" sz="1200" kern="1200" dirty="0" err="1">
                <a:solidFill>
                  <a:schemeClr val="tx1"/>
                </a:solidFill>
                <a:effectLst/>
                <a:latin typeface="+mn-lt"/>
                <a:ea typeface="+mn-ea"/>
                <a:cs typeface="+mn-cs"/>
              </a:rPr>
              <a:t>Germantown</a:t>
            </a:r>
            <a:r>
              <a:rPr lang="fr-CA" sz="1200" kern="1200" dirty="0">
                <a:solidFill>
                  <a:schemeClr val="tx1"/>
                </a:solidFill>
                <a:effectLst/>
                <a:latin typeface="+mn-lt"/>
                <a:ea typeface="+mn-ea"/>
                <a:cs typeface="+mn-cs"/>
              </a:rPr>
              <a:t> et mort le 21 mars 1915 à Philadelphie, est un ingénieur américain, promoteur le plus connu de l'organisation scientifique du travail et du management scientifique.</a:t>
            </a:r>
          </a:p>
          <a:p>
            <a:endParaRPr lang="fr-CA" sz="1200" kern="1200" dirty="0">
              <a:solidFill>
                <a:schemeClr val="tx1"/>
              </a:solidFill>
              <a:latin typeface="+mn-lt"/>
              <a:ea typeface="+mn-ea"/>
              <a:cs typeface="+mn-cs"/>
            </a:endParaRPr>
          </a:p>
          <a:p>
            <a:r>
              <a:rPr lang="fr-CA" sz="1200" kern="1200" dirty="0">
                <a:solidFill>
                  <a:schemeClr val="tx1"/>
                </a:solidFill>
                <a:latin typeface="+mn-lt"/>
                <a:ea typeface="+mn-ea"/>
                <a:cs typeface="+mn-cs"/>
              </a:rPr>
              <a:t>La théorie de la sélection naturelle donne naissance au </a:t>
            </a:r>
            <a:r>
              <a:rPr lang="fr-CA" sz="1200" i="1" kern="1200" dirty="0">
                <a:solidFill>
                  <a:schemeClr val="tx1"/>
                </a:solidFill>
                <a:latin typeface="+mn-lt"/>
                <a:ea typeface="+mn-ea"/>
                <a:cs typeface="+mn-cs"/>
              </a:rPr>
              <a:t>darwinisme social</a:t>
            </a:r>
            <a:r>
              <a:rPr lang="fr-CA" sz="1200" kern="1200" dirty="0">
                <a:solidFill>
                  <a:schemeClr val="tx1"/>
                </a:solidFill>
                <a:latin typeface="+mn-lt"/>
                <a:ea typeface="+mn-ea"/>
                <a:cs typeface="+mn-cs"/>
              </a:rPr>
              <a:t>, un système idéologique qui voit dans les luttes civiles, les inégalités sociales et les guerres de conquête rien moins que l'application à l'espèce humaine de la sélection naturelle.</a:t>
            </a:r>
            <a:br>
              <a:rPr lang="fr-CA" sz="1200" kern="1200" dirty="0">
                <a:solidFill>
                  <a:schemeClr val="tx1"/>
                </a:solidFill>
                <a:latin typeface="+mn-lt"/>
                <a:ea typeface="+mn-ea"/>
                <a:cs typeface="+mn-cs"/>
              </a:rPr>
            </a:br>
            <a:r>
              <a:rPr lang="fr-CA" sz="1200" kern="1200" dirty="0">
                <a:solidFill>
                  <a:schemeClr val="tx1"/>
                </a:solidFill>
                <a:latin typeface="+mn-lt"/>
                <a:ea typeface="+mn-ea"/>
                <a:cs typeface="+mn-cs"/>
              </a:rPr>
              <a:t/>
            </a:r>
            <a:br>
              <a:rPr lang="fr-CA" sz="1200" kern="1200" dirty="0">
                <a:solidFill>
                  <a:schemeClr val="tx1"/>
                </a:solidFill>
                <a:latin typeface="+mn-lt"/>
                <a:ea typeface="+mn-ea"/>
                <a:cs typeface="+mn-cs"/>
              </a:rPr>
            </a:br>
            <a:r>
              <a:rPr lang="fr-CA" sz="1200" kern="1200" dirty="0">
                <a:solidFill>
                  <a:schemeClr val="tx1"/>
                </a:solidFill>
                <a:latin typeface="+mn-lt"/>
                <a:ea typeface="+mn-ea"/>
                <a:cs typeface="+mn-cs"/>
              </a:rPr>
              <a:t>Cette idéologie considère légitime que les </a:t>
            </a:r>
            <a:r>
              <a:rPr lang="fr-CA" sz="1200" i="1" kern="1200" dirty="0">
                <a:solidFill>
                  <a:schemeClr val="tx1"/>
                </a:solidFill>
                <a:latin typeface="+mn-lt"/>
                <a:ea typeface="+mn-ea"/>
                <a:cs typeface="+mn-cs"/>
              </a:rPr>
              <a:t>«races humaines»</a:t>
            </a:r>
            <a:r>
              <a:rPr lang="fr-CA" sz="1200" kern="1200" dirty="0">
                <a:solidFill>
                  <a:schemeClr val="tx1"/>
                </a:solidFill>
                <a:latin typeface="+mn-lt"/>
                <a:ea typeface="+mn-ea"/>
                <a:cs typeface="+mn-cs"/>
              </a:rPr>
              <a:t> et les êtres les plus faibles disparaissent et laissent la place aux races et aux êtres les mieux armés pour survivre, en totale contradiction avec l'éthique chrétienne qui a jusque-là gouverné l'Europe.</a:t>
            </a:r>
            <a:endParaRPr lang="fr-CA" dirty="0"/>
          </a:p>
          <a:p>
            <a:endParaRPr lang="fr-CA" dirty="0"/>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32</a:t>
            </a:fld>
            <a:endParaRPr lang="fr-CA"/>
          </a:p>
        </p:txBody>
      </p:sp>
    </p:spTree>
    <p:extLst>
      <p:ext uri="{BB962C8B-B14F-4D97-AF65-F5344CB8AC3E}">
        <p14:creationId xmlns:p14="http://schemas.microsoft.com/office/powerpoint/2010/main" val="1758511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r>
              <a:rPr lang="fr-CA" sz="1200" b="0" i="0" u="none" strike="noStrike" kern="1200" baseline="0" dirty="0">
                <a:solidFill>
                  <a:schemeClr val="tx1"/>
                </a:solidFill>
                <a:latin typeface="+mn-lt"/>
                <a:ea typeface="+mn-ea"/>
                <a:cs typeface="+mn-cs"/>
              </a:rPr>
              <a:t>C’est dans ce contexte qu’émergent de nombreuses affirmations identitaires</a:t>
            </a:r>
          </a:p>
          <a:p>
            <a:r>
              <a:rPr lang="fr-CA" sz="1200" b="0" i="0" u="none" strike="noStrike" kern="1200" baseline="0" dirty="0">
                <a:solidFill>
                  <a:schemeClr val="tx1"/>
                </a:solidFill>
                <a:latin typeface="+mn-lt"/>
                <a:ea typeface="+mn-ea"/>
                <a:cs typeface="+mn-cs"/>
              </a:rPr>
              <a:t>reposant notamment sur l’ethnicité, la religion ou l’occupation du territoire.</a:t>
            </a:r>
          </a:p>
          <a:p>
            <a:r>
              <a:rPr lang="fr-CA" sz="1200" b="0" i="0" u="none" strike="noStrike" kern="1200" baseline="0" dirty="0">
                <a:solidFill>
                  <a:schemeClr val="tx1"/>
                </a:solidFill>
                <a:latin typeface="+mn-lt"/>
                <a:ea typeface="+mn-ea"/>
                <a:cs typeface="+mn-cs"/>
              </a:rPr>
              <a:t>Les guerres en ex Yougoslavie, et les guerres civiles au Rwanda ou au Timor-</a:t>
            </a:r>
          </a:p>
          <a:p>
            <a:r>
              <a:rPr lang="fr-CA" sz="1200" b="0" i="0" u="none" strike="noStrike" kern="1200" baseline="0" dirty="0">
                <a:solidFill>
                  <a:schemeClr val="tx1"/>
                </a:solidFill>
                <a:latin typeface="+mn-lt"/>
                <a:ea typeface="+mn-ea"/>
                <a:cs typeface="+mn-cs"/>
              </a:rPr>
              <a:t>Oriental en témoignent.</a:t>
            </a:r>
          </a:p>
          <a:p>
            <a:endParaRPr lang="fr-CA" sz="1200" b="0" i="0" u="none" strike="noStrike" kern="1200" baseline="0" dirty="0">
              <a:solidFill>
                <a:schemeClr val="tx1"/>
              </a:solidFill>
              <a:latin typeface="+mn-lt"/>
              <a:ea typeface="+mn-ea"/>
              <a:cs typeface="+mn-cs"/>
            </a:endParaRPr>
          </a:p>
          <a:p>
            <a:r>
              <a:rPr lang="fr-CA" sz="1200" b="0" i="0" u="none" strike="noStrike" kern="1200" baseline="0" dirty="0">
                <a:solidFill>
                  <a:schemeClr val="tx1"/>
                </a:solidFill>
                <a:latin typeface="+mn-lt"/>
                <a:ea typeface="+mn-ea"/>
                <a:cs typeface="+mn-cs"/>
              </a:rPr>
              <a:t>L’interprétation de la réalité sociale doit mettre en lumière de nouveaux</a:t>
            </a:r>
          </a:p>
          <a:p>
            <a:r>
              <a:rPr lang="fr-CA" sz="1200" b="0" i="0" u="none" strike="noStrike" kern="1200" baseline="0" dirty="0">
                <a:solidFill>
                  <a:schemeClr val="tx1"/>
                </a:solidFill>
                <a:latin typeface="+mn-lt"/>
                <a:ea typeface="+mn-ea"/>
                <a:cs typeface="+mn-cs"/>
              </a:rPr>
              <a:t>rapports de force au lendemain de l’effondrement du bloc de l’Est. De</a:t>
            </a:r>
          </a:p>
          <a:p>
            <a:r>
              <a:rPr lang="fr-CA" sz="1200" b="0" i="0" u="none" strike="noStrike" kern="1200" baseline="0" dirty="0">
                <a:solidFill>
                  <a:schemeClr val="tx1"/>
                </a:solidFill>
                <a:latin typeface="+mn-lt"/>
                <a:ea typeface="+mn-ea"/>
                <a:cs typeface="+mn-cs"/>
              </a:rPr>
              <a:t>nouveaux pôles politiques et économiques émergent en Europe et en Asie</a:t>
            </a:r>
          </a:p>
          <a:p>
            <a:r>
              <a:rPr lang="fr-CA" sz="1200" b="0" i="0" u="none" strike="noStrike" kern="1200" baseline="0" dirty="0">
                <a:solidFill>
                  <a:schemeClr val="tx1"/>
                </a:solidFill>
                <a:latin typeface="+mn-lt"/>
                <a:ea typeface="+mn-ea"/>
                <a:cs typeface="+mn-cs"/>
              </a:rPr>
              <a:t>à la fin du 20e siècle.</a:t>
            </a:r>
          </a:p>
          <a:p>
            <a:endParaRPr lang="fr-CA" sz="1200" b="0" i="0" u="none" strike="noStrike" kern="1200" baseline="0" dirty="0">
              <a:solidFill>
                <a:schemeClr val="tx1"/>
              </a:solidFill>
              <a:latin typeface="+mn-lt"/>
              <a:ea typeface="+mn-ea"/>
              <a:cs typeface="+mn-cs"/>
            </a:endParaRPr>
          </a:p>
          <a:p>
            <a:r>
              <a:rPr lang="fr-CA" sz="1200" b="0" i="0" u="none" strike="noStrike" kern="1200" baseline="0" dirty="0">
                <a:solidFill>
                  <a:schemeClr val="tx1"/>
                </a:solidFill>
                <a:latin typeface="+mn-lt"/>
                <a:ea typeface="+mn-ea"/>
                <a:cs typeface="+mn-cs"/>
              </a:rPr>
              <a:t>Le temps fort historique à caractériser doit générer un</a:t>
            </a:r>
          </a:p>
          <a:p>
            <a:r>
              <a:rPr lang="fr-CA" sz="1200" b="0" i="0" u="none" strike="noStrike" kern="1200" baseline="0" dirty="0">
                <a:solidFill>
                  <a:schemeClr val="tx1"/>
                </a:solidFill>
                <a:latin typeface="+mn-lt"/>
                <a:ea typeface="+mn-ea"/>
                <a:cs typeface="+mn-cs"/>
              </a:rPr>
              <a:t>questionnement en lien avec la réalité sociale </a:t>
            </a:r>
            <a:r>
              <a:rPr lang="fr-CA" sz="1200" b="0" i="1" u="none" strike="noStrike" kern="1200" baseline="0" dirty="0">
                <a:solidFill>
                  <a:schemeClr val="tx1"/>
                </a:solidFill>
                <a:latin typeface="+mn-lt"/>
                <a:ea typeface="+mn-ea"/>
                <a:cs typeface="+mn-cs"/>
              </a:rPr>
              <a:t>Le monde au tournant du</a:t>
            </a:r>
          </a:p>
          <a:p>
            <a:r>
              <a:rPr lang="fr-CA" sz="1200" b="0" i="1" u="none" strike="noStrike" kern="1200" baseline="0" dirty="0">
                <a:solidFill>
                  <a:schemeClr val="tx1"/>
                </a:solidFill>
                <a:latin typeface="+mn-lt"/>
                <a:ea typeface="+mn-ea"/>
                <a:cs typeface="+mn-cs"/>
              </a:rPr>
              <a:t>siècle</a:t>
            </a:r>
            <a:r>
              <a:rPr lang="fr-CA" sz="1200" b="0" i="0" u="none" strike="noStrike" kern="1200" baseline="0" dirty="0">
                <a:solidFill>
                  <a:schemeClr val="tx1"/>
                </a:solidFill>
                <a:latin typeface="+mn-lt"/>
                <a:ea typeface="+mn-ea"/>
                <a:cs typeface="+mn-cs"/>
              </a:rPr>
              <a:t>.</a:t>
            </a:r>
            <a:endParaRPr lang="fr-CA" dirty="0"/>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33</a:t>
            </a:fld>
            <a:endParaRPr lang="fr-CA"/>
          </a:p>
        </p:txBody>
      </p:sp>
    </p:spTree>
    <p:extLst>
      <p:ext uri="{BB962C8B-B14F-4D97-AF65-F5344CB8AC3E}">
        <p14:creationId xmlns:p14="http://schemas.microsoft.com/office/powerpoint/2010/main" val="549572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34</a:t>
            </a:fld>
            <a:endParaRPr lang="fr-CA"/>
          </a:p>
        </p:txBody>
      </p:sp>
    </p:spTree>
    <p:extLst>
      <p:ext uri="{BB962C8B-B14F-4D97-AF65-F5344CB8AC3E}">
        <p14:creationId xmlns:p14="http://schemas.microsoft.com/office/powerpoint/2010/main" val="21436794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35</a:t>
            </a:fld>
            <a:endParaRPr lang="fr-CA"/>
          </a:p>
        </p:txBody>
      </p:sp>
    </p:spTree>
    <p:extLst>
      <p:ext uri="{BB962C8B-B14F-4D97-AF65-F5344CB8AC3E}">
        <p14:creationId xmlns:p14="http://schemas.microsoft.com/office/powerpoint/2010/main" val="42043476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r>
              <a:rPr lang="fr-CA" sz="2000" kern="1200" dirty="0">
                <a:solidFill>
                  <a:schemeClr val="tx1"/>
                </a:solidFill>
                <a:effectLst/>
                <a:latin typeface="+mn-lt"/>
                <a:ea typeface="+mn-ea"/>
                <a:cs typeface="+mn-cs"/>
              </a:rPr>
              <a:t>L’analyse critique des sources est ponctuée de nombreux allers-retours entre l’intention, la tâche et le document; il ne s’agit pas d’un processus linéaire. Il est suggéré de procéder du général au particulier en considérant les quatre éléments ci-après. Les questions présentées sous chacun d’eux peuvent faciliter l’analyse des sources.</a:t>
            </a:r>
          </a:p>
          <a:p>
            <a:pPr lvl="0"/>
            <a:r>
              <a:rPr lang="fr-CA" sz="2000" kern="1200" dirty="0">
                <a:solidFill>
                  <a:schemeClr val="tx1"/>
                </a:solidFill>
                <a:effectLst/>
                <a:latin typeface="+mn-lt"/>
                <a:ea typeface="+mn-ea"/>
                <a:cs typeface="+mn-cs"/>
              </a:rPr>
              <a:t>Attributs du document </a:t>
            </a:r>
            <a:endParaRPr lang="fr-CA" sz="3200" kern="1200" dirty="0">
              <a:solidFill>
                <a:schemeClr val="tx1"/>
              </a:solidFill>
              <a:effectLst/>
              <a:latin typeface="+mn-lt"/>
              <a:ea typeface="+mn-ea"/>
              <a:cs typeface="+mn-cs"/>
            </a:endParaRPr>
          </a:p>
          <a:p>
            <a:pPr lvl="1"/>
            <a:r>
              <a:rPr lang="fr-CA" sz="2000" kern="1200" dirty="0">
                <a:solidFill>
                  <a:schemeClr val="tx1"/>
                </a:solidFill>
                <a:effectLst/>
                <a:latin typeface="+mn-lt"/>
                <a:ea typeface="+mn-ea"/>
                <a:cs typeface="+mn-cs"/>
              </a:rPr>
              <a:t>De quel type de document s’agit-il?</a:t>
            </a:r>
            <a:endParaRPr lang="fr-CA" sz="3200" kern="1200" dirty="0">
              <a:solidFill>
                <a:schemeClr val="tx1"/>
              </a:solidFill>
              <a:effectLst/>
              <a:latin typeface="+mn-lt"/>
              <a:ea typeface="+mn-ea"/>
              <a:cs typeface="+mn-cs"/>
            </a:endParaRPr>
          </a:p>
          <a:p>
            <a:pPr lvl="1"/>
            <a:r>
              <a:rPr lang="fr-CA" sz="2000" kern="1200" dirty="0">
                <a:solidFill>
                  <a:schemeClr val="tx1"/>
                </a:solidFill>
                <a:effectLst/>
                <a:latin typeface="+mn-lt"/>
                <a:ea typeface="+mn-ea"/>
                <a:cs typeface="+mn-cs"/>
              </a:rPr>
              <a:t>Quelle en est la nature?</a:t>
            </a:r>
            <a:endParaRPr lang="fr-CA" sz="3200" kern="1200" dirty="0">
              <a:solidFill>
                <a:schemeClr val="tx1"/>
              </a:solidFill>
              <a:effectLst/>
              <a:latin typeface="+mn-lt"/>
              <a:ea typeface="+mn-ea"/>
              <a:cs typeface="+mn-cs"/>
            </a:endParaRPr>
          </a:p>
          <a:p>
            <a:pPr lvl="1"/>
            <a:r>
              <a:rPr lang="fr-CA" sz="2000" kern="1200" dirty="0">
                <a:solidFill>
                  <a:schemeClr val="tx1"/>
                </a:solidFill>
                <a:effectLst/>
                <a:latin typeface="+mn-lt"/>
                <a:ea typeface="+mn-ea"/>
                <a:cs typeface="+mn-cs"/>
              </a:rPr>
              <a:t>Sur quel support est-il présenté?</a:t>
            </a:r>
            <a:endParaRPr lang="fr-CA" sz="3200" kern="1200" dirty="0">
              <a:solidFill>
                <a:schemeClr val="tx1"/>
              </a:solidFill>
              <a:effectLst/>
              <a:latin typeface="+mn-lt"/>
              <a:ea typeface="+mn-ea"/>
              <a:cs typeface="+mn-cs"/>
            </a:endParaRPr>
          </a:p>
          <a:p>
            <a:pPr lvl="1"/>
            <a:r>
              <a:rPr lang="fr-CA" sz="2000" kern="1200" dirty="0">
                <a:solidFill>
                  <a:schemeClr val="tx1"/>
                </a:solidFill>
                <a:effectLst/>
                <a:latin typeface="+mn-lt"/>
                <a:ea typeface="+mn-ea"/>
                <a:cs typeface="+mn-cs"/>
              </a:rPr>
              <a:t>S’agit-il d’un document original, d’une reproduction, d’une copie, d’un extrait?</a:t>
            </a:r>
            <a:endParaRPr lang="fr-CA" sz="3200" kern="1200" dirty="0">
              <a:solidFill>
                <a:schemeClr val="tx1"/>
              </a:solidFill>
              <a:effectLst/>
              <a:latin typeface="+mn-lt"/>
              <a:ea typeface="+mn-ea"/>
              <a:cs typeface="+mn-cs"/>
            </a:endParaRPr>
          </a:p>
          <a:p>
            <a:r>
              <a:rPr lang="fr-CA" sz="2000" kern="1200" dirty="0">
                <a:solidFill>
                  <a:schemeClr val="tx1"/>
                </a:solidFill>
                <a:effectLst/>
                <a:latin typeface="+mn-lt"/>
                <a:ea typeface="+mn-ea"/>
                <a:cs typeface="+mn-cs"/>
              </a:rPr>
              <a:t> </a:t>
            </a:r>
          </a:p>
          <a:p>
            <a:pPr lvl="0"/>
            <a:r>
              <a:rPr lang="fr-CA" sz="2000" kern="1200" dirty="0">
                <a:solidFill>
                  <a:schemeClr val="tx1"/>
                </a:solidFill>
                <a:effectLst/>
                <a:latin typeface="+mn-lt"/>
                <a:ea typeface="+mn-ea"/>
                <a:cs typeface="+mn-cs"/>
              </a:rPr>
              <a:t/>
            </a:r>
            <a:br>
              <a:rPr lang="fr-CA" sz="2000" kern="1200" dirty="0">
                <a:solidFill>
                  <a:schemeClr val="tx1"/>
                </a:solidFill>
                <a:effectLst/>
                <a:latin typeface="+mn-lt"/>
                <a:ea typeface="+mn-ea"/>
                <a:cs typeface="+mn-cs"/>
              </a:rPr>
            </a:br>
            <a:r>
              <a:rPr lang="fr-CA" sz="2000" kern="1200" dirty="0">
                <a:solidFill>
                  <a:schemeClr val="tx1"/>
                </a:solidFill>
                <a:effectLst/>
                <a:latin typeface="+mn-lt"/>
                <a:ea typeface="+mn-ea"/>
                <a:cs typeface="+mn-cs"/>
              </a:rPr>
              <a:t> </a:t>
            </a:r>
            <a:endParaRPr lang="fr-CA" sz="3200" kern="1200" dirty="0">
              <a:solidFill>
                <a:schemeClr val="tx1"/>
              </a:solidFill>
              <a:effectLst/>
              <a:latin typeface="+mn-lt"/>
              <a:ea typeface="+mn-ea"/>
              <a:cs typeface="+mn-cs"/>
            </a:endParaRPr>
          </a:p>
          <a:p>
            <a:pPr lvl="0"/>
            <a:r>
              <a:rPr lang="fr-CA" sz="2000" kern="1200" dirty="0">
                <a:solidFill>
                  <a:schemeClr val="tx1"/>
                </a:solidFill>
                <a:effectLst/>
                <a:latin typeface="+mn-lt"/>
                <a:ea typeface="+mn-ea"/>
                <a:cs typeface="+mn-cs"/>
              </a:rPr>
              <a:t>Production et diffusion du document</a:t>
            </a:r>
            <a:endParaRPr lang="fr-CA" sz="3200" kern="1200" dirty="0">
              <a:solidFill>
                <a:schemeClr val="tx1"/>
              </a:solidFill>
              <a:effectLst/>
              <a:latin typeface="+mn-lt"/>
              <a:ea typeface="+mn-ea"/>
              <a:cs typeface="+mn-cs"/>
            </a:endParaRPr>
          </a:p>
          <a:p>
            <a:pPr lvl="1"/>
            <a:r>
              <a:rPr lang="fr-CA" sz="2000" kern="1200" dirty="0">
                <a:solidFill>
                  <a:schemeClr val="tx1"/>
                </a:solidFill>
                <a:effectLst/>
                <a:latin typeface="+mn-lt"/>
                <a:ea typeface="+mn-ea"/>
                <a:cs typeface="+mn-cs"/>
              </a:rPr>
              <a:t>Quelle est la date de production?</a:t>
            </a:r>
            <a:endParaRPr lang="fr-CA" sz="3200" kern="1200" dirty="0">
              <a:solidFill>
                <a:schemeClr val="tx1"/>
              </a:solidFill>
              <a:effectLst/>
              <a:latin typeface="+mn-lt"/>
              <a:ea typeface="+mn-ea"/>
              <a:cs typeface="+mn-cs"/>
            </a:endParaRPr>
          </a:p>
          <a:p>
            <a:pPr lvl="1"/>
            <a:r>
              <a:rPr lang="fr-CA" sz="2000" kern="1200" dirty="0">
                <a:solidFill>
                  <a:schemeClr val="tx1"/>
                </a:solidFill>
                <a:effectLst/>
                <a:latin typeface="+mn-lt"/>
                <a:ea typeface="+mn-ea"/>
                <a:cs typeface="+mn-cs"/>
              </a:rPr>
              <a:t>Quelle est la date de diffusion?</a:t>
            </a:r>
            <a:endParaRPr lang="fr-CA" sz="3200" kern="1200" dirty="0">
              <a:solidFill>
                <a:schemeClr val="tx1"/>
              </a:solidFill>
              <a:effectLst/>
              <a:latin typeface="+mn-lt"/>
              <a:ea typeface="+mn-ea"/>
              <a:cs typeface="+mn-cs"/>
            </a:endParaRPr>
          </a:p>
          <a:p>
            <a:pPr lvl="1"/>
            <a:r>
              <a:rPr lang="fr-CA" sz="2000" kern="1200" dirty="0">
                <a:solidFill>
                  <a:schemeClr val="tx1"/>
                </a:solidFill>
                <a:effectLst/>
                <a:latin typeface="+mn-lt"/>
                <a:ea typeface="+mn-ea"/>
                <a:cs typeface="+mn-cs"/>
              </a:rPr>
              <a:t>Quelle est la date des faits auxquels le document fait référence?</a:t>
            </a:r>
            <a:endParaRPr lang="fr-CA" sz="3200" kern="1200" dirty="0">
              <a:solidFill>
                <a:schemeClr val="tx1"/>
              </a:solidFill>
              <a:effectLst/>
              <a:latin typeface="+mn-lt"/>
              <a:ea typeface="+mn-ea"/>
              <a:cs typeface="+mn-cs"/>
            </a:endParaRPr>
          </a:p>
          <a:p>
            <a:pPr lvl="1"/>
            <a:r>
              <a:rPr lang="fr-CA" sz="2000" kern="1200" dirty="0">
                <a:solidFill>
                  <a:schemeClr val="tx1"/>
                </a:solidFill>
                <a:effectLst/>
                <a:latin typeface="+mn-lt"/>
                <a:ea typeface="+mn-ea"/>
                <a:cs typeface="+mn-cs"/>
              </a:rPr>
              <a:t>Dans quel contexte historique général </a:t>
            </a:r>
            <a:r>
              <a:rPr lang="fr-CA" sz="2000" kern="1200" dirty="0" err="1">
                <a:solidFill>
                  <a:schemeClr val="tx1"/>
                </a:solidFill>
                <a:effectLst/>
                <a:latin typeface="+mn-lt"/>
                <a:ea typeface="+mn-ea"/>
                <a:cs typeface="+mn-cs"/>
              </a:rPr>
              <a:t>a-t-il</a:t>
            </a:r>
            <a:r>
              <a:rPr lang="fr-CA" sz="2000" kern="1200" dirty="0">
                <a:solidFill>
                  <a:schemeClr val="tx1"/>
                </a:solidFill>
                <a:effectLst/>
                <a:latin typeface="+mn-lt"/>
                <a:ea typeface="+mn-ea"/>
                <a:cs typeface="+mn-cs"/>
              </a:rPr>
              <a:t> été produit?</a:t>
            </a:r>
            <a:endParaRPr lang="fr-CA" sz="3200" kern="1200" dirty="0">
              <a:solidFill>
                <a:schemeClr val="tx1"/>
              </a:solidFill>
              <a:effectLst/>
              <a:latin typeface="+mn-lt"/>
              <a:ea typeface="+mn-ea"/>
              <a:cs typeface="+mn-cs"/>
            </a:endParaRPr>
          </a:p>
          <a:p>
            <a:pPr lvl="1"/>
            <a:r>
              <a:rPr lang="fr-CA" sz="2000" kern="1200" dirty="0">
                <a:solidFill>
                  <a:schemeClr val="tx1"/>
                </a:solidFill>
                <a:effectLst/>
                <a:latin typeface="+mn-lt"/>
                <a:ea typeface="+mn-ea"/>
                <a:cs typeface="+mn-cs"/>
              </a:rPr>
              <a:t>Dans quelles circonstances particulières </a:t>
            </a:r>
            <a:r>
              <a:rPr lang="fr-CA" sz="2000" kern="1200" dirty="0" err="1">
                <a:solidFill>
                  <a:schemeClr val="tx1"/>
                </a:solidFill>
                <a:effectLst/>
                <a:latin typeface="+mn-lt"/>
                <a:ea typeface="+mn-ea"/>
                <a:cs typeface="+mn-cs"/>
              </a:rPr>
              <a:t>a-t-il</a:t>
            </a:r>
            <a:r>
              <a:rPr lang="fr-CA" sz="2000" kern="1200" dirty="0">
                <a:solidFill>
                  <a:schemeClr val="tx1"/>
                </a:solidFill>
                <a:effectLst/>
                <a:latin typeface="+mn-lt"/>
                <a:ea typeface="+mn-ea"/>
                <a:cs typeface="+mn-cs"/>
              </a:rPr>
              <a:t> été produit?</a:t>
            </a:r>
            <a:endParaRPr lang="fr-CA" sz="3200" kern="1200" dirty="0">
              <a:solidFill>
                <a:schemeClr val="tx1"/>
              </a:solidFill>
              <a:effectLst/>
              <a:latin typeface="+mn-lt"/>
              <a:ea typeface="+mn-ea"/>
              <a:cs typeface="+mn-cs"/>
            </a:endParaRPr>
          </a:p>
          <a:p>
            <a:pPr lvl="1"/>
            <a:r>
              <a:rPr lang="fr-CA" sz="2000" kern="1200" dirty="0">
                <a:solidFill>
                  <a:schemeClr val="tx1"/>
                </a:solidFill>
                <a:effectLst/>
                <a:latin typeface="+mn-lt"/>
                <a:ea typeface="+mn-ea"/>
                <a:cs typeface="+mn-cs"/>
              </a:rPr>
              <a:t>À qui le document était-il destiné?</a:t>
            </a:r>
            <a:endParaRPr lang="fr-CA" sz="3200" kern="1200" dirty="0">
              <a:solidFill>
                <a:schemeClr val="tx1"/>
              </a:solidFill>
              <a:effectLst/>
              <a:latin typeface="+mn-lt"/>
              <a:ea typeface="+mn-ea"/>
              <a:cs typeface="+mn-cs"/>
            </a:endParaRPr>
          </a:p>
          <a:p>
            <a:pPr lvl="1"/>
            <a:r>
              <a:rPr lang="fr-CA" sz="2000" kern="1200" dirty="0">
                <a:solidFill>
                  <a:schemeClr val="tx1"/>
                </a:solidFill>
                <a:effectLst/>
                <a:latin typeface="+mn-lt"/>
                <a:ea typeface="+mn-ea"/>
                <a:cs typeface="+mn-cs"/>
              </a:rPr>
              <a:t>Dans quel but le document </a:t>
            </a:r>
            <a:r>
              <a:rPr lang="fr-CA" sz="2000" kern="1200" dirty="0" err="1">
                <a:solidFill>
                  <a:schemeClr val="tx1"/>
                </a:solidFill>
                <a:effectLst/>
                <a:latin typeface="+mn-lt"/>
                <a:ea typeface="+mn-ea"/>
                <a:cs typeface="+mn-cs"/>
              </a:rPr>
              <a:t>a-t-il</a:t>
            </a:r>
            <a:r>
              <a:rPr lang="fr-CA" sz="2000" kern="1200" dirty="0">
                <a:solidFill>
                  <a:schemeClr val="tx1"/>
                </a:solidFill>
                <a:effectLst/>
                <a:latin typeface="+mn-lt"/>
                <a:ea typeface="+mn-ea"/>
                <a:cs typeface="+mn-cs"/>
              </a:rPr>
              <a:t> été produit?</a:t>
            </a:r>
            <a:endParaRPr lang="fr-CA" sz="3200" kern="1200" dirty="0">
              <a:solidFill>
                <a:schemeClr val="tx1"/>
              </a:solidFill>
              <a:effectLst/>
              <a:latin typeface="+mn-lt"/>
              <a:ea typeface="+mn-ea"/>
              <a:cs typeface="+mn-cs"/>
            </a:endParaRPr>
          </a:p>
          <a:p>
            <a:pPr lvl="1"/>
            <a:r>
              <a:rPr lang="fr-CA" sz="2000" kern="1200" dirty="0">
                <a:solidFill>
                  <a:schemeClr val="tx1"/>
                </a:solidFill>
                <a:effectLst/>
                <a:latin typeface="+mn-lt"/>
                <a:ea typeface="+mn-ea"/>
                <a:cs typeface="+mn-cs"/>
              </a:rPr>
              <a:t>La production du document était-elle commanditée?</a:t>
            </a:r>
            <a:endParaRPr lang="fr-CA" sz="3200" kern="1200" dirty="0">
              <a:solidFill>
                <a:schemeClr val="tx1"/>
              </a:solidFill>
              <a:effectLst/>
              <a:latin typeface="+mn-lt"/>
              <a:ea typeface="+mn-ea"/>
              <a:cs typeface="+mn-cs"/>
            </a:endParaRPr>
          </a:p>
          <a:p>
            <a:r>
              <a:rPr lang="fr-CA" sz="2000" kern="1200" dirty="0">
                <a:solidFill>
                  <a:schemeClr val="tx1"/>
                </a:solidFill>
                <a:effectLst/>
                <a:latin typeface="+mn-lt"/>
                <a:ea typeface="+mn-ea"/>
                <a:cs typeface="+mn-cs"/>
              </a:rPr>
              <a:t> </a:t>
            </a:r>
          </a:p>
          <a:p>
            <a:pPr lvl="0"/>
            <a:r>
              <a:rPr lang="fr-CA" sz="2000" kern="1200" dirty="0">
                <a:solidFill>
                  <a:schemeClr val="tx1"/>
                </a:solidFill>
                <a:effectLst/>
                <a:latin typeface="+mn-lt"/>
                <a:ea typeface="+mn-ea"/>
                <a:cs typeface="+mn-cs"/>
              </a:rPr>
              <a:t>Auteur du document</a:t>
            </a:r>
            <a:endParaRPr lang="fr-CA" sz="3200" kern="1200" dirty="0">
              <a:solidFill>
                <a:schemeClr val="tx1"/>
              </a:solidFill>
              <a:effectLst/>
              <a:latin typeface="+mn-lt"/>
              <a:ea typeface="+mn-ea"/>
              <a:cs typeface="+mn-cs"/>
            </a:endParaRPr>
          </a:p>
          <a:p>
            <a:pPr lvl="1"/>
            <a:r>
              <a:rPr lang="fr-CA" sz="2000" kern="1200" dirty="0">
                <a:solidFill>
                  <a:schemeClr val="tx1"/>
                </a:solidFill>
                <a:effectLst/>
                <a:latin typeface="+mn-lt"/>
                <a:ea typeface="+mn-ea"/>
                <a:cs typeface="+mn-cs"/>
              </a:rPr>
              <a:t>Qui est l’auteur du document?</a:t>
            </a:r>
            <a:endParaRPr lang="fr-CA" sz="3200" kern="1200" dirty="0">
              <a:solidFill>
                <a:schemeClr val="tx1"/>
              </a:solidFill>
              <a:effectLst/>
              <a:latin typeface="+mn-lt"/>
              <a:ea typeface="+mn-ea"/>
              <a:cs typeface="+mn-cs"/>
            </a:endParaRPr>
          </a:p>
          <a:p>
            <a:pPr lvl="1"/>
            <a:r>
              <a:rPr lang="fr-CA" sz="2000" kern="1200" dirty="0">
                <a:solidFill>
                  <a:schemeClr val="tx1"/>
                </a:solidFill>
                <a:effectLst/>
                <a:latin typeface="+mn-lt"/>
                <a:ea typeface="+mn-ea"/>
                <a:cs typeface="+mn-cs"/>
              </a:rPr>
              <a:t>Quelle était sa fonction?</a:t>
            </a:r>
            <a:endParaRPr lang="fr-CA" sz="3200" kern="1200" dirty="0">
              <a:solidFill>
                <a:schemeClr val="tx1"/>
              </a:solidFill>
              <a:effectLst/>
              <a:latin typeface="+mn-lt"/>
              <a:ea typeface="+mn-ea"/>
              <a:cs typeface="+mn-cs"/>
            </a:endParaRPr>
          </a:p>
          <a:p>
            <a:pPr lvl="1"/>
            <a:r>
              <a:rPr lang="fr-CA" sz="2000" kern="1200" dirty="0">
                <a:solidFill>
                  <a:schemeClr val="tx1"/>
                </a:solidFill>
                <a:effectLst/>
                <a:latin typeface="+mn-lt"/>
                <a:ea typeface="+mn-ea"/>
                <a:cs typeface="+mn-cs"/>
              </a:rPr>
              <a:t>Quelles étaient ses allégeances?</a:t>
            </a:r>
            <a:endParaRPr lang="fr-CA" sz="3200" kern="1200" dirty="0">
              <a:solidFill>
                <a:schemeClr val="tx1"/>
              </a:solidFill>
              <a:effectLst/>
              <a:latin typeface="+mn-lt"/>
              <a:ea typeface="+mn-ea"/>
              <a:cs typeface="+mn-cs"/>
            </a:endParaRPr>
          </a:p>
          <a:p>
            <a:pPr lvl="1"/>
            <a:r>
              <a:rPr lang="fr-CA" sz="2000" kern="1200" dirty="0">
                <a:solidFill>
                  <a:schemeClr val="tx1"/>
                </a:solidFill>
                <a:effectLst/>
                <a:latin typeface="+mn-lt"/>
                <a:ea typeface="+mn-ea"/>
                <a:cs typeface="+mn-cs"/>
              </a:rPr>
              <a:t>L’auteur prend-il position?</a:t>
            </a:r>
            <a:endParaRPr lang="fr-CA" sz="3200" kern="1200" dirty="0">
              <a:solidFill>
                <a:schemeClr val="tx1"/>
              </a:solidFill>
              <a:effectLst/>
              <a:latin typeface="+mn-lt"/>
              <a:ea typeface="+mn-ea"/>
              <a:cs typeface="+mn-cs"/>
            </a:endParaRPr>
          </a:p>
          <a:p>
            <a:r>
              <a:rPr lang="fr-CA" sz="2000" kern="1200" dirty="0">
                <a:solidFill>
                  <a:schemeClr val="tx1"/>
                </a:solidFill>
                <a:effectLst/>
                <a:latin typeface="+mn-lt"/>
                <a:ea typeface="+mn-ea"/>
                <a:cs typeface="+mn-cs"/>
              </a:rPr>
              <a:t> </a:t>
            </a:r>
          </a:p>
          <a:p>
            <a:pPr lvl="0"/>
            <a:r>
              <a:rPr lang="fr-CA" sz="2000" kern="1200" dirty="0">
                <a:solidFill>
                  <a:schemeClr val="tx1"/>
                </a:solidFill>
                <a:effectLst/>
                <a:latin typeface="+mn-lt"/>
                <a:ea typeface="+mn-ea"/>
                <a:cs typeface="+mn-cs"/>
              </a:rPr>
              <a:t>Sujet du document</a:t>
            </a:r>
            <a:endParaRPr lang="fr-CA" sz="3200" kern="1200" dirty="0">
              <a:solidFill>
                <a:schemeClr val="tx1"/>
              </a:solidFill>
              <a:effectLst/>
              <a:latin typeface="+mn-lt"/>
              <a:ea typeface="+mn-ea"/>
              <a:cs typeface="+mn-cs"/>
            </a:endParaRPr>
          </a:p>
          <a:p>
            <a:pPr lvl="1"/>
            <a:r>
              <a:rPr lang="fr-CA" sz="2000" kern="1200" dirty="0">
                <a:solidFill>
                  <a:schemeClr val="tx1"/>
                </a:solidFill>
                <a:effectLst/>
                <a:latin typeface="+mn-lt"/>
                <a:ea typeface="+mn-ea"/>
                <a:cs typeface="+mn-cs"/>
              </a:rPr>
              <a:t>Quel est le titre du document?</a:t>
            </a:r>
            <a:endParaRPr lang="fr-CA" sz="3200" kern="1200" dirty="0">
              <a:solidFill>
                <a:schemeClr val="tx1"/>
              </a:solidFill>
              <a:effectLst/>
              <a:latin typeface="+mn-lt"/>
              <a:ea typeface="+mn-ea"/>
              <a:cs typeface="+mn-cs"/>
            </a:endParaRPr>
          </a:p>
          <a:p>
            <a:pPr lvl="1"/>
            <a:r>
              <a:rPr lang="fr-CA" sz="2000" kern="1200" dirty="0">
                <a:solidFill>
                  <a:schemeClr val="tx1"/>
                </a:solidFill>
                <a:effectLst/>
                <a:latin typeface="+mn-lt"/>
                <a:ea typeface="+mn-ea"/>
                <a:cs typeface="+mn-cs"/>
              </a:rPr>
              <a:t>Quel est le sujet ou quelle est l’idée principale du document?</a:t>
            </a:r>
            <a:endParaRPr lang="fr-CA" sz="3200" kern="1200" dirty="0">
              <a:solidFill>
                <a:schemeClr val="tx1"/>
              </a:solidFill>
              <a:effectLst/>
              <a:latin typeface="+mn-lt"/>
              <a:ea typeface="+mn-ea"/>
              <a:cs typeface="+mn-cs"/>
            </a:endParaRPr>
          </a:p>
          <a:p>
            <a:r>
              <a:rPr lang="fr-CA" sz="2000" kern="1200">
                <a:solidFill>
                  <a:schemeClr val="tx1"/>
                </a:solidFill>
                <a:effectLst/>
                <a:latin typeface="+mn-lt"/>
                <a:ea typeface="+mn-ea"/>
                <a:cs typeface="+mn-cs"/>
              </a:rPr>
              <a:t>Quelles en sont les idées secondaires</a:t>
            </a:r>
            <a:endParaRPr lang="fr-CA" dirty="0"/>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36</a:t>
            </a:fld>
            <a:endParaRPr lang="fr-CA"/>
          </a:p>
        </p:txBody>
      </p:sp>
    </p:spTree>
    <p:extLst>
      <p:ext uri="{BB962C8B-B14F-4D97-AF65-F5344CB8AC3E}">
        <p14:creationId xmlns:p14="http://schemas.microsoft.com/office/powerpoint/2010/main" val="6907163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37</a:t>
            </a:fld>
            <a:endParaRPr lang="fr-CA"/>
          </a:p>
        </p:txBody>
      </p:sp>
    </p:spTree>
    <p:extLst>
      <p:ext uri="{BB962C8B-B14F-4D97-AF65-F5344CB8AC3E}">
        <p14:creationId xmlns:p14="http://schemas.microsoft.com/office/powerpoint/2010/main" val="1885512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38</a:t>
            </a:fld>
            <a:endParaRPr lang="fr-CA"/>
          </a:p>
        </p:txBody>
      </p:sp>
    </p:spTree>
    <p:extLst>
      <p:ext uri="{BB962C8B-B14F-4D97-AF65-F5344CB8AC3E}">
        <p14:creationId xmlns:p14="http://schemas.microsoft.com/office/powerpoint/2010/main" val="31477809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39</a:t>
            </a:fld>
            <a:endParaRPr lang="fr-CA"/>
          </a:p>
        </p:txBody>
      </p:sp>
    </p:spTree>
    <p:extLst>
      <p:ext uri="{BB962C8B-B14F-4D97-AF65-F5344CB8AC3E}">
        <p14:creationId xmlns:p14="http://schemas.microsoft.com/office/powerpoint/2010/main" val="705979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r>
              <a:rPr lang="fr-CA" dirty="0"/>
              <a:t>Formation</a:t>
            </a:r>
            <a:r>
              <a:rPr lang="fr-CA" baseline="0" dirty="0"/>
              <a:t> en HQC</a:t>
            </a:r>
          </a:p>
          <a:p>
            <a:endParaRPr lang="fr-CA" baseline="0" dirty="0"/>
          </a:p>
          <a:p>
            <a:r>
              <a:rPr lang="fr-CA" baseline="0" dirty="0"/>
              <a:t>Québec: 20 et 21 mars 2017</a:t>
            </a:r>
          </a:p>
          <a:p>
            <a:r>
              <a:rPr lang="fr-CA" baseline="0" dirty="0"/>
              <a:t>Montréal : 27 et 28 mars 2017</a:t>
            </a:r>
          </a:p>
          <a:p>
            <a:r>
              <a:rPr lang="fr-CA" baseline="0" dirty="0"/>
              <a:t>                  29 et 30 mars </a:t>
            </a:r>
            <a:r>
              <a:rPr lang="fr-CA" baseline="0" dirty="0" smtClean="0"/>
              <a:t>2017</a:t>
            </a:r>
          </a:p>
          <a:p>
            <a:endParaRPr lang="fr-CA" baseline="0" dirty="0" smtClean="0"/>
          </a:p>
          <a:p>
            <a:r>
              <a:rPr lang="fr-CA" baseline="0" dirty="0" err="1" smtClean="0"/>
              <a:t>Après-Cours</a:t>
            </a:r>
            <a:r>
              <a:rPr lang="fr-CA" baseline="0" dirty="0" smtClean="0"/>
              <a:t> FGA</a:t>
            </a:r>
          </a:p>
          <a:p>
            <a:r>
              <a:rPr lang="fr-CA" baseline="0" dirty="0" smtClean="0"/>
              <a:t>9 février 10 h 40- 11 h 40</a:t>
            </a:r>
          </a:p>
          <a:p>
            <a:pPr marL="0" marR="0" lvl="0" indent="0" algn="l" defTabSz="1390985" rtl="0" eaLnBrk="1" fontAlgn="auto" latinLnBrk="0" hangingPunct="1">
              <a:lnSpc>
                <a:spcPct val="100000"/>
              </a:lnSpc>
              <a:spcBef>
                <a:spcPts val="0"/>
              </a:spcBef>
              <a:spcAft>
                <a:spcPts val="0"/>
              </a:spcAft>
              <a:buClrTx/>
              <a:buSzTx/>
              <a:buFontTx/>
              <a:buNone/>
              <a:tabLst/>
              <a:defRPr/>
            </a:pPr>
            <a:r>
              <a:rPr lang="fr-CA" baseline="0" dirty="0" smtClean="0"/>
              <a:t>30 mars 10 h 40- 11 h 40</a:t>
            </a:r>
          </a:p>
          <a:p>
            <a:pPr marL="0" marR="0" lvl="0" indent="0" algn="l" defTabSz="1390985" rtl="0" eaLnBrk="1" fontAlgn="auto" latinLnBrk="0" hangingPunct="1">
              <a:lnSpc>
                <a:spcPct val="100000"/>
              </a:lnSpc>
              <a:spcBef>
                <a:spcPts val="0"/>
              </a:spcBef>
              <a:spcAft>
                <a:spcPts val="0"/>
              </a:spcAft>
              <a:buClrTx/>
              <a:buSzTx/>
              <a:buFontTx/>
              <a:buNone/>
              <a:tabLst/>
              <a:defRPr/>
            </a:pPr>
            <a:r>
              <a:rPr lang="fr-CA" baseline="0" dirty="0" smtClean="0"/>
              <a:t>18 mai 10 h 40- 11 h 40</a:t>
            </a:r>
          </a:p>
          <a:p>
            <a:endParaRPr lang="fr-CA" dirty="0"/>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4</a:t>
            </a:fld>
            <a:endParaRPr lang="fr-CA"/>
          </a:p>
        </p:txBody>
      </p:sp>
    </p:spTree>
    <p:extLst>
      <p:ext uri="{BB962C8B-B14F-4D97-AF65-F5344CB8AC3E}">
        <p14:creationId xmlns:p14="http://schemas.microsoft.com/office/powerpoint/2010/main" val="8993898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40</a:t>
            </a:fld>
            <a:endParaRPr lang="fr-CA"/>
          </a:p>
        </p:txBody>
      </p:sp>
    </p:spTree>
    <p:extLst>
      <p:ext uri="{BB962C8B-B14F-4D97-AF65-F5344CB8AC3E}">
        <p14:creationId xmlns:p14="http://schemas.microsoft.com/office/powerpoint/2010/main" val="8635430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41</a:t>
            </a:fld>
            <a:endParaRPr lang="fr-CA"/>
          </a:p>
        </p:txBody>
      </p:sp>
    </p:spTree>
    <p:extLst>
      <p:ext uri="{BB962C8B-B14F-4D97-AF65-F5344CB8AC3E}">
        <p14:creationId xmlns:p14="http://schemas.microsoft.com/office/powerpoint/2010/main" val="9922621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42</a:t>
            </a:fld>
            <a:endParaRPr lang="fr-CA"/>
          </a:p>
        </p:txBody>
      </p:sp>
    </p:spTree>
    <p:extLst>
      <p:ext uri="{BB962C8B-B14F-4D97-AF65-F5344CB8AC3E}">
        <p14:creationId xmlns:p14="http://schemas.microsoft.com/office/powerpoint/2010/main" val="8709625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43</a:t>
            </a:fld>
            <a:endParaRPr lang="fr-CA"/>
          </a:p>
        </p:txBody>
      </p:sp>
    </p:spTree>
    <p:extLst>
      <p:ext uri="{BB962C8B-B14F-4D97-AF65-F5344CB8AC3E}">
        <p14:creationId xmlns:p14="http://schemas.microsoft.com/office/powerpoint/2010/main" val="8237545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44</a:t>
            </a:fld>
            <a:endParaRPr lang="fr-CA"/>
          </a:p>
        </p:txBody>
      </p:sp>
    </p:spTree>
    <p:extLst>
      <p:ext uri="{BB962C8B-B14F-4D97-AF65-F5344CB8AC3E}">
        <p14:creationId xmlns:p14="http://schemas.microsoft.com/office/powerpoint/2010/main" val="34644089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45</a:t>
            </a:fld>
            <a:endParaRPr lang="fr-CA"/>
          </a:p>
        </p:txBody>
      </p:sp>
    </p:spTree>
    <p:extLst>
      <p:ext uri="{BB962C8B-B14F-4D97-AF65-F5344CB8AC3E}">
        <p14:creationId xmlns:p14="http://schemas.microsoft.com/office/powerpoint/2010/main" val="39408488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46</a:t>
            </a:fld>
            <a:endParaRPr lang="fr-CA"/>
          </a:p>
        </p:txBody>
      </p:sp>
    </p:spTree>
    <p:extLst>
      <p:ext uri="{BB962C8B-B14F-4D97-AF65-F5344CB8AC3E}">
        <p14:creationId xmlns:p14="http://schemas.microsoft.com/office/powerpoint/2010/main" val="3524762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r>
              <a:rPr lang="fr-CA" dirty="0"/>
              <a:t>Formation</a:t>
            </a:r>
            <a:r>
              <a:rPr lang="fr-CA" baseline="0" dirty="0"/>
              <a:t> en HQC</a:t>
            </a:r>
          </a:p>
          <a:p>
            <a:endParaRPr lang="fr-CA" baseline="0" dirty="0"/>
          </a:p>
          <a:p>
            <a:r>
              <a:rPr lang="fr-CA" baseline="0" dirty="0"/>
              <a:t>Québec: 20 et 21 mars 2017</a:t>
            </a:r>
          </a:p>
          <a:p>
            <a:r>
              <a:rPr lang="fr-CA" baseline="0" dirty="0"/>
              <a:t>Montréal : 28 et 28 mars 2017</a:t>
            </a:r>
          </a:p>
          <a:p>
            <a:r>
              <a:rPr lang="fr-CA" baseline="0" dirty="0"/>
              <a:t>                  29 et 30 mars 2017</a:t>
            </a:r>
            <a:endParaRPr lang="fr-CA" dirty="0"/>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5</a:t>
            </a:fld>
            <a:endParaRPr lang="fr-CA"/>
          </a:p>
        </p:txBody>
      </p:sp>
    </p:spTree>
    <p:extLst>
      <p:ext uri="{BB962C8B-B14F-4D97-AF65-F5344CB8AC3E}">
        <p14:creationId xmlns:p14="http://schemas.microsoft.com/office/powerpoint/2010/main" val="314988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r>
              <a:rPr lang="fr-CA" dirty="0"/>
              <a:t>Formation</a:t>
            </a:r>
            <a:r>
              <a:rPr lang="fr-CA" baseline="0" dirty="0"/>
              <a:t> en HQC</a:t>
            </a:r>
          </a:p>
          <a:p>
            <a:endParaRPr lang="fr-CA" baseline="0" dirty="0"/>
          </a:p>
          <a:p>
            <a:r>
              <a:rPr lang="fr-CA" baseline="0" dirty="0"/>
              <a:t>Québec: 20 et 21 mars 2017</a:t>
            </a:r>
          </a:p>
          <a:p>
            <a:r>
              <a:rPr lang="fr-CA" baseline="0" dirty="0"/>
              <a:t>Montréal : 28 et 28 mars 2017</a:t>
            </a:r>
          </a:p>
          <a:p>
            <a:r>
              <a:rPr lang="fr-CA" baseline="0" dirty="0"/>
              <a:t>                  29 et 30 mars 2017</a:t>
            </a:r>
            <a:endParaRPr lang="fr-CA" dirty="0"/>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6</a:t>
            </a:fld>
            <a:endParaRPr lang="fr-CA"/>
          </a:p>
        </p:txBody>
      </p:sp>
    </p:spTree>
    <p:extLst>
      <p:ext uri="{BB962C8B-B14F-4D97-AF65-F5344CB8AC3E}">
        <p14:creationId xmlns:p14="http://schemas.microsoft.com/office/powerpoint/2010/main" val="839438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7</a:t>
            </a:fld>
            <a:endParaRPr lang="fr-CA"/>
          </a:p>
        </p:txBody>
      </p:sp>
    </p:spTree>
    <p:extLst>
      <p:ext uri="{BB962C8B-B14F-4D97-AF65-F5344CB8AC3E}">
        <p14:creationId xmlns:p14="http://schemas.microsoft.com/office/powerpoint/2010/main" val="228054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8</a:t>
            </a:fld>
            <a:endParaRPr lang="fr-CA"/>
          </a:p>
        </p:txBody>
      </p:sp>
    </p:spTree>
    <p:extLst>
      <p:ext uri="{BB962C8B-B14F-4D97-AF65-F5344CB8AC3E}">
        <p14:creationId xmlns:p14="http://schemas.microsoft.com/office/powerpoint/2010/main" val="2294188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1438" y="1162050"/>
            <a:ext cx="4327525" cy="3136900"/>
          </a:xfrm>
        </p:spPr>
      </p:sp>
      <p:sp>
        <p:nvSpPr>
          <p:cNvPr id="3" name="Espace réservé des commentaires 2"/>
          <p:cNvSpPr>
            <a:spLocks noGrp="1"/>
          </p:cNvSpPr>
          <p:nvPr>
            <p:ph type="body" idx="1"/>
          </p:nvPr>
        </p:nvSpPr>
        <p:spPr/>
        <p:txBody>
          <a:bodyPr/>
          <a:lstStyle/>
          <a:p>
            <a:pPr marL="228600" indent="-228600">
              <a:buAutoNum type="arabicPeriod"/>
            </a:pPr>
            <a:r>
              <a:rPr lang="fr-CA" dirty="0"/>
              <a:t>Acheter</a:t>
            </a:r>
            <a:r>
              <a:rPr lang="fr-CA" baseline="0" dirty="0"/>
              <a:t> une voiture… pourquoi, dans quel but</a:t>
            </a:r>
          </a:p>
          <a:p>
            <a:pPr marL="228600" indent="-228600">
              <a:buAutoNum type="arabicPeriod"/>
            </a:pPr>
            <a:r>
              <a:rPr lang="fr-CA" baseline="0" dirty="0"/>
              <a:t>Louer, acheter, usagée</a:t>
            </a:r>
          </a:p>
          <a:p>
            <a:pPr marL="228600" indent="-228600">
              <a:buAutoNum type="arabicPeriod"/>
            </a:pPr>
            <a:r>
              <a:rPr lang="fr-CA" baseline="0" dirty="0"/>
              <a:t>Les garanties</a:t>
            </a:r>
          </a:p>
          <a:p>
            <a:pPr marL="228600" indent="-228600">
              <a:buAutoNum type="arabicPeriod"/>
            </a:pPr>
            <a:r>
              <a:rPr lang="fr-CA" baseline="0" dirty="0"/>
              <a:t>Discuter avec amis, famille</a:t>
            </a:r>
          </a:p>
          <a:p>
            <a:pPr marL="228600" indent="-228600">
              <a:buAutoNum type="arabicPeriod"/>
            </a:pPr>
            <a:endParaRPr lang="fr-CA" baseline="0" dirty="0"/>
          </a:p>
          <a:p>
            <a:pPr marL="228600" indent="-228600">
              <a:buAutoNum type="arabicPeriod"/>
            </a:pPr>
            <a:endParaRPr lang="fr-CA" dirty="0"/>
          </a:p>
        </p:txBody>
      </p:sp>
      <p:sp>
        <p:nvSpPr>
          <p:cNvPr id="4" name="Espace réservé du numéro de diapositive 3"/>
          <p:cNvSpPr>
            <a:spLocks noGrp="1"/>
          </p:cNvSpPr>
          <p:nvPr>
            <p:ph type="sldNum" sz="quarter" idx="10"/>
          </p:nvPr>
        </p:nvSpPr>
        <p:spPr/>
        <p:txBody>
          <a:bodyPr/>
          <a:lstStyle/>
          <a:p>
            <a:fld id="{7F01BA55-9B1A-4512-9013-F30602D9A046}" type="slidenum">
              <a:rPr lang="fr-CA" smtClean="0"/>
              <a:t>9</a:t>
            </a:fld>
            <a:endParaRPr lang="fr-CA"/>
          </a:p>
        </p:txBody>
      </p:sp>
    </p:spTree>
    <p:extLst>
      <p:ext uri="{BB962C8B-B14F-4D97-AF65-F5344CB8AC3E}">
        <p14:creationId xmlns:p14="http://schemas.microsoft.com/office/powerpoint/2010/main" val="130337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44999" y="2837609"/>
            <a:ext cx="10709990" cy="1957992"/>
          </a:xfrm>
        </p:spPr>
        <p:txBody>
          <a:bodyPr/>
          <a:lstStyle/>
          <a:p>
            <a:r>
              <a:rPr lang="fr-FR"/>
              <a:t>Modifiez le style du titre</a:t>
            </a:r>
            <a:endParaRPr lang="fr-CA"/>
          </a:p>
        </p:txBody>
      </p:sp>
      <p:sp>
        <p:nvSpPr>
          <p:cNvPr id="3" name="Sous-titre 2"/>
          <p:cNvSpPr>
            <a:spLocks noGrp="1"/>
          </p:cNvSpPr>
          <p:nvPr>
            <p:ph type="subTitle" idx="1"/>
          </p:nvPr>
        </p:nvSpPr>
        <p:spPr>
          <a:xfrm>
            <a:off x="1889998" y="5176202"/>
            <a:ext cx="8819992" cy="2334366"/>
          </a:xfrm>
        </p:spPr>
        <p:txBody>
          <a:bodyPr/>
          <a:lstStyle>
            <a:lvl1pPr marL="0" indent="0" algn="ctr">
              <a:buNone/>
              <a:defRPr>
                <a:solidFill>
                  <a:schemeClr val="tx1">
                    <a:tint val="75000"/>
                  </a:schemeClr>
                </a:solidFill>
              </a:defRPr>
            </a:lvl1pPr>
            <a:lvl2pPr marL="630022" indent="0" algn="ctr">
              <a:buNone/>
              <a:defRPr>
                <a:solidFill>
                  <a:schemeClr val="tx1">
                    <a:tint val="75000"/>
                  </a:schemeClr>
                </a:solidFill>
              </a:defRPr>
            </a:lvl2pPr>
            <a:lvl3pPr marL="1260043" indent="0" algn="ctr">
              <a:buNone/>
              <a:defRPr>
                <a:solidFill>
                  <a:schemeClr val="tx1">
                    <a:tint val="75000"/>
                  </a:schemeClr>
                </a:solidFill>
              </a:defRPr>
            </a:lvl3pPr>
            <a:lvl4pPr marL="1890065" indent="0" algn="ctr">
              <a:buNone/>
              <a:defRPr>
                <a:solidFill>
                  <a:schemeClr val="tx1">
                    <a:tint val="75000"/>
                  </a:schemeClr>
                </a:solidFill>
              </a:defRPr>
            </a:lvl4pPr>
            <a:lvl5pPr marL="2520086" indent="0" algn="ctr">
              <a:buNone/>
              <a:defRPr>
                <a:solidFill>
                  <a:schemeClr val="tx1">
                    <a:tint val="75000"/>
                  </a:schemeClr>
                </a:solidFill>
              </a:defRPr>
            </a:lvl5pPr>
            <a:lvl6pPr marL="3150108" indent="0" algn="ctr">
              <a:buNone/>
              <a:defRPr>
                <a:solidFill>
                  <a:schemeClr val="tx1">
                    <a:tint val="75000"/>
                  </a:schemeClr>
                </a:solidFill>
              </a:defRPr>
            </a:lvl6pPr>
            <a:lvl7pPr marL="3780130" indent="0" algn="ctr">
              <a:buNone/>
              <a:defRPr>
                <a:solidFill>
                  <a:schemeClr val="tx1">
                    <a:tint val="75000"/>
                  </a:schemeClr>
                </a:solidFill>
              </a:defRPr>
            </a:lvl7pPr>
            <a:lvl8pPr marL="4410151" indent="0" algn="ctr">
              <a:buNone/>
              <a:defRPr>
                <a:solidFill>
                  <a:schemeClr val="tx1">
                    <a:tint val="75000"/>
                  </a:schemeClr>
                </a:solidFill>
              </a:defRPr>
            </a:lvl8pPr>
            <a:lvl9pPr marL="5040173" indent="0" algn="ctr">
              <a:buNone/>
              <a:defRPr>
                <a:solidFill>
                  <a:schemeClr val="tx1">
                    <a:tint val="75000"/>
                  </a:schemeClr>
                </a:solidFill>
              </a:defRPr>
            </a:lvl9pPr>
          </a:lstStyle>
          <a:p>
            <a:r>
              <a:rPr lang="fr-FR"/>
              <a:t>Modifiez le style des sous-titres du masque</a:t>
            </a:r>
            <a:endParaRPr lang="fr-CA"/>
          </a:p>
        </p:txBody>
      </p:sp>
      <p:sp>
        <p:nvSpPr>
          <p:cNvPr id="4" name="Espace réservé de la date 3"/>
          <p:cNvSpPr>
            <a:spLocks noGrp="1"/>
          </p:cNvSpPr>
          <p:nvPr>
            <p:ph type="dt" sz="half" idx="10"/>
          </p:nvPr>
        </p:nvSpPr>
        <p:spPr/>
        <p:txBody>
          <a:bodyPr/>
          <a:lstStyle/>
          <a:p>
            <a:fld id="{F4035D1A-0EF8-4779-B9DD-6EFD5096B4C6}" type="datetimeFigureOut">
              <a:rPr lang="fr-CA" smtClean="0"/>
              <a:pPr/>
              <a:t>2017-01-31</a:t>
            </a:fld>
            <a:endParaRPr lang="fr-CA"/>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AEECA8BF-1D2F-4883-803A-292BF5D93BED}" type="slidenum">
              <a:rPr lang="fr-CA" smtClean="0"/>
              <a:pPr/>
              <a:t>‹N°›</a:t>
            </a:fld>
            <a:endParaRPr lang="fr-CA"/>
          </a:p>
        </p:txBody>
      </p:sp>
      <p:sp>
        <p:nvSpPr>
          <p:cNvPr id="8" name="ZoneTexte 7"/>
          <p:cNvSpPr txBox="1"/>
          <p:nvPr userDrawn="1"/>
        </p:nvSpPr>
        <p:spPr>
          <a:xfrm>
            <a:off x="4613194" y="8516075"/>
            <a:ext cx="3740648" cy="969817"/>
          </a:xfrm>
          <a:prstGeom prst="rect">
            <a:avLst/>
          </a:prstGeom>
          <a:noFill/>
        </p:spPr>
        <p:txBody>
          <a:bodyPr wrap="square" rtlCol="0">
            <a:spAutoFit/>
          </a:bodyPr>
          <a:lstStyle/>
          <a:p>
            <a:pPr fontAlgn="base">
              <a:spcBef>
                <a:spcPct val="0"/>
              </a:spcBef>
              <a:spcAft>
                <a:spcPct val="0"/>
              </a:spcAft>
              <a:defRPr/>
            </a:pPr>
            <a:r>
              <a:rPr lang="fr-CA" sz="1929" dirty="0">
                <a:solidFill>
                  <a:srgbClr val="000000"/>
                </a:solidFill>
                <a:latin typeface="Arial" charset="0"/>
                <a:cs typeface="Arial" charset="0"/>
              </a:rPr>
              <a:t>Avant révision linguistique</a:t>
            </a:r>
          </a:p>
          <a:p>
            <a:pPr fontAlgn="base">
              <a:spcBef>
                <a:spcPct val="0"/>
              </a:spcBef>
              <a:spcAft>
                <a:spcPct val="0"/>
              </a:spcAft>
            </a:pPr>
            <a:endParaRPr lang="fr-CA" sz="3773" dirty="0">
              <a:solidFill>
                <a:srgbClr val="000000"/>
              </a:solidFill>
              <a:latin typeface="Arial" charset="0"/>
              <a:cs typeface="Arial" charset="0"/>
            </a:endParaRPr>
          </a:p>
        </p:txBody>
      </p:sp>
    </p:spTree>
    <p:extLst>
      <p:ext uri="{BB962C8B-B14F-4D97-AF65-F5344CB8AC3E}">
        <p14:creationId xmlns:p14="http://schemas.microsoft.com/office/powerpoint/2010/main" val="2092288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F4035D1A-0EF8-4779-B9DD-6EFD5096B4C6}" type="datetimeFigureOut">
              <a:rPr lang="fr-CA" smtClean="0"/>
              <a:pPr/>
              <a:t>2017-01-31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EECA8BF-1D2F-4883-803A-292BF5D93BED}" type="slidenum">
              <a:rPr lang="fr-CA" smtClean="0"/>
              <a:pPr/>
              <a:t>‹N°›</a:t>
            </a:fld>
            <a:endParaRPr lang="fr-CA"/>
          </a:p>
        </p:txBody>
      </p:sp>
    </p:spTree>
    <p:extLst>
      <p:ext uri="{BB962C8B-B14F-4D97-AF65-F5344CB8AC3E}">
        <p14:creationId xmlns:p14="http://schemas.microsoft.com/office/powerpoint/2010/main" val="301126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34991" y="365803"/>
            <a:ext cx="2834997" cy="7793907"/>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629999" y="365803"/>
            <a:ext cx="8294992" cy="779390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F4035D1A-0EF8-4779-B9DD-6EFD5096B4C6}" type="datetimeFigureOut">
              <a:rPr lang="fr-CA" smtClean="0"/>
              <a:pPr/>
              <a:t>2017-01-31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EECA8BF-1D2F-4883-803A-292BF5D93BED}" type="slidenum">
              <a:rPr lang="fr-CA" smtClean="0"/>
              <a:pPr/>
              <a:t>‹N°›</a:t>
            </a:fld>
            <a:endParaRPr lang="fr-CA"/>
          </a:p>
        </p:txBody>
      </p:sp>
    </p:spTree>
    <p:extLst>
      <p:ext uri="{BB962C8B-B14F-4D97-AF65-F5344CB8AC3E}">
        <p14:creationId xmlns:p14="http://schemas.microsoft.com/office/powerpoint/2010/main" val="3348080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F4035D1A-0EF8-4779-B9DD-6EFD5096B4C6}" type="datetimeFigureOut">
              <a:rPr lang="fr-CA" smtClean="0"/>
              <a:pPr/>
              <a:t>2017-01-31</a:t>
            </a:fld>
            <a:endParaRPr lang="fr-CA"/>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AEECA8BF-1D2F-4883-803A-292BF5D93BED}" type="slidenum">
              <a:rPr lang="fr-CA" smtClean="0"/>
              <a:pPr/>
              <a:t>‹N°›</a:t>
            </a:fld>
            <a:endParaRPr lang="fr-CA"/>
          </a:p>
        </p:txBody>
      </p:sp>
      <p:sp>
        <p:nvSpPr>
          <p:cNvPr id="7" name="ZoneTexte 6"/>
          <p:cNvSpPr txBox="1"/>
          <p:nvPr userDrawn="1"/>
        </p:nvSpPr>
        <p:spPr>
          <a:xfrm>
            <a:off x="4712417" y="8643956"/>
            <a:ext cx="3740648" cy="969817"/>
          </a:xfrm>
          <a:prstGeom prst="rect">
            <a:avLst/>
          </a:prstGeom>
          <a:noFill/>
        </p:spPr>
        <p:txBody>
          <a:bodyPr wrap="square" rtlCol="0">
            <a:spAutoFit/>
          </a:bodyPr>
          <a:lstStyle/>
          <a:p>
            <a:pPr fontAlgn="base">
              <a:spcBef>
                <a:spcPct val="0"/>
              </a:spcBef>
              <a:spcAft>
                <a:spcPct val="0"/>
              </a:spcAft>
              <a:defRPr/>
            </a:pPr>
            <a:r>
              <a:rPr lang="fr-CA" sz="1929" dirty="0">
                <a:solidFill>
                  <a:srgbClr val="000000"/>
                </a:solidFill>
                <a:latin typeface="Arial" charset="0"/>
                <a:cs typeface="Arial" charset="0"/>
              </a:rPr>
              <a:t>Avant révision linguistique</a:t>
            </a:r>
          </a:p>
          <a:p>
            <a:pPr fontAlgn="base">
              <a:spcBef>
                <a:spcPct val="0"/>
              </a:spcBef>
              <a:spcAft>
                <a:spcPct val="0"/>
              </a:spcAft>
            </a:pPr>
            <a:endParaRPr lang="fr-CA" sz="3773" dirty="0">
              <a:solidFill>
                <a:srgbClr val="000000"/>
              </a:solidFill>
              <a:latin typeface="Arial" charset="0"/>
              <a:cs typeface="Arial" charset="0"/>
            </a:endParaRPr>
          </a:p>
        </p:txBody>
      </p:sp>
    </p:spTree>
    <p:extLst>
      <p:ext uri="{BB962C8B-B14F-4D97-AF65-F5344CB8AC3E}">
        <p14:creationId xmlns:p14="http://schemas.microsoft.com/office/powerpoint/2010/main" val="2892073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95312" y="5869748"/>
            <a:ext cx="10709990" cy="1814208"/>
          </a:xfrm>
        </p:spPr>
        <p:txBody>
          <a:bodyPr anchor="t"/>
          <a:lstStyle>
            <a:lvl1pPr algn="l">
              <a:defRPr sz="5512" b="1" cap="all"/>
            </a:lvl1pPr>
          </a:lstStyle>
          <a:p>
            <a:r>
              <a:rPr lang="fr-FR"/>
              <a:t>Modifiez le style du titre</a:t>
            </a:r>
            <a:endParaRPr lang="fr-CA"/>
          </a:p>
        </p:txBody>
      </p:sp>
      <p:sp>
        <p:nvSpPr>
          <p:cNvPr id="3" name="Espace réservé du texte 2"/>
          <p:cNvSpPr>
            <a:spLocks noGrp="1"/>
          </p:cNvSpPr>
          <p:nvPr>
            <p:ph type="body" idx="1"/>
          </p:nvPr>
        </p:nvSpPr>
        <p:spPr>
          <a:xfrm>
            <a:off x="995312" y="3871581"/>
            <a:ext cx="10709990" cy="1998165"/>
          </a:xfrm>
        </p:spPr>
        <p:txBody>
          <a:bodyPr anchor="b"/>
          <a:lstStyle>
            <a:lvl1pPr marL="0" indent="0">
              <a:buNone/>
              <a:defRPr sz="2756">
                <a:solidFill>
                  <a:schemeClr val="tx1">
                    <a:tint val="75000"/>
                  </a:schemeClr>
                </a:solidFill>
              </a:defRPr>
            </a:lvl1pPr>
            <a:lvl2pPr marL="630022" indent="0">
              <a:buNone/>
              <a:defRPr sz="2480">
                <a:solidFill>
                  <a:schemeClr val="tx1">
                    <a:tint val="75000"/>
                  </a:schemeClr>
                </a:solidFill>
              </a:defRPr>
            </a:lvl2pPr>
            <a:lvl3pPr marL="1260043" indent="0">
              <a:buNone/>
              <a:defRPr sz="2205">
                <a:solidFill>
                  <a:schemeClr val="tx1">
                    <a:tint val="75000"/>
                  </a:schemeClr>
                </a:solidFill>
              </a:defRPr>
            </a:lvl3pPr>
            <a:lvl4pPr marL="1890065" indent="0">
              <a:buNone/>
              <a:defRPr sz="1929">
                <a:solidFill>
                  <a:schemeClr val="tx1">
                    <a:tint val="75000"/>
                  </a:schemeClr>
                </a:solidFill>
              </a:defRPr>
            </a:lvl4pPr>
            <a:lvl5pPr marL="2520086" indent="0">
              <a:buNone/>
              <a:defRPr sz="1929">
                <a:solidFill>
                  <a:schemeClr val="tx1">
                    <a:tint val="75000"/>
                  </a:schemeClr>
                </a:solidFill>
              </a:defRPr>
            </a:lvl5pPr>
            <a:lvl6pPr marL="3150108" indent="0">
              <a:buNone/>
              <a:defRPr sz="1929">
                <a:solidFill>
                  <a:schemeClr val="tx1">
                    <a:tint val="75000"/>
                  </a:schemeClr>
                </a:solidFill>
              </a:defRPr>
            </a:lvl6pPr>
            <a:lvl7pPr marL="3780130" indent="0">
              <a:buNone/>
              <a:defRPr sz="1929">
                <a:solidFill>
                  <a:schemeClr val="tx1">
                    <a:tint val="75000"/>
                  </a:schemeClr>
                </a:solidFill>
              </a:defRPr>
            </a:lvl7pPr>
            <a:lvl8pPr marL="4410151" indent="0">
              <a:buNone/>
              <a:defRPr sz="1929">
                <a:solidFill>
                  <a:schemeClr val="tx1">
                    <a:tint val="75000"/>
                  </a:schemeClr>
                </a:solidFill>
              </a:defRPr>
            </a:lvl8pPr>
            <a:lvl9pPr marL="5040173" indent="0">
              <a:buNone/>
              <a:defRPr sz="1929">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F4035D1A-0EF8-4779-B9DD-6EFD5096B4C6}" type="datetimeFigureOut">
              <a:rPr lang="fr-CA" smtClean="0"/>
              <a:pPr/>
              <a:t>2017-01-31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EECA8BF-1D2F-4883-803A-292BF5D93BED}" type="slidenum">
              <a:rPr lang="fr-CA" smtClean="0"/>
              <a:pPr/>
              <a:t>‹N°›</a:t>
            </a:fld>
            <a:endParaRPr lang="fr-CA"/>
          </a:p>
        </p:txBody>
      </p:sp>
    </p:spTree>
    <p:extLst>
      <p:ext uri="{BB962C8B-B14F-4D97-AF65-F5344CB8AC3E}">
        <p14:creationId xmlns:p14="http://schemas.microsoft.com/office/powerpoint/2010/main" val="1610413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629999" y="2131379"/>
            <a:ext cx="5564995" cy="6028331"/>
          </a:xfrm>
        </p:spPr>
        <p:txBody>
          <a:bodyPr/>
          <a:lstStyle>
            <a:lvl1pPr>
              <a:defRPr sz="3858"/>
            </a:lvl1pPr>
            <a:lvl2pPr>
              <a:defRPr sz="3307"/>
            </a:lvl2pPr>
            <a:lvl3pPr>
              <a:defRPr sz="2756"/>
            </a:lvl3pPr>
            <a:lvl4pPr>
              <a:defRPr sz="2480"/>
            </a:lvl4pPr>
            <a:lvl5pPr>
              <a:defRPr sz="2480"/>
            </a:lvl5pPr>
            <a:lvl6pPr>
              <a:defRPr sz="2480"/>
            </a:lvl6pPr>
            <a:lvl7pPr>
              <a:defRPr sz="2480"/>
            </a:lvl7pPr>
            <a:lvl8pPr>
              <a:defRPr sz="2480"/>
            </a:lvl8pPr>
            <a:lvl9pPr>
              <a:defRPr sz="248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404994" y="2131379"/>
            <a:ext cx="5564995" cy="6028331"/>
          </a:xfrm>
        </p:spPr>
        <p:txBody>
          <a:bodyPr/>
          <a:lstStyle>
            <a:lvl1pPr>
              <a:defRPr sz="3858"/>
            </a:lvl1pPr>
            <a:lvl2pPr>
              <a:defRPr sz="3307"/>
            </a:lvl2pPr>
            <a:lvl3pPr>
              <a:defRPr sz="2756"/>
            </a:lvl3pPr>
            <a:lvl4pPr>
              <a:defRPr sz="2480"/>
            </a:lvl4pPr>
            <a:lvl5pPr>
              <a:defRPr sz="2480"/>
            </a:lvl5pPr>
            <a:lvl6pPr>
              <a:defRPr sz="2480"/>
            </a:lvl6pPr>
            <a:lvl7pPr>
              <a:defRPr sz="2480"/>
            </a:lvl7pPr>
            <a:lvl8pPr>
              <a:defRPr sz="2480"/>
            </a:lvl8pPr>
            <a:lvl9pPr>
              <a:defRPr sz="248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F4035D1A-0EF8-4779-B9DD-6EFD5096B4C6}" type="datetimeFigureOut">
              <a:rPr lang="fr-CA" smtClean="0"/>
              <a:pPr/>
              <a:t>2017-01-31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AEECA8BF-1D2F-4883-803A-292BF5D93BED}" type="slidenum">
              <a:rPr lang="fr-CA" smtClean="0"/>
              <a:pPr/>
              <a:t>‹N°›</a:t>
            </a:fld>
            <a:endParaRPr lang="fr-CA"/>
          </a:p>
        </p:txBody>
      </p:sp>
    </p:spTree>
    <p:extLst>
      <p:ext uri="{BB962C8B-B14F-4D97-AF65-F5344CB8AC3E}">
        <p14:creationId xmlns:p14="http://schemas.microsoft.com/office/powerpoint/2010/main" val="2842618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A"/>
          </a:p>
        </p:txBody>
      </p:sp>
      <p:sp>
        <p:nvSpPr>
          <p:cNvPr id="3" name="Espace réservé du texte 2"/>
          <p:cNvSpPr>
            <a:spLocks noGrp="1"/>
          </p:cNvSpPr>
          <p:nvPr>
            <p:ph type="body" idx="1"/>
          </p:nvPr>
        </p:nvSpPr>
        <p:spPr>
          <a:xfrm>
            <a:off x="629999" y="2044686"/>
            <a:ext cx="5567183" cy="852128"/>
          </a:xfrm>
        </p:spPr>
        <p:txBody>
          <a:bodyPr anchor="b"/>
          <a:lstStyle>
            <a:lvl1pPr marL="0" indent="0">
              <a:buNone/>
              <a:defRPr sz="3307" b="1"/>
            </a:lvl1pPr>
            <a:lvl2pPr marL="630022" indent="0">
              <a:buNone/>
              <a:defRPr sz="2756" b="1"/>
            </a:lvl2pPr>
            <a:lvl3pPr marL="1260043" indent="0">
              <a:buNone/>
              <a:defRPr sz="2480" b="1"/>
            </a:lvl3pPr>
            <a:lvl4pPr marL="1890065" indent="0">
              <a:buNone/>
              <a:defRPr sz="2205" b="1"/>
            </a:lvl4pPr>
            <a:lvl5pPr marL="2520086" indent="0">
              <a:buNone/>
              <a:defRPr sz="2205" b="1"/>
            </a:lvl5pPr>
            <a:lvl6pPr marL="3150108" indent="0">
              <a:buNone/>
              <a:defRPr sz="2205" b="1"/>
            </a:lvl6pPr>
            <a:lvl7pPr marL="3780130" indent="0">
              <a:buNone/>
              <a:defRPr sz="2205" b="1"/>
            </a:lvl7pPr>
            <a:lvl8pPr marL="4410151" indent="0">
              <a:buNone/>
              <a:defRPr sz="2205" b="1"/>
            </a:lvl8pPr>
            <a:lvl9pPr marL="5040173" indent="0">
              <a:buNone/>
              <a:defRPr sz="2205" b="1"/>
            </a:lvl9pPr>
          </a:lstStyle>
          <a:p>
            <a:pPr lvl="0"/>
            <a:r>
              <a:rPr lang="fr-FR"/>
              <a:t>Modifiez les styles du texte du masque</a:t>
            </a:r>
          </a:p>
        </p:txBody>
      </p:sp>
      <p:sp>
        <p:nvSpPr>
          <p:cNvPr id="4" name="Espace réservé du contenu 3"/>
          <p:cNvSpPr>
            <a:spLocks noGrp="1"/>
          </p:cNvSpPr>
          <p:nvPr>
            <p:ph sz="half" idx="2"/>
          </p:nvPr>
        </p:nvSpPr>
        <p:spPr>
          <a:xfrm>
            <a:off x="629999" y="2896812"/>
            <a:ext cx="5567183" cy="5262896"/>
          </a:xfrm>
        </p:spPr>
        <p:txBody>
          <a:bodyPr/>
          <a:lstStyle>
            <a:lvl1pPr>
              <a:defRPr sz="3307"/>
            </a:lvl1pPr>
            <a:lvl2pPr>
              <a:defRPr sz="2756"/>
            </a:lvl2pPr>
            <a:lvl3pPr>
              <a:defRPr sz="2480"/>
            </a:lvl3pPr>
            <a:lvl4pPr>
              <a:defRPr sz="2205"/>
            </a:lvl4pPr>
            <a:lvl5pPr>
              <a:defRPr sz="2205"/>
            </a:lvl5pPr>
            <a:lvl6pPr>
              <a:defRPr sz="2205"/>
            </a:lvl6pPr>
            <a:lvl7pPr>
              <a:defRPr sz="2205"/>
            </a:lvl7pPr>
            <a:lvl8pPr>
              <a:defRPr sz="2205"/>
            </a:lvl8pPr>
            <a:lvl9pPr>
              <a:defRPr sz="220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400621" y="2044686"/>
            <a:ext cx="5569370" cy="852128"/>
          </a:xfrm>
        </p:spPr>
        <p:txBody>
          <a:bodyPr anchor="b"/>
          <a:lstStyle>
            <a:lvl1pPr marL="0" indent="0">
              <a:buNone/>
              <a:defRPr sz="3307" b="1"/>
            </a:lvl1pPr>
            <a:lvl2pPr marL="630022" indent="0">
              <a:buNone/>
              <a:defRPr sz="2756" b="1"/>
            </a:lvl2pPr>
            <a:lvl3pPr marL="1260043" indent="0">
              <a:buNone/>
              <a:defRPr sz="2480" b="1"/>
            </a:lvl3pPr>
            <a:lvl4pPr marL="1890065" indent="0">
              <a:buNone/>
              <a:defRPr sz="2205" b="1"/>
            </a:lvl4pPr>
            <a:lvl5pPr marL="2520086" indent="0">
              <a:buNone/>
              <a:defRPr sz="2205" b="1"/>
            </a:lvl5pPr>
            <a:lvl6pPr marL="3150108" indent="0">
              <a:buNone/>
              <a:defRPr sz="2205" b="1"/>
            </a:lvl6pPr>
            <a:lvl7pPr marL="3780130" indent="0">
              <a:buNone/>
              <a:defRPr sz="2205" b="1"/>
            </a:lvl7pPr>
            <a:lvl8pPr marL="4410151" indent="0">
              <a:buNone/>
              <a:defRPr sz="2205" b="1"/>
            </a:lvl8pPr>
            <a:lvl9pPr marL="5040173" indent="0">
              <a:buNone/>
              <a:defRPr sz="2205" b="1"/>
            </a:lvl9pPr>
          </a:lstStyle>
          <a:p>
            <a:pPr lvl="0"/>
            <a:r>
              <a:rPr lang="fr-FR"/>
              <a:t>Modifiez les styles du texte du masque</a:t>
            </a:r>
          </a:p>
        </p:txBody>
      </p:sp>
      <p:sp>
        <p:nvSpPr>
          <p:cNvPr id="6" name="Espace réservé du contenu 5"/>
          <p:cNvSpPr>
            <a:spLocks noGrp="1"/>
          </p:cNvSpPr>
          <p:nvPr>
            <p:ph sz="quarter" idx="4"/>
          </p:nvPr>
        </p:nvSpPr>
        <p:spPr>
          <a:xfrm>
            <a:off x="6400621" y="2896812"/>
            <a:ext cx="5569370" cy="5262896"/>
          </a:xfrm>
        </p:spPr>
        <p:txBody>
          <a:bodyPr/>
          <a:lstStyle>
            <a:lvl1pPr>
              <a:defRPr sz="3307"/>
            </a:lvl1pPr>
            <a:lvl2pPr>
              <a:defRPr sz="2756"/>
            </a:lvl2pPr>
            <a:lvl3pPr>
              <a:defRPr sz="2480"/>
            </a:lvl3pPr>
            <a:lvl4pPr>
              <a:defRPr sz="2205"/>
            </a:lvl4pPr>
            <a:lvl5pPr>
              <a:defRPr sz="2205"/>
            </a:lvl5pPr>
            <a:lvl6pPr>
              <a:defRPr sz="2205"/>
            </a:lvl6pPr>
            <a:lvl7pPr>
              <a:defRPr sz="2205"/>
            </a:lvl7pPr>
            <a:lvl8pPr>
              <a:defRPr sz="2205"/>
            </a:lvl8pPr>
            <a:lvl9pPr>
              <a:defRPr sz="220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F4035D1A-0EF8-4779-B9DD-6EFD5096B4C6}" type="datetimeFigureOut">
              <a:rPr lang="fr-CA" smtClean="0"/>
              <a:pPr/>
              <a:t>2017-01-31</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AEECA8BF-1D2F-4883-803A-292BF5D93BED}" type="slidenum">
              <a:rPr lang="fr-CA" smtClean="0"/>
              <a:pPr/>
              <a:t>‹N°›</a:t>
            </a:fld>
            <a:endParaRPr lang="fr-CA"/>
          </a:p>
        </p:txBody>
      </p:sp>
    </p:spTree>
    <p:extLst>
      <p:ext uri="{BB962C8B-B14F-4D97-AF65-F5344CB8AC3E}">
        <p14:creationId xmlns:p14="http://schemas.microsoft.com/office/powerpoint/2010/main" val="1105252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F4035D1A-0EF8-4779-B9DD-6EFD5096B4C6}" type="datetimeFigureOut">
              <a:rPr lang="fr-CA" smtClean="0"/>
              <a:pPr/>
              <a:t>2017-01-31</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AEECA8BF-1D2F-4883-803A-292BF5D93BED}" type="slidenum">
              <a:rPr lang="fr-CA" smtClean="0"/>
              <a:pPr/>
              <a:t>‹N°›</a:t>
            </a:fld>
            <a:endParaRPr lang="fr-CA"/>
          </a:p>
        </p:txBody>
      </p:sp>
    </p:spTree>
    <p:extLst>
      <p:ext uri="{BB962C8B-B14F-4D97-AF65-F5344CB8AC3E}">
        <p14:creationId xmlns:p14="http://schemas.microsoft.com/office/powerpoint/2010/main" val="807840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4035D1A-0EF8-4779-B9DD-6EFD5096B4C6}" type="datetimeFigureOut">
              <a:rPr lang="fr-CA" smtClean="0"/>
              <a:pPr/>
              <a:t>2017-01-31</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AEECA8BF-1D2F-4883-803A-292BF5D93BED}" type="slidenum">
              <a:rPr lang="fr-CA" smtClean="0"/>
              <a:pPr/>
              <a:t>‹N°›</a:t>
            </a:fld>
            <a:endParaRPr lang="fr-CA"/>
          </a:p>
        </p:txBody>
      </p:sp>
    </p:spTree>
    <p:extLst>
      <p:ext uri="{BB962C8B-B14F-4D97-AF65-F5344CB8AC3E}">
        <p14:creationId xmlns:p14="http://schemas.microsoft.com/office/powerpoint/2010/main" val="569518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002" y="363687"/>
            <a:ext cx="4145309" cy="1547787"/>
          </a:xfrm>
        </p:spPr>
        <p:txBody>
          <a:bodyPr anchor="b"/>
          <a:lstStyle>
            <a:lvl1pPr algn="l">
              <a:defRPr sz="2756" b="1"/>
            </a:lvl1pPr>
          </a:lstStyle>
          <a:p>
            <a:r>
              <a:rPr lang="fr-FR"/>
              <a:t>Modifiez le style du titre</a:t>
            </a:r>
            <a:endParaRPr lang="fr-CA"/>
          </a:p>
        </p:txBody>
      </p:sp>
      <p:sp>
        <p:nvSpPr>
          <p:cNvPr id="3" name="Espace réservé du contenu 2"/>
          <p:cNvSpPr>
            <a:spLocks noGrp="1"/>
          </p:cNvSpPr>
          <p:nvPr>
            <p:ph idx="1"/>
          </p:nvPr>
        </p:nvSpPr>
        <p:spPr>
          <a:xfrm>
            <a:off x="4926245" y="363689"/>
            <a:ext cx="7043743" cy="7796022"/>
          </a:xfrm>
        </p:spPr>
        <p:txBody>
          <a:bodyPr/>
          <a:lstStyle>
            <a:lvl1pPr>
              <a:defRPr sz="4410"/>
            </a:lvl1pPr>
            <a:lvl2pPr>
              <a:defRPr sz="3858"/>
            </a:lvl2pPr>
            <a:lvl3pPr>
              <a:defRPr sz="3307"/>
            </a:lvl3pPr>
            <a:lvl4pPr>
              <a:defRPr sz="2756"/>
            </a:lvl4pPr>
            <a:lvl5pPr>
              <a:defRPr sz="2756"/>
            </a:lvl5pPr>
            <a:lvl6pPr>
              <a:defRPr sz="2756"/>
            </a:lvl6pPr>
            <a:lvl7pPr>
              <a:defRPr sz="2756"/>
            </a:lvl7pPr>
            <a:lvl8pPr>
              <a:defRPr sz="2756"/>
            </a:lvl8pPr>
            <a:lvl9pPr>
              <a:defRPr sz="2756"/>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630002" y="1911476"/>
            <a:ext cx="4145309" cy="6248235"/>
          </a:xfrm>
        </p:spPr>
        <p:txBody>
          <a:bodyPr/>
          <a:lstStyle>
            <a:lvl1pPr marL="0" indent="0">
              <a:buNone/>
              <a:defRPr sz="1929"/>
            </a:lvl1pPr>
            <a:lvl2pPr marL="630022" indent="0">
              <a:buNone/>
              <a:defRPr sz="1654"/>
            </a:lvl2pPr>
            <a:lvl3pPr marL="1260043" indent="0">
              <a:buNone/>
              <a:defRPr sz="1378"/>
            </a:lvl3pPr>
            <a:lvl4pPr marL="1890065" indent="0">
              <a:buNone/>
              <a:defRPr sz="1240"/>
            </a:lvl4pPr>
            <a:lvl5pPr marL="2520086" indent="0">
              <a:buNone/>
              <a:defRPr sz="1240"/>
            </a:lvl5pPr>
            <a:lvl6pPr marL="3150108" indent="0">
              <a:buNone/>
              <a:defRPr sz="1240"/>
            </a:lvl6pPr>
            <a:lvl7pPr marL="3780130" indent="0">
              <a:buNone/>
              <a:defRPr sz="1240"/>
            </a:lvl7pPr>
            <a:lvl8pPr marL="4410151" indent="0">
              <a:buNone/>
              <a:defRPr sz="1240"/>
            </a:lvl8pPr>
            <a:lvl9pPr marL="5040173" indent="0">
              <a:buNone/>
              <a:defRPr sz="124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4035D1A-0EF8-4779-B9DD-6EFD5096B4C6}" type="datetimeFigureOut">
              <a:rPr lang="fr-CA" smtClean="0"/>
              <a:pPr/>
              <a:t>2017-01-31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AEECA8BF-1D2F-4883-803A-292BF5D93BED}" type="slidenum">
              <a:rPr lang="fr-CA" smtClean="0"/>
              <a:pPr/>
              <a:t>‹N°›</a:t>
            </a:fld>
            <a:endParaRPr lang="fr-CA"/>
          </a:p>
        </p:txBody>
      </p:sp>
    </p:spTree>
    <p:extLst>
      <p:ext uri="{BB962C8B-B14F-4D97-AF65-F5344CB8AC3E}">
        <p14:creationId xmlns:p14="http://schemas.microsoft.com/office/powerpoint/2010/main" val="4173797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469686" y="6394133"/>
            <a:ext cx="7559993" cy="754864"/>
          </a:xfrm>
        </p:spPr>
        <p:txBody>
          <a:bodyPr anchor="b"/>
          <a:lstStyle>
            <a:lvl1pPr algn="l">
              <a:defRPr sz="2756" b="1"/>
            </a:lvl1pPr>
          </a:lstStyle>
          <a:p>
            <a:r>
              <a:rPr lang="fr-FR"/>
              <a:t>Modifiez le style du titre</a:t>
            </a:r>
            <a:endParaRPr lang="fr-CA"/>
          </a:p>
        </p:txBody>
      </p:sp>
      <p:sp>
        <p:nvSpPr>
          <p:cNvPr id="3" name="Espace réservé pour une image  2"/>
          <p:cNvSpPr>
            <a:spLocks noGrp="1"/>
          </p:cNvSpPr>
          <p:nvPr>
            <p:ph type="pic" idx="1"/>
          </p:nvPr>
        </p:nvSpPr>
        <p:spPr>
          <a:xfrm>
            <a:off x="2469686" y="816182"/>
            <a:ext cx="7559993" cy="5480685"/>
          </a:xfrm>
        </p:spPr>
        <p:txBody>
          <a:bodyPr/>
          <a:lstStyle>
            <a:lvl1pPr marL="0" indent="0">
              <a:buNone/>
              <a:defRPr sz="4410"/>
            </a:lvl1pPr>
            <a:lvl2pPr marL="630022" indent="0">
              <a:buNone/>
              <a:defRPr sz="3858"/>
            </a:lvl2pPr>
            <a:lvl3pPr marL="1260043" indent="0">
              <a:buNone/>
              <a:defRPr sz="3307"/>
            </a:lvl3pPr>
            <a:lvl4pPr marL="1890065" indent="0">
              <a:buNone/>
              <a:defRPr sz="2756"/>
            </a:lvl4pPr>
            <a:lvl5pPr marL="2520086" indent="0">
              <a:buNone/>
              <a:defRPr sz="2756"/>
            </a:lvl5pPr>
            <a:lvl6pPr marL="3150108" indent="0">
              <a:buNone/>
              <a:defRPr sz="2756"/>
            </a:lvl6pPr>
            <a:lvl7pPr marL="3780130" indent="0">
              <a:buNone/>
              <a:defRPr sz="2756"/>
            </a:lvl7pPr>
            <a:lvl8pPr marL="4410151" indent="0">
              <a:buNone/>
              <a:defRPr sz="2756"/>
            </a:lvl8pPr>
            <a:lvl9pPr marL="5040173" indent="0">
              <a:buNone/>
              <a:defRPr sz="2756"/>
            </a:lvl9pPr>
          </a:lstStyle>
          <a:p>
            <a:endParaRPr lang="fr-CA"/>
          </a:p>
        </p:txBody>
      </p:sp>
      <p:sp>
        <p:nvSpPr>
          <p:cNvPr id="4" name="Espace réservé du texte 3"/>
          <p:cNvSpPr>
            <a:spLocks noGrp="1"/>
          </p:cNvSpPr>
          <p:nvPr>
            <p:ph type="body" sz="half" idx="2"/>
          </p:nvPr>
        </p:nvSpPr>
        <p:spPr>
          <a:xfrm>
            <a:off x="2469686" y="7148996"/>
            <a:ext cx="7559993" cy="1072032"/>
          </a:xfrm>
        </p:spPr>
        <p:txBody>
          <a:bodyPr/>
          <a:lstStyle>
            <a:lvl1pPr marL="0" indent="0">
              <a:buNone/>
              <a:defRPr sz="1929"/>
            </a:lvl1pPr>
            <a:lvl2pPr marL="630022" indent="0">
              <a:buNone/>
              <a:defRPr sz="1654"/>
            </a:lvl2pPr>
            <a:lvl3pPr marL="1260043" indent="0">
              <a:buNone/>
              <a:defRPr sz="1378"/>
            </a:lvl3pPr>
            <a:lvl4pPr marL="1890065" indent="0">
              <a:buNone/>
              <a:defRPr sz="1240"/>
            </a:lvl4pPr>
            <a:lvl5pPr marL="2520086" indent="0">
              <a:buNone/>
              <a:defRPr sz="1240"/>
            </a:lvl5pPr>
            <a:lvl6pPr marL="3150108" indent="0">
              <a:buNone/>
              <a:defRPr sz="1240"/>
            </a:lvl6pPr>
            <a:lvl7pPr marL="3780130" indent="0">
              <a:buNone/>
              <a:defRPr sz="1240"/>
            </a:lvl7pPr>
            <a:lvl8pPr marL="4410151" indent="0">
              <a:buNone/>
              <a:defRPr sz="1240"/>
            </a:lvl8pPr>
            <a:lvl9pPr marL="5040173" indent="0">
              <a:buNone/>
              <a:defRPr sz="124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4035D1A-0EF8-4779-B9DD-6EFD5096B4C6}" type="datetimeFigureOut">
              <a:rPr lang="fr-CA" smtClean="0"/>
              <a:pPr/>
              <a:t>2017-01-31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AEECA8BF-1D2F-4883-803A-292BF5D93BED}" type="slidenum">
              <a:rPr lang="fr-CA" smtClean="0"/>
              <a:pPr/>
              <a:t>‹N°›</a:t>
            </a:fld>
            <a:endParaRPr lang="fr-CA"/>
          </a:p>
        </p:txBody>
      </p:sp>
    </p:spTree>
    <p:extLst>
      <p:ext uri="{BB962C8B-B14F-4D97-AF65-F5344CB8AC3E}">
        <p14:creationId xmlns:p14="http://schemas.microsoft.com/office/powerpoint/2010/main" val="1091687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30000" y="538990"/>
            <a:ext cx="11339989" cy="152241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630000" y="2265382"/>
            <a:ext cx="11339989" cy="5466907"/>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Espace réservé de la date 3"/>
          <p:cNvSpPr>
            <a:spLocks noGrp="1"/>
          </p:cNvSpPr>
          <p:nvPr>
            <p:ph type="dt" sz="half" idx="2"/>
          </p:nvPr>
        </p:nvSpPr>
        <p:spPr>
          <a:xfrm>
            <a:off x="630000" y="155347"/>
            <a:ext cx="2939997" cy="486327"/>
          </a:xfrm>
          <a:prstGeom prst="rect">
            <a:avLst/>
          </a:prstGeom>
        </p:spPr>
        <p:txBody>
          <a:bodyPr vert="horz" lIns="91440" tIns="45720" rIns="91440" bIns="45720" rtlCol="0" anchor="ctr"/>
          <a:lstStyle>
            <a:lvl1pPr algn="l">
              <a:defRPr sz="1654">
                <a:solidFill>
                  <a:schemeClr val="tx1">
                    <a:tint val="75000"/>
                  </a:schemeClr>
                </a:solidFill>
              </a:defRPr>
            </a:lvl1pPr>
          </a:lstStyle>
          <a:p>
            <a:fld id="{F4035D1A-0EF8-4779-B9DD-6EFD5096B4C6}" type="datetimeFigureOut">
              <a:rPr lang="fr-CA" smtClean="0"/>
              <a:pPr/>
              <a:t>2017-01-31</a:t>
            </a:fld>
            <a:endParaRPr lang="fr-CA" dirty="0"/>
          </a:p>
        </p:txBody>
      </p:sp>
      <p:sp>
        <p:nvSpPr>
          <p:cNvPr id="5" name="Espace réservé du pied de page 4"/>
          <p:cNvSpPr>
            <a:spLocks noGrp="1"/>
          </p:cNvSpPr>
          <p:nvPr>
            <p:ph type="ftr" sz="quarter" idx="3"/>
          </p:nvPr>
        </p:nvSpPr>
        <p:spPr>
          <a:xfrm>
            <a:off x="4304996" y="8466306"/>
            <a:ext cx="3989996" cy="486327"/>
          </a:xfrm>
          <a:prstGeom prst="rect">
            <a:avLst/>
          </a:prstGeom>
        </p:spPr>
        <p:txBody>
          <a:bodyPr vert="horz" lIns="91440" tIns="45720" rIns="91440" bIns="45720" rtlCol="0" anchor="ctr"/>
          <a:lstStyle>
            <a:lvl1pPr algn="ctr">
              <a:defRPr sz="1654">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9029992" y="155347"/>
            <a:ext cx="2939997" cy="486327"/>
          </a:xfrm>
          <a:prstGeom prst="rect">
            <a:avLst/>
          </a:prstGeom>
        </p:spPr>
        <p:txBody>
          <a:bodyPr vert="horz" lIns="91440" tIns="45720" rIns="91440" bIns="45720" rtlCol="0" anchor="ctr"/>
          <a:lstStyle>
            <a:lvl1pPr algn="r">
              <a:defRPr sz="1654">
                <a:solidFill>
                  <a:schemeClr val="tx1">
                    <a:tint val="75000"/>
                  </a:schemeClr>
                </a:solidFill>
              </a:defRPr>
            </a:lvl1pPr>
          </a:lstStyle>
          <a:p>
            <a:fld id="{AEECA8BF-1D2F-4883-803A-292BF5D93BED}" type="slidenum">
              <a:rPr lang="fr-CA" smtClean="0"/>
              <a:pPr/>
              <a:t>‹N°›</a:t>
            </a:fld>
            <a:endParaRPr lang="fr-CA"/>
          </a:p>
        </p:txBody>
      </p:sp>
    </p:spTree>
    <p:extLst>
      <p:ext uri="{BB962C8B-B14F-4D97-AF65-F5344CB8AC3E}">
        <p14:creationId xmlns:p14="http://schemas.microsoft.com/office/powerpoint/2010/main" val="2525832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60043" rtl="0" eaLnBrk="1" latinLnBrk="0" hangingPunct="1">
        <a:spcBef>
          <a:spcPct val="0"/>
        </a:spcBef>
        <a:buNone/>
        <a:defRPr sz="6063" kern="1200">
          <a:solidFill>
            <a:schemeClr val="tx1"/>
          </a:solidFill>
          <a:latin typeface="+mj-lt"/>
          <a:ea typeface="+mj-ea"/>
          <a:cs typeface="+mj-cs"/>
        </a:defRPr>
      </a:lvl1pPr>
    </p:titleStyle>
    <p:bodyStyle>
      <a:lvl1pPr marL="472516" indent="-472516" algn="l" defTabSz="1260043" rtl="0" eaLnBrk="1" latinLnBrk="0" hangingPunct="1">
        <a:spcBef>
          <a:spcPct val="20000"/>
        </a:spcBef>
        <a:buFont typeface="Arial" panose="020B0604020202020204" pitchFamily="34" charset="0"/>
        <a:buChar char="•"/>
        <a:defRPr sz="4410" kern="1200">
          <a:solidFill>
            <a:schemeClr val="tx1"/>
          </a:solidFill>
          <a:latin typeface="+mn-lt"/>
          <a:ea typeface="+mn-ea"/>
          <a:cs typeface="+mn-cs"/>
        </a:defRPr>
      </a:lvl1pPr>
      <a:lvl2pPr marL="1023785" indent="-393764" algn="l" defTabSz="1260043" rtl="0" eaLnBrk="1" latinLnBrk="0" hangingPunct="1">
        <a:spcBef>
          <a:spcPct val="20000"/>
        </a:spcBef>
        <a:buFont typeface="Arial" panose="020B0604020202020204" pitchFamily="34" charset="0"/>
        <a:buChar char="–"/>
        <a:defRPr sz="3858" kern="1200">
          <a:solidFill>
            <a:schemeClr val="tx1"/>
          </a:solidFill>
          <a:latin typeface="+mn-lt"/>
          <a:ea typeface="+mn-ea"/>
          <a:cs typeface="+mn-cs"/>
        </a:defRPr>
      </a:lvl2pPr>
      <a:lvl3pPr marL="1575054" indent="-315011" algn="l" defTabSz="1260043" rtl="0" eaLnBrk="1" latinLnBrk="0" hangingPunct="1">
        <a:spcBef>
          <a:spcPct val="20000"/>
        </a:spcBef>
        <a:buFont typeface="Arial" panose="020B0604020202020204" pitchFamily="34" charset="0"/>
        <a:buChar char="•"/>
        <a:defRPr sz="3307" kern="1200">
          <a:solidFill>
            <a:schemeClr val="tx1"/>
          </a:solidFill>
          <a:latin typeface="+mn-lt"/>
          <a:ea typeface="+mn-ea"/>
          <a:cs typeface="+mn-cs"/>
        </a:defRPr>
      </a:lvl3pPr>
      <a:lvl4pPr marL="2205076" indent="-315011" algn="l" defTabSz="1260043" rtl="0" eaLnBrk="1" latinLnBrk="0" hangingPunct="1">
        <a:spcBef>
          <a:spcPct val="20000"/>
        </a:spcBef>
        <a:buFont typeface="Arial" panose="020B0604020202020204" pitchFamily="34" charset="0"/>
        <a:buChar char="–"/>
        <a:defRPr sz="2756" kern="1200">
          <a:solidFill>
            <a:schemeClr val="tx1"/>
          </a:solidFill>
          <a:latin typeface="+mn-lt"/>
          <a:ea typeface="+mn-ea"/>
          <a:cs typeface="+mn-cs"/>
        </a:defRPr>
      </a:lvl4pPr>
      <a:lvl5pPr marL="2835097" indent="-315011" algn="l" defTabSz="1260043" rtl="0" eaLnBrk="1" latinLnBrk="0" hangingPunct="1">
        <a:spcBef>
          <a:spcPct val="20000"/>
        </a:spcBef>
        <a:buFont typeface="Arial" panose="020B0604020202020204" pitchFamily="34" charset="0"/>
        <a:buChar char="»"/>
        <a:defRPr sz="2756" kern="1200">
          <a:solidFill>
            <a:schemeClr val="tx1"/>
          </a:solidFill>
          <a:latin typeface="+mn-lt"/>
          <a:ea typeface="+mn-ea"/>
          <a:cs typeface="+mn-cs"/>
        </a:defRPr>
      </a:lvl5pPr>
      <a:lvl6pPr marL="3465119" indent="-315011" algn="l" defTabSz="1260043" rtl="0" eaLnBrk="1" latinLnBrk="0" hangingPunct="1">
        <a:spcBef>
          <a:spcPct val="20000"/>
        </a:spcBef>
        <a:buFont typeface="Arial" panose="020B0604020202020204" pitchFamily="34" charset="0"/>
        <a:buChar char="•"/>
        <a:defRPr sz="2756" kern="1200">
          <a:solidFill>
            <a:schemeClr val="tx1"/>
          </a:solidFill>
          <a:latin typeface="+mn-lt"/>
          <a:ea typeface="+mn-ea"/>
          <a:cs typeface="+mn-cs"/>
        </a:defRPr>
      </a:lvl6pPr>
      <a:lvl7pPr marL="4095140" indent="-315011" algn="l" defTabSz="1260043" rtl="0" eaLnBrk="1" latinLnBrk="0" hangingPunct="1">
        <a:spcBef>
          <a:spcPct val="20000"/>
        </a:spcBef>
        <a:buFont typeface="Arial" panose="020B0604020202020204" pitchFamily="34" charset="0"/>
        <a:buChar char="•"/>
        <a:defRPr sz="2756" kern="1200">
          <a:solidFill>
            <a:schemeClr val="tx1"/>
          </a:solidFill>
          <a:latin typeface="+mn-lt"/>
          <a:ea typeface="+mn-ea"/>
          <a:cs typeface="+mn-cs"/>
        </a:defRPr>
      </a:lvl7pPr>
      <a:lvl8pPr marL="4725162" indent="-315011" algn="l" defTabSz="1260043" rtl="0" eaLnBrk="1" latinLnBrk="0" hangingPunct="1">
        <a:spcBef>
          <a:spcPct val="20000"/>
        </a:spcBef>
        <a:buFont typeface="Arial" panose="020B0604020202020204" pitchFamily="34" charset="0"/>
        <a:buChar char="•"/>
        <a:defRPr sz="2756" kern="1200">
          <a:solidFill>
            <a:schemeClr val="tx1"/>
          </a:solidFill>
          <a:latin typeface="+mn-lt"/>
          <a:ea typeface="+mn-ea"/>
          <a:cs typeface="+mn-cs"/>
        </a:defRPr>
      </a:lvl8pPr>
      <a:lvl9pPr marL="5355184" indent="-315011" algn="l" defTabSz="1260043" rtl="0" eaLnBrk="1" latinLnBrk="0" hangingPunct="1">
        <a:spcBef>
          <a:spcPct val="20000"/>
        </a:spcBef>
        <a:buFont typeface="Arial" panose="020B0604020202020204" pitchFamily="34" charset="0"/>
        <a:buChar char="•"/>
        <a:defRPr sz="2756" kern="1200">
          <a:solidFill>
            <a:schemeClr val="tx1"/>
          </a:solidFill>
          <a:latin typeface="+mn-lt"/>
          <a:ea typeface="+mn-ea"/>
          <a:cs typeface="+mn-cs"/>
        </a:defRPr>
      </a:lvl9pPr>
    </p:bodyStyle>
    <p:otherStyle>
      <a:defPPr>
        <a:defRPr lang="fr-FR"/>
      </a:defPPr>
      <a:lvl1pPr marL="0" algn="l" defTabSz="1260043" rtl="0" eaLnBrk="1" latinLnBrk="0" hangingPunct="1">
        <a:defRPr sz="2480" kern="1200">
          <a:solidFill>
            <a:schemeClr val="tx1"/>
          </a:solidFill>
          <a:latin typeface="+mn-lt"/>
          <a:ea typeface="+mn-ea"/>
          <a:cs typeface="+mn-cs"/>
        </a:defRPr>
      </a:lvl1pPr>
      <a:lvl2pPr marL="630022" algn="l" defTabSz="1260043" rtl="0" eaLnBrk="1" latinLnBrk="0" hangingPunct="1">
        <a:defRPr sz="2480" kern="1200">
          <a:solidFill>
            <a:schemeClr val="tx1"/>
          </a:solidFill>
          <a:latin typeface="+mn-lt"/>
          <a:ea typeface="+mn-ea"/>
          <a:cs typeface="+mn-cs"/>
        </a:defRPr>
      </a:lvl2pPr>
      <a:lvl3pPr marL="1260043" algn="l" defTabSz="1260043" rtl="0" eaLnBrk="1" latinLnBrk="0" hangingPunct="1">
        <a:defRPr sz="2480" kern="1200">
          <a:solidFill>
            <a:schemeClr val="tx1"/>
          </a:solidFill>
          <a:latin typeface="+mn-lt"/>
          <a:ea typeface="+mn-ea"/>
          <a:cs typeface="+mn-cs"/>
        </a:defRPr>
      </a:lvl3pPr>
      <a:lvl4pPr marL="1890065" algn="l" defTabSz="1260043" rtl="0" eaLnBrk="1" latinLnBrk="0" hangingPunct="1">
        <a:defRPr sz="2480" kern="1200">
          <a:solidFill>
            <a:schemeClr val="tx1"/>
          </a:solidFill>
          <a:latin typeface="+mn-lt"/>
          <a:ea typeface="+mn-ea"/>
          <a:cs typeface="+mn-cs"/>
        </a:defRPr>
      </a:lvl4pPr>
      <a:lvl5pPr marL="2520086" algn="l" defTabSz="1260043" rtl="0" eaLnBrk="1" latinLnBrk="0" hangingPunct="1">
        <a:defRPr sz="2480" kern="1200">
          <a:solidFill>
            <a:schemeClr val="tx1"/>
          </a:solidFill>
          <a:latin typeface="+mn-lt"/>
          <a:ea typeface="+mn-ea"/>
          <a:cs typeface="+mn-cs"/>
        </a:defRPr>
      </a:lvl5pPr>
      <a:lvl6pPr marL="3150108" algn="l" defTabSz="1260043" rtl="0" eaLnBrk="1" latinLnBrk="0" hangingPunct="1">
        <a:defRPr sz="2480" kern="1200">
          <a:solidFill>
            <a:schemeClr val="tx1"/>
          </a:solidFill>
          <a:latin typeface="+mn-lt"/>
          <a:ea typeface="+mn-ea"/>
          <a:cs typeface="+mn-cs"/>
        </a:defRPr>
      </a:lvl6pPr>
      <a:lvl7pPr marL="3780130" algn="l" defTabSz="1260043" rtl="0" eaLnBrk="1" latinLnBrk="0" hangingPunct="1">
        <a:defRPr sz="2480" kern="1200">
          <a:solidFill>
            <a:schemeClr val="tx1"/>
          </a:solidFill>
          <a:latin typeface="+mn-lt"/>
          <a:ea typeface="+mn-ea"/>
          <a:cs typeface="+mn-cs"/>
        </a:defRPr>
      </a:lvl7pPr>
      <a:lvl8pPr marL="4410151" algn="l" defTabSz="1260043" rtl="0" eaLnBrk="1" latinLnBrk="0" hangingPunct="1">
        <a:defRPr sz="2480" kern="1200">
          <a:solidFill>
            <a:schemeClr val="tx1"/>
          </a:solidFill>
          <a:latin typeface="+mn-lt"/>
          <a:ea typeface="+mn-ea"/>
          <a:cs typeface="+mn-cs"/>
        </a:defRPr>
      </a:lvl8pPr>
      <a:lvl9pPr marL="5040173" algn="l" defTabSz="1260043" rtl="0" eaLnBrk="1" latinLnBrk="0" hangingPunct="1">
        <a:defRPr sz="2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4.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4.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slide" Target="slide4.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9.png"/><Relationship Id="rId5" Type="http://schemas.openxmlformats.org/officeDocument/2006/relationships/image" Target="../media/image7.jpeg"/><Relationship Id="rId10" Type="http://schemas.openxmlformats.org/officeDocument/2006/relationships/image" Target="../media/image4.svg"/><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2.png"/><Relationship Id="rId7" Type="http://schemas.openxmlformats.org/officeDocument/2006/relationships/slide" Target="slide2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36.xml"/><Relationship Id="rId4" Type="http://schemas.openxmlformats.org/officeDocument/2006/relationships/slide" Target="slide5.xml"/><Relationship Id="rId9" Type="http://schemas.openxmlformats.org/officeDocument/2006/relationships/slide" Target="slide35.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www.carrefourfga.com/index.asp"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mailto:mario.harvey@education.gouv.qc.c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086649"/>
            <a:ext cx="12599988" cy="1519218"/>
          </a:xfrm>
        </p:spPr>
        <p:txBody>
          <a:bodyPr>
            <a:normAutofit/>
          </a:bodyPr>
          <a:lstStyle/>
          <a:p>
            <a:r>
              <a:rPr lang="fr-CA" sz="7200" b="1" dirty="0">
                <a:solidFill>
                  <a:srgbClr val="229BD8"/>
                </a:solidFill>
              </a:rPr>
              <a:t>Univers social</a:t>
            </a:r>
          </a:p>
        </p:txBody>
      </p:sp>
      <p:sp>
        <p:nvSpPr>
          <p:cNvPr id="3" name="Sous-titre 2"/>
          <p:cNvSpPr>
            <a:spLocks noGrp="1"/>
          </p:cNvSpPr>
          <p:nvPr>
            <p:ph type="subTitle" idx="1"/>
          </p:nvPr>
        </p:nvSpPr>
        <p:spPr>
          <a:xfrm>
            <a:off x="1934159" y="3971896"/>
            <a:ext cx="8819991" cy="1603453"/>
          </a:xfrm>
        </p:spPr>
        <p:txBody>
          <a:bodyPr>
            <a:normAutofit fontScale="47500" lnSpcReduction="20000"/>
          </a:bodyPr>
          <a:lstStyle/>
          <a:p>
            <a:r>
              <a:rPr lang="fr-CA" sz="11000" b="1" dirty="0">
                <a:solidFill>
                  <a:schemeClr val="tx1"/>
                </a:solidFill>
              </a:rPr>
              <a:t>Nouveau curriculum</a:t>
            </a:r>
          </a:p>
          <a:p>
            <a:r>
              <a:rPr lang="fr-CA" sz="11000" b="1" dirty="0">
                <a:solidFill>
                  <a:schemeClr val="tx1"/>
                </a:solidFill>
              </a:rPr>
              <a:t>(projet)</a:t>
            </a:r>
          </a:p>
          <a:p>
            <a:pPr algn="r"/>
            <a:endParaRPr lang="fr-CA" sz="2205" dirty="0">
              <a:solidFill>
                <a:schemeClr val="tx1"/>
              </a:solidFill>
            </a:endParaRPr>
          </a:p>
          <a:p>
            <a:pPr algn="r"/>
            <a:endParaRPr lang="fr-CA" sz="2205" dirty="0">
              <a:solidFill>
                <a:schemeClr val="tx1"/>
              </a:solidFill>
            </a:endParaRPr>
          </a:p>
        </p:txBody>
      </p:sp>
      <p:sp>
        <p:nvSpPr>
          <p:cNvPr id="4" name="Sous-titre 2"/>
          <p:cNvSpPr txBox="1">
            <a:spLocks/>
          </p:cNvSpPr>
          <p:nvPr/>
        </p:nvSpPr>
        <p:spPr>
          <a:xfrm>
            <a:off x="1934159" y="5236577"/>
            <a:ext cx="8819991" cy="1811248"/>
          </a:xfrm>
          <a:prstGeom prst="rect">
            <a:avLst/>
          </a:prstGeom>
        </p:spPr>
        <p:txBody>
          <a:bodyPr vert="horz" lIns="126000" tIns="63000" rIns="126000" bIns="6300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fr-CA" sz="2205" b="1" dirty="0">
              <a:solidFill>
                <a:schemeClr val="tx1"/>
              </a:solidFill>
            </a:endParaRPr>
          </a:p>
          <a:p>
            <a:r>
              <a:rPr lang="fr-CA" sz="2205" b="1" dirty="0">
                <a:solidFill>
                  <a:schemeClr val="tx1"/>
                </a:solidFill>
              </a:rPr>
              <a:t>Jessika Dubuc et  Mario Harvey </a:t>
            </a:r>
          </a:p>
          <a:p>
            <a:endParaRPr lang="fr-CA" sz="2205" b="1" dirty="0">
              <a:solidFill>
                <a:schemeClr val="tx1"/>
              </a:solidFill>
            </a:endParaRPr>
          </a:p>
          <a:p>
            <a:r>
              <a:rPr lang="fr-CA" sz="2205" b="1" dirty="0">
                <a:solidFill>
                  <a:schemeClr val="tx1"/>
                </a:solidFill>
              </a:rPr>
              <a:t>Janvier 2017</a:t>
            </a:r>
          </a:p>
        </p:txBody>
      </p:sp>
    </p:spTree>
    <p:extLst>
      <p:ext uri="{BB962C8B-B14F-4D97-AF65-F5344CB8AC3E}">
        <p14:creationId xmlns:p14="http://schemas.microsoft.com/office/powerpoint/2010/main" val="3323044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6" name="Titre 1"/>
          <p:cNvSpPr txBox="1">
            <a:spLocks/>
          </p:cNvSpPr>
          <p:nvPr/>
        </p:nvSpPr>
        <p:spPr>
          <a:xfrm>
            <a:off x="0" y="966837"/>
            <a:ext cx="12599988" cy="1181249"/>
          </a:xfrm>
          <a:prstGeom prst="rect">
            <a:avLst/>
          </a:prstGeom>
        </p:spPr>
        <p:txBody>
          <a:bodyPr vert="horz" lIns="126000" tIns="63000" rIns="126000" bIns="6300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z="7200" dirty="0">
                <a:solidFill>
                  <a:srgbClr val="229BD8"/>
                </a:solidFill>
              </a:rPr>
              <a:t>Synthèse du contenu de formation</a:t>
            </a:r>
            <a:endParaRPr lang="fr-CA" sz="3200" dirty="0"/>
          </a:p>
        </p:txBody>
      </p:sp>
      <p:graphicFrame>
        <p:nvGraphicFramePr>
          <p:cNvPr id="8" name="Tableau 7"/>
          <p:cNvGraphicFramePr>
            <a:graphicFrameLocks noGrp="1"/>
          </p:cNvGraphicFramePr>
          <p:nvPr>
            <p:extLst>
              <p:ext uri="{D42A27DB-BD31-4B8C-83A1-F6EECF244321}">
                <p14:modId xmlns:p14="http://schemas.microsoft.com/office/powerpoint/2010/main" val="1709476486"/>
              </p:ext>
            </p:extLst>
          </p:nvPr>
        </p:nvGraphicFramePr>
        <p:xfrm>
          <a:off x="2033383" y="3376555"/>
          <a:ext cx="8334775" cy="3976879"/>
        </p:xfrm>
        <a:graphic>
          <a:graphicData uri="http://schemas.openxmlformats.org/drawingml/2006/table">
            <a:tbl>
              <a:tblPr firstRow="1" bandRow="1">
                <a:tableStyleId>{5C22544A-7EE6-4342-B048-85BDC9FD1C3A}</a:tableStyleId>
              </a:tblPr>
              <a:tblGrid>
                <a:gridCol w="4434102">
                  <a:extLst>
                    <a:ext uri="{9D8B030D-6E8A-4147-A177-3AD203B41FA5}">
                      <a16:colId xmlns="" xmlns:a16="http://schemas.microsoft.com/office/drawing/2014/main" val="20000"/>
                    </a:ext>
                  </a:extLst>
                </a:gridCol>
                <a:gridCol w="3900673">
                  <a:extLst>
                    <a:ext uri="{9D8B030D-6E8A-4147-A177-3AD203B41FA5}">
                      <a16:colId xmlns="" xmlns:a16="http://schemas.microsoft.com/office/drawing/2014/main" val="20001"/>
                    </a:ext>
                  </a:extLst>
                </a:gridCol>
              </a:tblGrid>
              <a:tr h="887322">
                <a:tc gridSpan="2">
                  <a:txBody>
                    <a:bodyPr/>
                    <a:lstStyle/>
                    <a:p>
                      <a:pPr algn="ctr"/>
                      <a:r>
                        <a:rPr lang="fr-CA" sz="3600" b="1" i="1" u="none" strike="noStrike" kern="1200" baseline="0" dirty="0">
                          <a:solidFill>
                            <a:schemeClr val="lt1"/>
                          </a:solidFill>
                          <a:latin typeface="+mn-lt"/>
                          <a:ea typeface="+mn-ea"/>
                          <a:cs typeface="+mn-cs"/>
                        </a:rPr>
                        <a:t>Consommer des biens et des services</a:t>
                      </a:r>
                      <a:endParaRPr lang="fr-CA" sz="3600" i="1" dirty="0">
                        <a:latin typeface="+mn-lt"/>
                      </a:endParaRPr>
                    </a:p>
                  </a:txBody>
                  <a:tcPr marL="126000" marR="126000" marT="63000" marB="63000" anchor="ctr"/>
                </a:tc>
                <a:tc hMerge="1">
                  <a:txBody>
                    <a:bodyPr/>
                    <a:lstStyle/>
                    <a:p>
                      <a:endParaRPr lang="fr-CA" dirty="0"/>
                    </a:p>
                  </a:txBody>
                  <a:tcPr/>
                </a:tc>
                <a:extLst>
                  <a:ext uri="{0D108BD9-81ED-4DB2-BD59-A6C34878D82A}">
                    <a16:rowId xmlns="" xmlns:a16="http://schemas.microsoft.com/office/drawing/2014/main" val="10000"/>
                  </a:ext>
                </a:extLst>
              </a:tr>
              <a:tr h="768997">
                <a:tc>
                  <a:txBody>
                    <a:bodyPr/>
                    <a:lstStyle/>
                    <a:p>
                      <a:pPr algn="ctr"/>
                      <a:r>
                        <a:rPr lang="fr-CA" sz="3200" b="1" i="0" u="none" strike="noStrike" baseline="0" dirty="0">
                          <a:latin typeface="+mn-lt"/>
                        </a:rPr>
                        <a:t>Enjeu financier</a:t>
                      </a:r>
                      <a:endParaRPr lang="fr-CA" sz="6600" dirty="0">
                        <a:latin typeface="+mn-lt"/>
                      </a:endParaRPr>
                    </a:p>
                  </a:txBody>
                  <a:tcPr marL="126000" marR="126000" marT="63000" marB="63000" anchor="ctr"/>
                </a:tc>
                <a:tc>
                  <a:txBody>
                    <a:bodyPr/>
                    <a:lstStyle/>
                    <a:p>
                      <a:pPr algn="ctr"/>
                      <a:r>
                        <a:rPr lang="fr-CA" sz="3200" b="1" i="0" u="none" strike="noStrike" baseline="0" dirty="0">
                          <a:latin typeface="+mn-lt"/>
                        </a:rPr>
                        <a:t>Concepts</a:t>
                      </a:r>
                      <a:endParaRPr lang="fr-CA" sz="6600" dirty="0">
                        <a:latin typeface="+mn-lt"/>
                      </a:endParaRPr>
                    </a:p>
                  </a:txBody>
                  <a:tcPr marL="126000" marR="126000" marT="63000" marB="63000" anchor="ctr"/>
                </a:tc>
                <a:extLst>
                  <a:ext uri="{0D108BD9-81ED-4DB2-BD59-A6C34878D82A}">
                    <a16:rowId xmlns="" xmlns:a16="http://schemas.microsoft.com/office/drawing/2014/main" val="10001"/>
                  </a:ext>
                </a:extLst>
              </a:tr>
              <a:tr h="1805998">
                <a:tc>
                  <a:txBody>
                    <a:bodyPr/>
                    <a:lstStyle/>
                    <a:p>
                      <a:pPr algn="ctr"/>
                      <a:r>
                        <a:rPr lang="fr-CA" sz="3600" b="0" i="0" u="none" strike="noStrike" baseline="0" dirty="0">
                          <a:latin typeface="+mn-lt"/>
                        </a:rPr>
                        <a:t>Consommer des biens et des services</a:t>
                      </a:r>
                    </a:p>
                  </a:txBody>
                  <a:tcPr marL="126000" marR="126000" marT="63000" marB="63000" anchor="ctr"/>
                </a:tc>
                <a:tc>
                  <a:txBody>
                    <a:bodyPr/>
                    <a:lstStyle/>
                    <a:p>
                      <a:pPr marL="171450" indent="-171450" algn="l">
                        <a:buFont typeface="Arial" panose="020B0604020202020204" pitchFamily="34" charset="0"/>
                        <a:buChar char="•"/>
                      </a:pPr>
                      <a:r>
                        <a:rPr lang="fr-CA" sz="3600" b="0" i="0" u="none" strike="noStrike" baseline="0" dirty="0">
                          <a:latin typeface="+mn-lt"/>
                        </a:rPr>
                        <a:t>Consommation</a:t>
                      </a:r>
                    </a:p>
                    <a:p>
                      <a:pPr marL="171450" indent="-171450" algn="l">
                        <a:buFont typeface="Arial" panose="020B0604020202020204" pitchFamily="34" charset="0"/>
                        <a:buChar char="•"/>
                      </a:pPr>
                      <a:r>
                        <a:rPr lang="fr-CA" sz="3600" b="0" i="0" u="none" strike="noStrike" baseline="0" dirty="0">
                          <a:latin typeface="+mn-lt"/>
                        </a:rPr>
                        <a:t>Endettement</a:t>
                      </a:r>
                    </a:p>
                    <a:p>
                      <a:pPr marL="171450" indent="-171450" algn="l">
                        <a:buFont typeface="Arial" panose="020B0604020202020204" pitchFamily="34" charset="0"/>
                        <a:buChar char="•"/>
                      </a:pPr>
                      <a:r>
                        <a:rPr lang="fr-CA" sz="3600" b="0" i="0" u="none" strike="noStrike" baseline="0" dirty="0">
                          <a:latin typeface="+mn-lt"/>
                        </a:rPr>
                        <a:t>Épargne </a:t>
                      </a:r>
                    </a:p>
                    <a:p>
                      <a:pPr marL="171450" indent="-171450" algn="l">
                        <a:buFont typeface="Arial" panose="020B0604020202020204" pitchFamily="34" charset="0"/>
                        <a:buChar char="•"/>
                      </a:pPr>
                      <a:r>
                        <a:rPr lang="fr-CA" sz="3600" b="0" i="0" u="none" strike="noStrike" baseline="0" dirty="0">
                          <a:latin typeface="+mn-lt"/>
                        </a:rPr>
                        <a:t>Pouvoir d’achat</a:t>
                      </a:r>
                    </a:p>
                  </a:txBody>
                  <a:tcPr marL="126000" marR="126000" marT="63000" marB="63000" anchor="ctr"/>
                </a:tc>
                <a:extLst>
                  <a:ext uri="{0D108BD9-81ED-4DB2-BD59-A6C34878D82A}">
                    <a16:rowId xmlns="" xmlns:a16="http://schemas.microsoft.com/office/drawing/2014/main" val="10002"/>
                  </a:ext>
                </a:extLst>
              </a:tr>
            </a:tbl>
          </a:graphicData>
        </a:graphic>
      </p:graphicFrame>
      <p:sp>
        <p:nvSpPr>
          <p:cNvPr id="4" name="Titre 1"/>
          <p:cNvSpPr txBox="1">
            <a:spLocks/>
          </p:cNvSpPr>
          <p:nvPr/>
        </p:nvSpPr>
        <p:spPr>
          <a:xfrm>
            <a:off x="0" y="-401315"/>
            <a:ext cx="12599988" cy="1181249"/>
          </a:xfrm>
          <a:prstGeom prst="rect">
            <a:avLst/>
          </a:prstGeom>
        </p:spPr>
        <p:txBody>
          <a:bodyPr vert="horz" lIns="91440" tIns="45720" rIns="91440" bIns="45720" rtlCol="0" anchor="ctr">
            <a:noAutofit/>
          </a:bodyPr>
          <a:lstStyle>
            <a:lvl1pPr algn="ctr" defTabSz="1260043" rtl="0" eaLnBrk="1" latinLnBrk="0" hangingPunct="1">
              <a:spcBef>
                <a:spcPct val="0"/>
              </a:spcBef>
              <a:buNone/>
              <a:defRPr sz="6063" kern="1200">
                <a:solidFill>
                  <a:schemeClr val="tx1"/>
                </a:solidFill>
                <a:latin typeface="+mj-lt"/>
                <a:ea typeface="+mj-ea"/>
                <a:cs typeface="+mj-cs"/>
              </a:defRPr>
            </a:lvl1pPr>
          </a:lstStyle>
          <a:p>
            <a:pPr algn="l"/>
            <a:r>
              <a:rPr lang="fr-CA" sz="2400" dirty="0">
                <a:solidFill>
                  <a:srgbClr val="229BD8"/>
                </a:solidFill>
              </a:rPr>
              <a:t>Éducation financière</a:t>
            </a:r>
          </a:p>
        </p:txBody>
      </p:sp>
    </p:spTree>
    <p:extLst>
      <p:ext uri="{BB962C8B-B14F-4D97-AF65-F5344CB8AC3E}">
        <p14:creationId xmlns:p14="http://schemas.microsoft.com/office/powerpoint/2010/main" val="1176450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6" name="Titre 1"/>
          <p:cNvSpPr txBox="1">
            <a:spLocks/>
          </p:cNvSpPr>
          <p:nvPr/>
        </p:nvSpPr>
        <p:spPr>
          <a:xfrm>
            <a:off x="0" y="822821"/>
            <a:ext cx="12599988" cy="1181249"/>
          </a:xfrm>
          <a:prstGeom prst="rect">
            <a:avLst/>
          </a:prstGeom>
        </p:spPr>
        <p:txBody>
          <a:bodyPr vert="horz" lIns="126000" tIns="63000" rIns="126000" bIns="6300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z="7200" dirty="0">
                <a:solidFill>
                  <a:srgbClr val="229BD8"/>
                </a:solidFill>
              </a:rPr>
              <a:t>Synthèse du contenu de formation</a:t>
            </a:r>
            <a:endParaRPr lang="fr-CA" sz="3200" dirty="0"/>
          </a:p>
        </p:txBody>
      </p:sp>
      <p:graphicFrame>
        <p:nvGraphicFramePr>
          <p:cNvPr id="8" name="Tableau 7"/>
          <p:cNvGraphicFramePr>
            <a:graphicFrameLocks noGrp="1"/>
          </p:cNvGraphicFramePr>
          <p:nvPr>
            <p:extLst>
              <p:ext uri="{D42A27DB-BD31-4B8C-83A1-F6EECF244321}">
                <p14:modId xmlns:p14="http://schemas.microsoft.com/office/powerpoint/2010/main" val="3875260377"/>
              </p:ext>
            </p:extLst>
          </p:nvPr>
        </p:nvGraphicFramePr>
        <p:xfrm>
          <a:off x="1403451" y="3078885"/>
          <a:ext cx="9649072" cy="4920173"/>
        </p:xfrm>
        <a:graphic>
          <a:graphicData uri="http://schemas.openxmlformats.org/drawingml/2006/table">
            <a:tbl>
              <a:tblPr firstRow="1" bandRow="1">
                <a:tableStyleId>{5C22544A-7EE6-4342-B048-85BDC9FD1C3A}</a:tableStyleId>
              </a:tblPr>
              <a:tblGrid>
                <a:gridCol w="5133308">
                  <a:extLst>
                    <a:ext uri="{9D8B030D-6E8A-4147-A177-3AD203B41FA5}">
                      <a16:colId xmlns="" xmlns:a16="http://schemas.microsoft.com/office/drawing/2014/main" val="20000"/>
                    </a:ext>
                  </a:extLst>
                </a:gridCol>
                <a:gridCol w="4515764">
                  <a:extLst>
                    <a:ext uri="{9D8B030D-6E8A-4147-A177-3AD203B41FA5}">
                      <a16:colId xmlns="" xmlns:a16="http://schemas.microsoft.com/office/drawing/2014/main" val="20001"/>
                    </a:ext>
                  </a:extLst>
                </a:gridCol>
              </a:tblGrid>
              <a:tr h="933273">
                <a:tc gridSpan="2">
                  <a:txBody>
                    <a:bodyPr/>
                    <a:lstStyle/>
                    <a:p>
                      <a:pPr algn="ctr"/>
                      <a:r>
                        <a:rPr lang="fr-CA" sz="3200" b="1" i="1" u="none" strike="noStrike" kern="1200" baseline="0" dirty="0">
                          <a:solidFill>
                            <a:schemeClr val="lt1"/>
                          </a:solidFill>
                          <a:latin typeface="+mn-lt"/>
                          <a:ea typeface="+mn-ea"/>
                          <a:cs typeface="+mn-cs"/>
                        </a:rPr>
                        <a:t>Poursuivre des études et intégrer le monde du travail</a:t>
                      </a:r>
                      <a:endParaRPr lang="fr-CA" sz="3200" i="1" dirty="0">
                        <a:latin typeface="+mn-lt"/>
                      </a:endParaRPr>
                    </a:p>
                  </a:txBody>
                  <a:tcPr marL="126000" marR="126000" marT="63000" marB="63000" anchor="ctr"/>
                </a:tc>
                <a:tc hMerge="1">
                  <a:txBody>
                    <a:bodyPr/>
                    <a:lstStyle/>
                    <a:p>
                      <a:endParaRPr lang="fr-CA" dirty="0"/>
                    </a:p>
                  </a:txBody>
                  <a:tcPr/>
                </a:tc>
                <a:extLst>
                  <a:ext uri="{0D108BD9-81ED-4DB2-BD59-A6C34878D82A}">
                    <a16:rowId xmlns="" xmlns:a16="http://schemas.microsoft.com/office/drawing/2014/main" val="10000"/>
                  </a:ext>
                </a:extLst>
              </a:tr>
              <a:tr h="808820">
                <a:tc>
                  <a:txBody>
                    <a:bodyPr/>
                    <a:lstStyle/>
                    <a:p>
                      <a:pPr algn="ctr"/>
                      <a:r>
                        <a:rPr lang="fr-CA" sz="3200" b="1" i="0" u="none" strike="noStrike" baseline="0" dirty="0">
                          <a:latin typeface="+mn-lt"/>
                        </a:rPr>
                        <a:t>Enjeux financiers</a:t>
                      </a:r>
                      <a:endParaRPr lang="fr-CA" sz="3200" dirty="0">
                        <a:latin typeface="+mn-lt"/>
                      </a:endParaRPr>
                    </a:p>
                  </a:txBody>
                  <a:tcPr marL="126000" marR="126000" marT="63000" marB="63000" anchor="ctr"/>
                </a:tc>
                <a:tc>
                  <a:txBody>
                    <a:bodyPr/>
                    <a:lstStyle/>
                    <a:p>
                      <a:pPr algn="ctr"/>
                      <a:r>
                        <a:rPr lang="fr-CA" sz="3200" b="1" i="0" u="none" strike="noStrike" baseline="0" dirty="0">
                          <a:latin typeface="+mn-lt"/>
                        </a:rPr>
                        <a:t>Concepts</a:t>
                      </a:r>
                      <a:endParaRPr lang="fr-CA" sz="3200" dirty="0">
                        <a:latin typeface="+mn-lt"/>
                      </a:endParaRPr>
                    </a:p>
                  </a:txBody>
                  <a:tcPr marL="126000" marR="126000" marT="63000" marB="63000" anchor="ctr"/>
                </a:tc>
                <a:extLst>
                  <a:ext uri="{0D108BD9-81ED-4DB2-BD59-A6C34878D82A}">
                    <a16:rowId xmlns="" xmlns:a16="http://schemas.microsoft.com/office/drawing/2014/main" val="10001"/>
                  </a:ext>
                </a:extLst>
              </a:tr>
              <a:tr h="1385999">
                <a:tc>
                  <a:txBody>
                    <a:bodyPr/>
                    <a:lstStyle/>
                    <a:p>
                      <a:pPr algn="ctr"/>
                      <a:r>
                        <a:rPr lang="fr-CA" sz="3200" b="0" i="0" u="none" strike="noStrike" baseline="0" dirty="0">
                          <a:latin typeface="+mn-lt"/>
                        </a:rPr>
                        <a:t>Poursuivre des études</a:t>
                      </a:r>
                    </a:p>
                  </a:txBody>
                  <a:tcPr marL="126000" marR="126000" marT="63000" marB="63000" anchor="ctr">
                    <a:lnB w="12700" cap="flat" cmpd="sng" algn="ctr">
                      <a:solidFill>
                        <a:schemeClr val="bg1"/>
                      </a:solidFill>
                      <a:prstDash val="solid"/>
                      <a:round/>
                      <a:headEnd type="none" w="med" len="med"/>
                      <a:tailEnd type="none" w="med" len="med"/>
                    </a:lnB>
                  </a:tcPr>
                </a:tc>
                <a:tc>
                  <a:txBody>
                    <a:bodyPr/>
                    <a:lstStyle/>
                    <a:p>
                      <a:pPr marL="171450" indent="-171450" algn="l">
                        <a:buFont typeface="Arial" panose="020B0604020202020204" pitchFamily="34" charset="0"/>
                        <a:buChar char="•"/>
                      </a:pPr>
                      <a:r>
                        <a:rPr lang="fr-CA" sz="3200" b="0" i="0" u="none" strike="noStrike" baseline="0" dirty="0">
                          <a:latin typeface="+mn-lt"/>
                        </a:rPr>
                        <a:t>Financement</a:t>
                      </a:r>
                    </a:p>
                    <a:p>
                      <a:pPr marL="171450" indent="-171450" algn="l">
                        <a:buFont typeface="Arial" panose="020B0604020202020204" pitchFamily="34" charset="0"/>
                        <a:buChar char="•"/>
                      </a:pPr>
                      <a:r>
                        <a:rPr lang="fr-CA" sz="3200" b="0" i="0" u="none" strike="noStrike" baseline="0" dirty="0">
                          <a:latin typeface="+mn-lt"/>
                        </a:rPr>
                        <a:t>Formation</a:t>
                      </a:r>
                    </a:p>
                    <a:p>
                      <a:pPr marL="171450" indent="-171450" algn="l">
                        <a:buFont typeface="Arial" panose="020B0604020202020204" pitchFamily="34" charset="0"/>
                        <a:buChar char="•"/>
                      </a:pPr>
                      <a:r>
                        <a:rPr lang="fr-CA" sz="3200" b="0" i="0" u="none" strike="noStrike" baseline="0" dirty="0">
                          <a:latin typeface="+mn-lt"/>
                        </a:rPr>
                        <a:t>Qualification</a:t>
                      </a:r>
                    </a:p>
                  </a:txBody>
                  <a:tcPr marL="126000" marR="126000" marT="63000" marB="63000" anchor="ctr">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2"/>
                  </a:ext>
                </a:extLst>
              </a:tr>
              <a:tr h="1385999">
                <a:tc>
                  <a:txBody>
                    <a:bodyPr/>
                    <a:lstStyle/>
                    <a:p>
                      <a:pPr algn="ctr"/>
                      <a:r>
                        <a:rPr lang="fr-CA" sz="3200" b="0" i="0" u="none" strike="noStrike" baseline="0" dirty="0">
                          <a:latin typeface="+mn-lt"/>
                        </a:rPr>
                        <a:t>Intégrer le monde du travail</a:t>
                      </a:r>
                    </a:p>
                  </a:txBody>
                  <a:tcPr marL="126000" marR="126000" marT="63000" marB="63000" anchor="ctr">
                    <a:lnT w="12700" cap="flat" cmpd="sng" algn="ctr">
                      <a:solidFill>
                        <a:schemeClr val="bg1"/>
                      </a:solidFill>
                      <a:prstDash val="solid"/>
                      <a:round/>
                      <a:headEnd type="none" w="med" len="med"/>
                      <a:tailEnd type="none" w="med" len="med"/>
                    </a:lnT>
                  </a:tcPr>
                </a:tc>
                <a:tc>
                  <a:txBody>
                    <a:bodyPr/>
                    <a:lstStyle/>
                    <a:p>
                      <a:pPr marL="171450" indent="-171450" algn="l">
                        <a:buFont typeface="Arial" panose="020B0604020202020204" pitchFamily="34" charset="0"/>
                        <a:buChar char="•"/>
                      </a:pPr>
                      <a:r>
                        <a:rPr lang="fr-CA" sz="3200" b="0" i="0" u="none" strike="noStrike" baseline="0" dirty="0">
                          <a:latin typeface="+mn-lt"/>
                        </a:rPr>
                        <a:t>Imposition</a:t>
                      </a:r>
                    </a:p>
                    <a:p>
                      <a:pPr marL="171450" indent="-171450" algn="l">
                        <a:buFont typeface="Arial" panose="020B0604020202020204" pitchFamily="34" charset="0"/>
                        <a:buChar char="•"/>
                      </a:pPr>
                      <a:r>
                        <a:rPr lang="fr-CA" sz="3200" b="0" i="0" u="none" strike="noStrike" baseline="0" dirty="0">
                          <a:latin typeface="+mn-lt"/>
                        </a:rPr>
                        <a:t>Rémunération</a:t>
                      </a:r>
                    </a:p>
                    <a:p>
                      <a:pPr marL="171450" indent="-171450" algn="l">
                        <a:buFont typeface="Arial" panose="020B0604020202020204" pitchFamily="34" charset="0"/>
                        <a:buChar char="•"/>
                      </a:pPr>
                      <a:r>
                        <a:rPr lang="fr-CA" sz="3200" b="0" i="0" u="none" strike="noStrike" baseline="0" dirty="0">
                          <a:latin typeface="+mn-lt"/>
                        </a:rPr>
                        <a:t>Travail</a:t>
                      </a:r>
                    </a:p>
                  </a:txBody>
                  <a:tcPr marL="126000" marR="126000" marT="63000" marB="63000" anchor="ctr">
                    <a:lnT w="127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3"/>
                  </a:ext>
                </a:extLst>
              </a:tr>
            </a:tbl>
          </a:graphicData>
        </a:graphic>
      </p:graphicFrame>
      <p:sp>
        <p:nvSpPr>
          <p:cNvPr id="4" name="Titre 1"/>
          <p:cNvSpPr txBox="1">
            <a:spLocks/>
          </p:cNvSpPr>
          <p:nvPr/>
        </p:nvSpPr>
        <p:spPr>
          <a:xfrm>
            <a:off x="0" y="-401315"/>
            <a:ext cx="12599988" cy="1181249"/>
          </a:xfrm>
          <a:prstGeom prst="rect">
            <a:avLst/>
          </a:prstGeom>
        </p:spPr>
        <p:txBody>
          <a:bodyPr vert="horz" lIns="91440" tIns="45720" rIns="91440" bIns="45720" rtlCol="0" anchor="ctr">
            <a:noAutofit/>
          </a:bodyPr>
          <a:lstStyle>
            <a:lvl1pPr algn="ctr" defTabSz="1260043" rtl="0" eaLnBrk="1" latinLnBrk="0" hangingPunct="1">
              <a:spcBef>
                <a:spcPct val="0"/>
              </a:spcBef>
              <a:buNone/>
              <a:defRPr sz="6063" kern="1200">
                <a:solidFill>
                  <a:schemeClr val="tx1"/>
                </a:solidFill>
                <a:latin typeface="+mj-lt"/>
                <a:ea typeface="+mj-ea"/>
                <a:cs typeface="+mj-cs"/>
              </a:defRPr>
            </a:lvl1pPr>
          </a:lstStyle>
          <a:p>
            <a:pPr algn="l"/>
            <a:r>
              <a:rPr lang="fr-CA" sz="2400" dirty="0">
                <a:solidFill>
                  <a:srgbClr val="229BD8"/>
                </a:solidFill>
              </a:rPr>
              <a:t>Éducation financière</a:t>
            </a:r>
          </a:p>
        </p:txBody>
      </p:sp>
    </p:spTree>
    <p:extLst>
      <p:ext uri="{BB962C8B-B14F-4D97-AF65-F5344CB8AC3E}">
        <p14:creationId xmlns:p14="http://schemas.microsoft.com/office/powerpoint/2010/main" val="3104497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7" name="Titre 1"/>
          <p:cNvSpPr>
            <a:spLocks noGrp="1"/>
          </p:cNvSpPr>
          <p:nvPr>
            <p:ph type="title"/>
          </p:nvPr>
        </p:nvSpPr>
        <p:spPr>
          <a:xfrm>
            <a:off x="0" y="966837"/>
            <a:ext cx="12599988" cy="1181249"/>
          </a:xfrm>
        </p:spPr>
        <p:txBody>
          <a:bodyPr>
            <a:noAutofit/>
          </a:bodyPr>
          <a:lstStyle/>
          <a:p>
            <a:r>
              <a:rPr lang="fr-CA" sz="7200" dirty="0">
                <a:solidFill>
                  <a:srgbClr val="229BD8"/>
                </a:solidFill>
              </a:rPr>
              <a:t>Le critère d’évaluation</a:t>
            </a:r>
          </a:p>
        </p:txBody>
      </p:sp>
      <p:graphicFrame>
        <p:nvGraphicFramePr>
          <p:cNvPr id="9" name="Tableau 8"/>
          <p:cNvGraphicFramePr>
            <a:graphicFrameLocks noGrp="1"/>
          </p:cNvGraphicFramePr>
          <p:nvPr>
            <p:extLst>
              <p:ext uri="{D42A27DB-BD31-4B8C-83A1-F6EECF244321}">
                <p14:modId xmlns:p14="http://schemas.microsoft.com/office/powerpoint/2010/main" val="635916340"/>
              </p:ext>
            </p:extLst>
          </p:nvPr>
        </p:nvGraphicFramePr>
        <p:xfrm>
          <a:off x="842700" y="2870936"/>
          <a:ext cx="10914588" cy="2060639"/>
        </p:xfrm>
        <a:graphic>
          <a:graphicData uri="http://schemas.openxmlformats.org/drawingml/2006/table">
            <a:tbl>
              <a:tblPr firstRow="1" bandRow="1">
                <a:tableStyleId>{5C22544A-7EE6-4342-B048-85BDC9FD1C3A}</a:tableStyleId>
              </a:tblPr>
              <a:tblGrid>
                <a:gridCol w="5457294">
                  <a:extLst>
                    <a:ext uri="{9D8B030D-6E8A-4147-A177-3AD203B41FA5}">
                      <a16:colId xmlns="" xmlns:a16="http://schemas.microsoft.com/office/drawing/2014/main" val="20000"/>
                    </a:ext>
                  </a:extLst>
                </a:gridCol>
                <a:gridCol w="5457294">
                  <a:extLst>
                    <a:ext uri="{9D8B030D-6E8A-4147-A177-3AD203B41FA5}">
                      <a16:colId xmlns="" xmlns:a16="http://schemas.microsoft.com/office/drawing/2014/main" val="20001"/>
                    </a:ext>
                  </a:extLst>
                </a:gridCol>
              </a:tblGrid>
              <a:tr h="545999">
                <a:tc>
                  <a:txBody>
                    <a:bodyPr/>
                    <a:lstStyle/>
                    <a:p>
                      <a:pPr algn="ctr"/>
                      <a:r>
                        <a:rPr lang="fr-CA" sz="3600" dirty="0"/>
                        <a:t>Compétence</a:t>
                      </a:r>
                    </a:p>
                  </a:txBody>
                  <a:tcPr marL="126000" marR="126000" marT="63000" marB="63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3600" dirty="0"/>
                        <a:t>Critère d’évaluation</a:t>
                      </a:r>
                    </a:p>
                  </a:txBody>
                  <a:tcPr marL="126000" marR="126000" marT="63000" marB="63000"/>
                </a:tc>
                <a:extLst>
                  <a:ext uri="{0D108BD9-81ED-4DB2-BD59-A6C34878D82A}">
                    <a16:rowId xmlns="" xmlns:a16="http://schemas.microsoft.com/office/drawing/2014/main" val="10000"/>
                  </a:ext>
                </a:extLst>
              </a:tr>
              <a:tr h="1385999">
                <a:tc>
                  <a:txBody>
                    <a:bodyPr/>
                    <a:lstStyle/>
                    <a:p>
                      <a:pPr algn="ctr"/>
                      <a:r>
                        <a:rPr lang="fr-CA" sz="3600" dirty="0"/>
                        <a:t>Prendre</a:t>
                      </a:r>
                      <a:r>
                        <a:rPr lang="fr-CA" sz="3600" baseline="0" dirty="0"/>
                        <a:t> position sur un enjeu financier</a:t>
                      </a:r>
                      <a:endParaRPr lang="fr-CA" sz="3600" dirty="0"/>
                    </a:p>
                  </a:txBody>
                  <a:tcPr marL="126000" marR="126000" marT="63000" marB="63000"/>
                </a:tc>
                <a:tc>
                  <a:txBody>
                    <a:bodyPr/>
                    <a:lstStyle/>
                    <a:p>
                      <a:pPr marL="0" lvl="0" indent="0" algn="ctr">
                        <a:buFont typeface="Arial" panose="020B0604020202020204" pitchFamily="34" charset="0"/>
                        <a:buNone/>
                      </a:pPr>
                      <a:r>
                        <a:rPr lang="fr-CA" sz="3600" dirty="0"/>
                        <a:t>Justification</a:t>
                      </a:r>
                      <a:r>
                        <a:rPr lang="fr-CA" sz="3600" baseline="0" dirty="0"/>
                        <a:t> appropriée du choix</a:t>
                      </a:r>
                      <a:endParaRPr lang="fr-CA" sz="3600" dirty="0"/>
                    </a:p>
                  </a:txBody>
                  <a:tcPr marL="126000" marR="126000" marT="63000" marB="63000"/>
                </a:tc>
                <a:extLst>
                  <a:ext uri="{0D108BD9-81ED-4DB2-BD59-A6C34878D82A}">
                    <a16:rowId xmlns="" xmlns:a16="http://schemas.microsoft.com/office/drawing/2014/main" val="10001"/>
                  </a:ext>
                </a:extLst>
              </a:tr>
            </a:tbl>
          </a:graphicData>
        </a:graphic>
      </p:graphicFrame>
      <p:pic>
        <p:nvPicPr>
          <p:cNvPr id="2" name="Graphique 1" descr="Index pointant vers la droite">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300088" y="8023621"/>
            <a:ext cx="914400" cy="914400"/>
          </a:xfrm>
          <a:prstGeom prst="rect">
            <a:avLst/>
          </a:prstGeom>
        </p:spPr>
      </p:pic>
      <p:sp>
        <p:nvSpPr>
          <p:cNvPr id="5" name="Titre 1"/>
          <p:cNvSpPr txBox="1">
            <a:spLocks/>
          </p:cNvSpPr>
          <p:nvPr/>
        </p:nvSpPr>
        <p:spPr>
          <a:xfrm>
            <a:off x="0" y="-401315"/>
            <a:ext cx="12599988" cy="1181249"/>
          </a:xfrm>
          <a:prstGeom prst="rect">
            <a:avLst/>
          </a:prstGeom>
        </p:spPr>
        <p:txBody>
          <a:bodyPr vert="horz" lIns="91440" tIns="45720" rIns="91440" bIns="45720" rtlCol="0" anchor="ctr">
            <a:noAutofit/>
          </a:bodyPr>
          <a:lstStyle>
            <a:lvl1pPr algn="ctr" defTabSz="1260043" rtl="0" eaLnBrk="1" latinLnBrk="0" hangingPunct="1">
              <a:spcBef>
                <a:spcPct val="0"/>
              </a:spcBef>
              <a:buNone/>
              <a:defRPr sz="6063" kern="1200">
                <a:solidFill>
                  <a:schemeClr val="tx1"/>
                </a:solidFill>
                <a:latin typeface="+mj-lt"/>
                <a:ea typeface="+mj-ea"/>
                <a:cs typeface="+mj-cs"/>
              </a:defRPr>
            </a:lvl1pPr>
          </a:lstStyle>
          <a:p>
            <a:pPr algn="l"/>
            <a:r>
              <a:rPr lang="fr-CA" sz="2400" dirty="0">
                <a:solidFill>
                  <a:srgbClr val="229BD8"/>
                </a:solidFill>
              </a:rPr>
              <a:t>Éducation financière</a:t>
            </a:r>
          </a:p>
        </p:txBody>
      </p:sp>
    </p:spTree>
    <p:extLst>
      <p:ext uri="{BB962C8B-B14F-4D97-AF65-F5344CB8AC3E}">
        <p14:creationId xmlns:p14="http://schemas.microsoft.com/office/powerpoint/2010/main" val="52240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5" name="Titre 1"/>
          <p:cNvSpPr txBox="1">
            <a:spLocks/>
          </p:cNvSpPr>
          <p:nvPr/>
        </p:nvSpPr>
        <p:spPr>
          <a:xfrm>
            <a:off x="0" y="3818036"/>
            <a:ext cx="12599988" cy="1181249"/>
          </a:xfrm>
          <a:prstGeom prst="rect">
            <a:avLst/>
          </a:prstGeom>
        </p:spPr>
        <p:txBody>
          <a:bodyPr vert="horz" lIns="91440" tIns="45720" rIns="91440" bIns="45720" rtlCol="0" anchor="ctr">
            <a:noAutofit/>
          </a:bodyPr>
          <a:lstStyle>
            <a:lvl1pPr algn="ctr" defTabSz="1260043" rtl="0" eaLnBrk="1" latinLnBrk="0" hangingPunct="1">
              <a:spcBef>
                <a:spcPct val="0"/>
              </a:spcBef>
              <a:buNone/>
              <a:defRPr sz="6063" kern="1200">
                <a:solidFill>
                  <a:schemeClr val="tx1"/>
                </a:solidFill>
                <a:latin typeface="+mj-lt"/>
                <a:ea typeface="+mj-ea"/>
                <a:cs typeface="+mj-cs"/>
              </a:defRPr>
            </a:lvl1pPr>
          </a:lstStyle>
          <a:p>
            <a:r>
              <a:rPr lang="fr-CA" sz="7200" dirty="0">
                <a:solidFill>
                  <a:srgbClr val="229BD8"/>
                </a:solidFill>
              </a:rPr>
              <a:t>Géographie culturelle</a:t>
            </a:r>
          </a:p>
        </p:txBody>
      </p:sp>
    </p:spTree>
    <p:extLst>
      <p:ext uri="{BB962C8B-B14F-4D97-AF65-F5344CB8AC3E}">
        <p14:creationId xmlns:p14="http://schemas.microsoft.com/office/powerpoint/2010/main" val="342510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538990"/>
            <a:ext cx="12599988" cy="1522413"/>
          </a:xfrm>
        </p:spPr>
        <p:txBody>
          <a:bodyPr>
            <a:normAutofit/>
          </a:bodyPr>
          <a:lstStyle/>
          <a:p>
            <a:r>
              <a:rPr lang="fr-CA" sz="7200" dirty="0">
                <a:solidFill>
                  <a:srgbClr val="229BD8"/>
                </a:solidFill>
              </a:rPr>
              <a:t>Apport du programme</a:t>
            </a:r>
            <a:endParaRPr lang="fr-CA" sz="3200" dirty="0"/>
          </a:p>
        </p:txBody>
      </p:sp>
      <p:sp>
        <p:nvSpPr>
          <p:cNvPr id="3" name="Espace réservé du contenu 2"/>
          <p:cNvSpPr>
            <a:spLocks noGrp="1"/>
          </p:cNvSpPr>
          <p:nvPr>
            <p:ph idx="1"/>
          </p:nvPr>
        </p:nvSpPr>
        <p:spPr>
          <a:xfrm>
            <a:off x="630000" y="2781214"/>
            <a:ext cx="11339989" cy="4961176"/>
          </a:xfrm>
        </p:spPr>
        <p:txBody>
          <a:bodyPr>
            <a:normAutofit/>
          </a:bodyPr>
          <a:lstStyle/>
          <a:p>
            <a:pPr marL="0" indent="0">
              <a:buNone/>
            </a:pPr>
            <a:r>
              <a:rPr lang="fr-CA" sz="3858" dirty="0"/>
              <a:t>Le programme d’études </a:t>
            </a:r>
            <a:r>
              <a:rPr lang="fr-CA" sz="3858" i="1" dirty="0"/>
              <a:t>Géographie culturelle </a:t>
            </a:r>
            <a:r>
              <a:rPr lang="fr-CA" sz="3858" dirty="0"/>
              <a:t>vise à :</a:t>
            </a:r>
          </a:p>
          <a:p>
            <a:pPr marL="0" indent="0">
              <a:buNone/>
            </a:pPr>
            <a:endParaRPr lang="fr-CA" sz="3858" dirty="0"/>
          </a:p>
          <a:p>
            <a:pPr marL="446472" indent="-498767" algn="just">
              <a:buFont typeface="Symbol" panose="05050102010706020507" pitchFamily="18" charset="2"/>
              <a:buChar char=""/>
            </a:pPr>
            <a:r>
              <a:rPr lang="fr-CA" sz="3200" dirty="0"/>
              <a:t>amener l’adulte à comprendre </a:t>
            </a:r>
            <a:r>
              <a:rPr lang="fr-CA" sz="3200" b="1" dirty="0"/>
              <a:t>la diversité et la complexité des cultures dans le monde</a:t>
            </a:r>
            <a:r>
              <a:rPr lang="fr-CA" sz="3200" dirty="0"/>
              <a:t>;</a:t>
            </a:r>
          </a:p>
          <a:p>
            <a:pPr marL="446472" indent="-498767" algn="just">
              <a:buFont typeface="Symbol" panose="05050102010706020507" pitchFamily="18" charset="2"/>
              <a:buChar char=""/>
            </a:pPr>
            <a:r>
              <a:rPr lang="fr-CA" sz="3200" dirty="0"/>
              <a:t>amener l’adulte à développer un regard géographique orienté vers </a:t>
            </a:r>
            <a:r>
              <a:rPr lang="fr-CA" sz="3200" b="1" dirty="0"/>
              <a:t>la compréhension de l’ailleurs</a:t>
            </a:r>
            <a:r>
              <a:rPr lang="fr-CA" sz="3200" dirty="0"/>
              <a:t>.</a:t>
            </a:r>
          </a:p>
        </p:txBody>
      </p:sp>
      <p:sp>
        <p:nvSpPr>
          <p:cNvPr id="4" name="Titre 1"/>
          <p:cNvSpPr txBox="1">
            <a:spLocks/>
          </p:cNvSpPr>
          <p:nvPr/>
        </p:nvSpPr>
        <p:spPr>
          <a:xfrm>
            <a:off x="0" y="-401315"/>
            <a:ext cx="12599988" cy="1181249"/>
          </a:xfrm>
          <a:prstGeom prst="rect">
            <a:avLst/>
          </a:prstGeom>
        </p:spPr>
        <p:txBody>
          <a:bodyPr vert="horz" lIns="91440" tIns="45720" rIns="91440" bIns="45720" rtlCol="0" anchor="ctr">
            <a:noAutofit/>
          </a:bodyPr>
          <a:lstStyle>
            <a:lvl1pPr algn="ctr" defTabSz="1260043" rtl="0" eaLnBrk="1" latinLnBrk="0" hangingPunct="1">
              <a:spcBef>
                <a:spcPct val="0"/>
              </a:spcBef>
              <a:buNone/>
              <a:defRPr sz="6063" kern="1200">
                <a:solidFill>
                  <a:schemeClr val="tx1"/>
                </a:solidFill>
                <a:latin typeface="+mj-lt"/>
                <a:ea typeface="+mj-ea"/>
                <a:cs typeface="+mj-cs"/>
              </a:defRPr>
            </a:lvl1pPr>
          </a:lstStyle>
          <a:p>
            <a:pPr algn="l"/>
            <a:r>
              <a:rPr lang="fr-CA" sz="2400" dirty="0">
                <a:solidFill>
                  <a:srgbClr val="229BD8"/>
                </a:solidFill>
              </a:rPr>
              <a:t>Géographie culturelle</a:t>
            </a:r>
          </a:p>
        </p:txBody>
      </p:sp>
    </p:spTree>
    <p:extLst>
      <p:ext uri="{BB962C8B-B14F-4D97-AF65-F5344CB8AC3E}">
        <p14:creationId xmlns:p14="http://schemas.microsoft.com/office/powerpoint/2010/main" val="1920251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538990"/>
            <a:ext cx="12599988" cy="1522413"/>
          </a:xfrm>
        </p:spPr>
        <p:txBody>
          <a:bodyPr>
            <a:normAutofit/>
          </a:bodyPr>
          <a:lstStyle/>
          <a:p>
            <a:r>
              <a:rPr lang="fr-CA" sz="7200" dirty="0">
                <a:solidFill>
                  <a:srgbClr val="229BD8"/>
                </a:solidFill>
              </a:rPr>
              <a:t>Cours</a:t>
            </a:r>
            <a:endParaRPr lang="fr-CA" sz="3200" dirty="0"/>
          </a:p>
        </p:txBody>
      </p:sp>
      <p:sp>
        <p:nvSpPr>
          <p:cNvPr id="3" name="Espace réservé du contenu 2"/>
          <p:cNvSpPr>
            <a:spLocks noGrp="1"/>
          </p:cNvSpPr>
          <p:nvPr>
            <p:ph idx="1"/>
          </p:nvPr>
        </p:nvSpPr>
        <p:spPr>
          <a:xfrm>
            <a:off x="565" y="2334989"/>
            <a:ext cx="11339989" cy="5407401"/>
          </a:xfrm>
        </p:spPr>
        <p:txBody>
          <a:bodyPr>
            <a:normAutofit/>
          </a:bodyPr>
          <a:lstStyle/>
          <a:p>
            <a:pPr lvl="2">
              <a:buFont typeface="Wingdings" panose="05000000000000000000" pitchFamily="2" charset="2"/>
              <a:buChar char="ü"/>
            </a:pPr>
            <a:r>
              <a:rPr lang="fr-CA" sz="3200" dirty="0"/>
              <a:t>Géographie culturelle 1 (50 heures)</a:t>
            </a:r>
          </a:p>
          <a:p>
            <a:pPr lvl="3">
              <a:buFont typeface="Arial" panose="020B0604020202020204" pitchFamily="34" charset="0"/>
              <a:buChar char="•"/>
            </a:pPr>
            <a:r>
              <a:rPr lang="fr-CA" sz="3200" dirty="0"/>
              <a:t>Aire culturelle africaine</a:t>
            </a:r>
          </a:p>
          <a:p>
            <a:pPr lvl="3">
              <a:buFont typeface="Arial" panose="020B0604020202020204" pitchFamily="34" charset="0"/>
              <a:buChar char="•"/>
            </a:pPr>
            <a:r>
              <a:rPr lang="fr-CA" sz="3200" dirty="0"/>
              <a:t>Aire culturelle occidentale</a:t>
            </a:r>
          </a:p>
          <a:p>
            <a:pPr lvl="3">
              <a:buFont typeface="Arial" panose="020B0604020202020204" pitchFamily="34" charset="0"/>
              <a:buChar char="•"/>
            </a:pPr>
            <a:r>
              <a:rPr lang="fr-CA" sz="3200" dirty="0"/>
              <a:t>Aire culturelle orientale</a:t>
            </a:r>
          </a:p>
          <a:p>
            <a:pPr lvl="3">
              <a:buFont typeface="Arial" panose="020B0604020202020204" pitchFamily="34" charset="0"/>
              <a:buChar char="•"/>
            </a:pPr>
            <a:endParaRPr lang="fr-CA" sz="3200" dirty="0"/>
          </a:p>
          <a:p>
            <a:pPr lvl="2">
              <a:buFont typeface="Wingdings" panose="05000000000000000000" pitchFamily="2" charset="2"/>
              <a:buChar char="ü"/>
            </a:pPr>
            <a:r>
              <a:rPr lang="fr-CA" sz="3200" dirty="0"/>
              <a:t>Géographie culturelle 2 (50 heures)</a:t>
            </a:r>
          </a:p>
          <a:p>
            <a:pPr lvl="3">
              <a:buFont typeface="Arial" panose="020B0604020202020204" pitchFamily="34" charset="0"/>
              <a:buChar char="•"/>
            </a:pPr>
            <a:r>
              <a:rPr lang="fr-CA" sz="3200" dirty="0"/>
              <a:t>Aire culturelle arabe</a:t>
            </a:r>
          </a:p>
          <a:p>
            <a:pPr lvl="3">
              <a:buFont typeface="Arial" panose="020B0604020202020204" pitchFamily="34" charset="0"/>
              <a:buChar char="•"/>
            </a:pPr>
            <a:r>
              <a:rPr lang="fr-CA" sz="3200" dirty="0"/>
              <a:t>Aire culturelle indienne</a:t>
            </a:r>
          </a:p>
          <a:p>
            <a:pPr lvl="3">
              <a:buFont typeface="Arial" panose="020B0604020202020204" pitchFamily="34" charset="0"/>
              <a:buChar char="•"/>
            </a:pPr>
            <a:r>
              <a:rPr lang="fr-CA" sz="3200" dirty="0"/>
              <a:t>Aire culturelle latino-américaine</a:t>
            </a:r>
          </a:p>
          <a:p>
            <a:pPr marL="1890065" lvl="3" indent="0">
              <a:buNone/>
            </a:pPr>
            <a:endParaRPr lang="fr-CA" dirty="0"/>
          </a:p>
          <a:p>
            <a:pPr marL="1890065" lvl="3" indent="0">
              <a:buNone/>
            </a:pPr>
            <a:endParaRPr lang="fr-CA" dirty="0"/>
          </a:p>
          <a:p>
            <a:pPr marL="1890065" lvl="3" indent="0">
              <a:buNone/>
            </a:pPr>
            <a:endParaRPr lang="fr-CA" dirty="0"/>
          </a:p>
        </p:txBody>
      </p:sp>
      <p:sp>
        <p:nvSpPr>
          <p:cNvPr id="5" name="Rectangle 4"/>
          <p:cNvSpPr/>
          <p:nvPr/>
        </p:nvSpPr>
        <p:spPr>
          <a:xfrm>
            <a:off x="8141594" y="2974344"/>
            <a:ext cx="4018553" cy="4401205"/>
          </a:xfrm>
          <a:prstGeom prst="rect">
            <a:avLst/>
          </a:prstGeom>
        </p:spPr>
        <p:txBody>
          <a:bodyPr wrap="square">
            <a:spAutoFit/>
          </a:bodyPr>
          <a:lstStyle/>
          <a:p>
            <a:pPr algn="ctr"/>
            <a:r>
              <a:rPr lang="fr-CA" sz="2800" dirty="0"/>
              <a:t>Pour chacun des cours, au moins deux des trois aires* culturelles proposées doivent être étudiées pour soutenir le développement des compétences et l’acquisition de connaissances liées à la géographie culturelle</a:t>
            </a:r>
            <a:endParaRPr lang="fr-CA" sz="2800" dirty="0">
              <a:solidFill>
                <a:srgbClr val="FF0000"/>
              </a:solidFill>
            </a:endParaRPr>
          </a:p>
        </p:txBody>
      </p:sp>
      <p:sp>
        <p:nvSpPr>
          <p:cNvPr id="6" name="Accolade ouvrante 5"/>
          <p:cNvSpPr/>
          <p:nvPr/>
        </p:nvSpPr>
        <p:spPr>
          <a:xfrm>
            <a:off x="7380114" y="2526635"/>
            <a:ext cx="893012" cy="520895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sz="3773"/>
          </a:p>
        </p:txBody>
      </p:sp>
      <p:sp>
        <p:nvSpPr>
          <p:cNvPr id="7" name="Titre 1"/>
          <p:cNvSpPr txBox="1">
            <a:spLocks/>
          </p:cNvSpPr>
          <p:nvPr/>
        </p:nvSpPr>
        <p:spPr>
          <a:xfrm>
            <a:off x="0" y="-401315"/>
            <a:ext cx="12599988" cy="1181249"/>
          </a:xfrm>
          <a:prstGeom prst="rect">
            <a:avLst/>
          </a:prstGeom>
        </p:spPr>
        <p:txBody>
          <a:bodyPr vert="horz" lIns="91440" tIns="45720" rIns="91440" bIns="45720" rtlCol="0" anchor="ctr">
            <a:noAutofit/>
          </a:bodyPr>
          <a:lstStyle>
            <a:lvl1pPr algn="ctr" defTabSz="1260043" rtl="0" eaLnBrk="1" latinLnBrk="0" hangingPunct="1">
              <a:spcBef>
                <a:spcPct val="0"/>
              </a:spcBef>
              <a:buNone/>
              <a:defRPr sz="6063" kern="1200">
                <a:solidFill>
                  <a:schemeClr val="tx1"/>
                </a:solidFill>
                <a:latin typeface="+mj-lt"/>
                <a:ea typeface="+mj-ea"/>
                <a:cs typeface="+mj-cs"/>
              </a:defRPr>
            </a:lvl1pPr>
          </a:lstStyle>
          <a:p>
            <a:pPr algn="l"/>
            <a:r>
              <a:rPr lang="fr-CA" sz="2400" dirty="0">
                <a:solidFill>
                  <a:srgbClr val="229BD8"/>
                </a:solidFill>
              </a:rPr>
              <a:t>Géographie culturelle</a:t>
            </a:r>
          </a:p>
        </p:txBody>
      </p:sp>
      <p:sp>
        <p:nvSpPr>
          <p:cNvPr id="4" name="ZoneTexte 3"/>
          <p:cNvSpPr txBox="1"/>
          <p:nvPr/>
        </p:nvSpPr>
        <p:spPr>
          <a:xfrm>
            <a:off x="0" y="7946870"/>
            <a:ext cx="12599988" cy="513667"/>
          </a:xfrm>
          <a:prstGeom prst="rect">
            <a:avLst/>
          </a:prstGeom>
          <a:noFill/>
        </p:spPr>
        <p:txBody>
          <a:bodyPr wrap="square" rtlCol="0">
            <a:spAutoFit/>
          </a:bodyPr>
          <a:lstStyle/>
          <a:p>
            <a:pPr algn="ctr"/>
            <a:r>
              <a:rPr lang="fr-CA" dirty="0"/>
              <a:t>* Le choix peut être fait en concertation avec l’adulte</a:t>
            </a:r>
          </a:p>
        </p:txBody>
      </p:sp>
    </p:spTree>
    <p:extLst>
      <p:ext uri="{BB962C8B-B14F-4D97-AF65-F5344CB8AC3E}">
        <p14:creationId xmlns:p14="http://schemas.microsoft.com/office/powerpoint/2010/main" val="170255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6" name="Titre 1"/>
          <p:cNvSpPr>
            <a:spLocks noGrp="1"/>
          </p:cNvSpPr>
          <p:nvPr>
            <p:ph type="title"/>
          </p:nvPr>
        </p:nvSpPr>
        <p:spPr>
          <a:xfrm>
            <a:off x="0" y="30733"/>
            <a:ext cx="12599988" cy="1181249"/>
          </a:xfrm>
        </p:spPr>
        <p:txBody>
          <a:bodyPr>
            <a:noAutofit/>
          </a:bodyPr>
          <a:lstStyle/>
          <a:p>
            <a:r>
              <a:rPr lang="fr-CA" sz="7200" dirty="0">
                <a:solidFill>
                  <a:srgbClr val="229BD8"/>
                </a:solidFill>
              </a:rPr>
              <a:t>Les compétences</a:t>
            </a:r>
          </a:p>
        </p:txBody>
      </p:sp>
      <p:graphicFrame>
        <p:nvGraphicFramePr>
          <p:cNvPr id="7" name="Tableau 6"/>
          <p:cNvGraphicFramePr>
            <a:graphicFrameLocks noGrp="1"/>
          </p:cNvGraphicFramePr>
          <p:nvPr>
            <p:extLst>
              <p:ext uri="{D42A27DB-BD31-4B8C-83A1-F6EECF244321}">
                <p14:modId xmlns:p14="http://schemas.microsoft.com/office/powerpoint/2010/main" val="1363370128"/>
              </p:ext>
            </p:extLst>
          </p:nvPr>
        </p:nvGraphicFramePr>
        <p:xfrm>
          <a:off x="395338" y="1398885"/>
          <a:ext cx="12025336" cy="6656880"/>
        </p:xfrm>
        <a:graphic>
          <a:graphicData uri="http://schemas.openxmlformats.org/drawingml/2006/table">
            <a:tbl>
              <a:tblPr firstRow="1" bandRow="1">
                <a:tableStyleId>{5C22544A-7EE6-4342-B048-85BDC9FD1C3A}</a:tableStyleId>
              </a:tblPr>
              <a:tblGrid>
                <a:gridCol w="6012668">
                  <a:extLst>
                    <a:ext uri="{9D8B030D-6E8A-4147-A177-3AD203B41FA5}">
                      <a16:colId xmlns="" xmlns:a16="http://schemas.microsoft.com/office/drawing/2014/main" val="20000"/>
                    </a:ext>
                  </a:extLst>
                </a:gridCol>
                <a:gridCol w="6012668">
                  <a:extLst>
                    <a:ext uri="{9D8B030D-6E8A-4147-A177-3AD203B41FA5}">
                      <a16:colId xmlns="" xmlns:a16="http://schemas.microsoft.com/office/drawing/2014/main" val="20001"/>
                    </a:ext>
                  </a:extLst>
                </a:gridCol>
              </a:tblGrid>
              <a:tr h="545999">
                <a:tc>
                  <a:txBody>
                    <a:bodyPr/>
                    <a:lstStyle/>
                    <a:p>
                      <a:pPr algn="ctr"/>
                      <a:r>
                        <a:rPr lang="fr-CA" sz="2800" dirty="0"/>
                        <a:t>Compétence</a:t>
                      </a:r>
                      <a:r>
                        <a:rPr lang="fr-CA" sz="2800" baseline="0" dirty="0"/>
                        <a:t> 1</a:t>
                      </a:r>
                      <a:endParaRPr lang="fr-CA" sz="2800" dirty="0"/>
                    </a:p>
                  </a:txBody>
                  <a:tcPr marL="126000" marR="126000" marT="63000" marB="63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800" dirty="0"/>
                        <a:t>Compétence</a:t>
                      </a:r>
                      <a:r>
                        <a:rPr lang="fr-CA" sz="2800" baseline="0" dirty="0"/>
                        <a:t> 2</a:t>
                      </a:r>
                      <a:endParaRPr lang="fr-CA" sz="2800" dirty="0"/>
                    </a:p>
                  </a:txBody>
                  <a:tcPr marL="126000" marR="126000" marT="63000" marB="63000"/>
                </a:tc>
                <a:extLst>
                  <a:ext uri="{0D108BD9-81ED-4DB2-BD59-A6C34878D82A}">
                    <a16:rowId xmlns="" xmlns:a16="http://schemas.microsoft.com/office/drawing/2014/main" val="10000"/>
                  </a:ext>
                </a:extLst>
              </a:tr>
              <a:tr h="965999">
                <a:tc>
                  <a:txBody>
                    <a:bodyPr/>
                    <a:lstStyle/>
                    <a:p>
                      <a:pPr algn="ctr"/>
                      <a:r>
                        <a:rPr lang="fr-CA" sz="3200" b="1" dirty="0"/>
                        <a:t>Lire l’organisation de l’aire culturelle</a:t>
                      </a:r>
                    </a:p>
                  </a:txBody>
                  <a:tcPr marL="126000" marR="126000" marT="63000" marB="63000"/>
                </a:tc>
                <a:tc>
                  <a:txBody>
                    <a:bodyPr/>
                    <a:lstStyle/>
                    <a:p>
                      <a:pPr algn="ctr"/>
                      <a:r>
                        <a:rPr lang="fr-CA" sz="3200" b="1" dirty="0"/>
                        <a:t>Interpréter</a:t>
                      </a:r>
                      <a:r>
                        <a:rPr lang="fr-CA" sz="3200" b="1" baseline="0" dirty="0"/>
                        <a:t> le dynamisme d’une aire culturelle</a:t>
                      </a:r>
                      <a:endParaRPr lang="fr-CA" sz="3200" b="1" dirty="0"/>
                    </a:p>
                  </a:txBody>
                  <a:tcPr marL="126000" marR="126000" marT="63000" marB="63000"/>
                </a:tc>
                <a:extLst>
                  <a:ext uri="{0D108BD9-81ED-4DB2-BD59-A6C34878D82A}">
                    <a16:rowId xmlns="" xmlns:a16="http://schemas.microsoft.com/office/drawing/2014/main" val="10001"/>
                  </a:ext>
                </a:extLst>
              </a:tr>
              <a:tr h="4325996">
                <a:tc>
                  <a:txBody>
                    <a:bodyPr/>
                    <a:lstStyle/>
                    <a:p>
                      <a:pPr marL="285750" indent="-285750">
                        <a:buFont typeface="Arial" panose="020B0604020202020204" pitchFamily="34" charset="0"/>
                        <a:buChar char="•"/>
                      </a:pPr>
                      <a:r>
                        <a:rPr lang="fr-CA" sz="3200" dirty="0"/>
                        <a:t>Décoder des </a:t>
                      </a:r>
                      <a:r>
                        <a:rPr lang="fr-CA" sz="3200" baseline="0" dirty="0"/>
                        <a:t>paysages de l’aire culturelle</a:t>
                      </a:r>
                      <a:endParaRPr lang="fr-CA" sz="3200" dirty="0"/>
                    </a:p>
                    <a:p>
                      <a:pPr marL="285750" indent="-285750">
                        <a:buFont typeface="Arial" panose="020B0604020202020204" pitchFamily="34" charset="0"/>
                        <a:buChar char="•"/>
                      </a:pPr>
                      <a:r>
                        <a:rPr lang="fr-CA" sz="3200" dirty="0"/>
                        <a:t>Saisir le sens des actions</a:t>
                      </a:r>
                      <a:r>
                        <a:rPr lang="fr-CA" sz="3200" baseline="0" dirty="0"/>
                        <a:t> humaines sur l’organisation de l’aire culturelle</a:t>
                      </a:r>
                    </a:p>
                    <a:p>
                      <a:pPr marL="285750" indent="-285750">
                        <a:buFont typeface="Arial" panose="020B0604020202020204" pitchFamily="34" charset="0"/>
                        <a:buChar char="•"/>
                      </a:pPr>
                      <a:r>
                        <a:rPr lang="fr-CA" sz="3200" baseline="0" dirty="0"/>
                        <a:t>Recourir au langage cartographique</a:t>
                      </a:r>
                      <a:endParaRPr lang="fr-CA" sz="3200" dirty="0"/>
                    </a:p>
                  </a:txBody>
                  <a:tcPr marL="126000" marR="126000" marT="63000" marB="63000"/>
                </a:tc>
                <a:tc>
                  <a:txBody>
                    <a:bodyPr/>
                    <a:lstStyle/>
                    <a:p>
                      <a:pPr marL="285750" indent="-285750">
                        <a:buFont typeface="Arial" panose="020B0604020202020204" pitchFamily="34" charset="0"/>
                        <a:buChar char="•"/>
                      </a:pPr>
                      <a:r>
                        <a:rPr lang="fr-CA" sz="3200" dirty="0"/>
                        <a:t>Cerner</a:t>
                      </a:r>
                      <a:r>
                        <a:rPr lang="fr-CA" sz="3200" baseline="0" dirty="0"/>
                        <a:t> des mouvements caractéristiques du dynamisme de l’aire culturelle</a:t>
                      </a:r>
                    </a:p>
                    <a:p>
                      <a:pPr marL="285750" indent="-285750">
                        <a:buFont typeface="Arial" panose="020B0604020202020204" pitchFamily="34" charset="0"/>
                        <a:buChar char="•"/>
                      </a:pPr>
                      <a:r>
                        <a:rPr lang="fr-CA" sz="3200" baseline="0" dirty="0"/>
                        <a:t>Analyser des changements dans l’aire culturelle</a:t>
                      </a:r>
                    </a:p>
                    <a:p>
                      <a:pPr marL="285750" indent="-285750">
                        <a:buFont typeface="Arial" panose="020B0604020202020204" pitchFamily="34" charset="0"/>
                        <a:buChar char="•"/>
                      </a:pPr>
                      <a:r>
                        <a:rPr lang="fr-CA" sz="3200" baseline="0" dirty="0"/>
                        <a:t>Expliquer des tendances observées dans l’aire culturelle</a:t>
                      </a:r>
                    </a:p>
                    <a:p>
                      <a:pPr marL="285750" indent="-285750">
                        <a:buFont typeface="Arial" panose="020B0604020202020204" pitchFamily="34" charset="0"/>
                        <a:buChar char="•"/>
                      </a:pPr>
                      <a:r>
                        <a:rPr lang="fr-CA" sz="3200" baseline="0" dirty="0"/>
                        <a:t>Établir l’apport de l’étude du dynamisme d’une aire culturelle à l’exercice de la citoyenneté</a:t>
                      </a:r>
                      <a:endParaRPr lang="fr-CA" sz="3200" dirty="0"/>
                    </a:p>
                  </a:txBody>
                  <a:tcPr marL="126000" marR="126000" marT="63000" marB="63000"/>
                </a:tc>
                <a:extLst>
                  <a:ext uri="{0D108BD9-81ED-4DB2-BD59-A6C34878D82A}">
                    <a16:rowId xmlns="" xmlns:a16="http://schemas.microsoft.com/office/drawing/2014/main" val="10002"/>
                  </a:ext>
                </a:extLst>
              </a:tr>
            </a:tbl>
          </a:graphicData>
        </a:graphic>
      </p:graphicFrame>
      <p:sp>
        <p:nvSpPr>
          <p:cNvPr id="5" name="Titre 1"/>
          <p:cNvSpPr txBox="1">
            <a:spLocks/>
          </p:cNvSpPr>
          <p:nvPr/>
        </p:nvSpPr>
        <p:spPr>
          <a:xfrm>
            <a:off x="0" y="-401315"/>
            <a:ext cx="12599988" cy="1181249"/>
          </a:xfrm>
          <a:prstGeom prst="rect">
            <a:avLst/>
          </a:prstGeom>
        </p:spPr>
        <p:txBody>
          <a:bodyPr vert="horz" lIns="91440" tIns="45720" rIns="91440" bIns="45720" rtlCol="0" anchor="ctr">
            <a:noAutofit/>
          </a:bodyPr>
          <a:lstStyle>
            <a:lvl1pPr algn="ctr" defTabSz="1260043" rtl="0" eaLnBrk="1" latinLnBrk="0" hangingPunct="1">
              <a:spcBef>
                <a:spcPct val="0"/>
              </a:spcBef>
              <a:buNone/>
              <a:defRPr sz="6063" kern="1200">
                <a:solidFill>
                  <a:schemeClr val="tx1"/>
                </a:solidFill>
                <a:latin typeface="+mj-lt"/>
                <a:ea typeface="+mj-ea"/>
                <a:cs typeface="+mj-cs"/>
              </a:defRPr>
            </a:lvl1pPr>
          </a:lstStyle>
          <a:p>
            <a:pPr algn="l"/>
            <a:r>
              <a:rPr lang="fr-CA" sz="2400" dirty="0">
                <a:solidFill>
                  <a:srgbClr val="229BD8"/>
                </a:solidFill>
              </a:rPr>
              <a:t>Géographie culturelle</a:t>
            </a:r>
          </a:p>
        </p:txBody>
      </p:sp>
    </p:spTree>
    <p:extLst>
      <p:ext uri="{BB962C8B-B14F-4D97-AF65-F5344CB8AC3E}">
        <p14:creationId xmlns:p14="http://schemas.microsoft.com/office/powerpoint/2010/main" val="3630210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1813118110"/>
              </p:ext>
            </p:extLst>
          </p:nvPr>
        </p:nvGraphicFramePr>
        <p:xfrm>
          <a:off x="396193" y="2479005"/>
          <a:ext cx="11807600" cy="4853659"/>
        </p:xfrm>
        <a:graphic>
          <a:graphicData uri="http://schemas.openxmlformats.org/drawingml/2006/table">
            <a:tbl>
              <a:tblPr firstRow="1" bandRow="1">
                <a:tableStyleId>{5C22544A-7EE6-4342-B048-85BDC9FD1C3A}</a:tableStyleId>
              </a:tblPr>
              <a:tblGrid>
                <a:gridCol w="1438742">
                  <a:extLst>
                    <a:ext uri="{9D8B030D-6E8A-4147-A177-3AD203B41FA5}">
                      <a16:colId xmlns="" xmlns:a16="http://schemas.microsoft.com/office/drawing/2014/main" val="20000"/>
                    </a:ext>
                  </a:extLst>
                </a:gridCol>
                <a:gridCol w="1389129">
                  <a:extLst>
                    <a:ext uri="{9D8B030D-6E8A-4147-A177-3AD203B41FA5}">
                      <a16:colId xmlns="" xmlns:a16="http://schemas.microsoft.com/office/drawing/2014/main" val="20001"/>
                    </a:ext>
                  </a:extLst>
                </a:gridCol>
                <a:gridCol w="1786023">
                  <a:extLst>
                    <a:ext uri="{9D8B030D-6E8A-4147-A177-3AD203B41FA5}">
                      <a16:colId xmlns="" xmlns:a16="http://schemas.microsoft.com/office/drawing/2014/main" val="20002"/>
                    </a:ext>
                  </a:extLst>
                </a:gridCol>
                <a:gridCol w="1389129">
                  <a:extLst>
                    <a:ext uri="{9D8B030D-6E8A-4147-A177-3AD203B41FA5}">
                      <a16:colId xmlns="" xmlns:a16="http://schemas.microsoft.com/office/drawing/2014/main" val="20003"/>
                    </a:ext>
                  </a:extLst>
                </a:gridCol>
                <a:gridCol w="1786023">
                  <a:extLst>
                    <a:ext uri="{9D8B030D-6E8A-4147-A177-3AD203B41FA5}">
                      <a16:colId xmlns="" xmlns:a16="http://schemas.microsoft.com/office/drawing/2014/main" val="20004"/>
                    </a:ext>
                  </a:extLst>
                </a:gridCol>
                <a:gridCol w="1786023">
                  <a:extLst>
                    <a:ext uri="{9D8B030D-6E8A-4147-A177-3AD203B41FA5}">
                      <a16:colId xmlns="" xmlns:a16="http://schemas.microsoft.com/office/drawing/2014/main" val="20005"/>
                    </a:ext>
                  </a:extLst>
                </a:gridCol>
                <a:gridCol w="2232531">
                  <a:extLst>
                    <a:ext uri="{9D8B030D-6E8A-4147-A177-3AD203B41FA5}">
                      <a16:colId xmlns="" xmlns:a16="http://schemas.microsoft.com/office/drawing/2014/main" val="20006"/>
                    </a:ext>
                  </a:extLst>
                </a:gridCol>
              </a:tblGrid>
              <a:tr h="420000">
                <a:tc gridSpan="7">
                  <a:txBody>
                    <a:bodyPr/>
                    <a:lstStyle/>
                    <a:p>
                      <a:pPr algn="ctr"/>
                      <a:r>
                        <a:rPr lang="fr-CA" sz="1900" b="1" i="0" u="none" strike="noStrike" kern="1200" baseline="0" dirty="0">
                          <a:solidFill>
                            <a:schemeClr val="lt1"/>
                          </a:solidFill>
                          <a:latin typeface="+mn-lt"/>
                          <a:ea typeface="+mn-ea"/>
                          <a:cs typeface="+mn-cs"/>
                        </a:rPr>
                        <a:t>Cours </a:t>
                      </a:r>
                      <a:r>
                        <a:rPr lang="fr-CA" sz="1900" b="1" i="1" u="none" strike="noStrike" kern="1200" baseline="0" dirty="0">
                          <a:solidFill>
                            <a:schemeClr val="lt1"/>
                          </a:solidFill>
                          <a:latin typeface="+mn-lt"/>
                          <a:ea typeface="+mn-ea"/>
                          <a:cs typeface="+mn-cs"/>
                        </a:rPr>
                        <a:t>Géographie culturelle 1</a:t>
                      </a:r>
                      <a:endParaRPr lang="fr-CA" sz="1900" dirty="0"/>
                    </a:p>
                  </a:txBody>
                  <a:tcPr marL="126000" marR="126000" marT="63000" marB="63000"/>
                </a:tc>
                <a:tc hMerge="1">
                  <a:txBody>
                    <a:bodyPr/>
                    <a:lstStyle/>
                    <a:p>
                      <a:endParaRPr lang="fr-CA" dirty="0"/>
                    </a:p>
                  </a:txBody>
                  <a:tcPr/>
                </a:tc>
                <a:tc hMerge="1">
                  <a:txBody>
                    <a:bodyPr/>
                    <a:lstStyle/>
                    <a:p>
                      <a:endParaRPr lang="fr-CA"/>
                    </a:p>
                  </a:txBody>
                  <a:tcPr/>
                </a:tc>
                <a:tc hMerge="1">
                  <a:txBody>
                    <a:bodyPr/>
                    <a:lstStyle/>
                    <a:p>
                      <a:endParaRPr lang="fr-CA" dirty="0"/>
                    </a:p>
                  </a:txBody>
                  <a:tcPr/>
                </a:tc>
                <a:tc hMerge="1">
                  <a:txBody>
                    <a:bodyPr/>
                    <a:lstStyle/>
                    <a:p>
                      <a:endParaRPr lang="fr-CA" dirty="0"/>
                    </a:p>
                  </a:txBody>
                  <a:tcPr/>
                </a:tc>
                <a:tc hMerge="1">
                  <a:txBody>
                    <a:bodyPr/>
                    <a:lstStyle/>
                    <a:p>
                      <a:endParaRPr lang="fr-CA" dirty="0"/>
                    </a:p>
                  </a:txBody>
                  <a:tcPr/>
                </a:tc>
                <a:tc hMerge="1">
                  <a:txBody>
                    <a:bodyPr/>
                    <a:lstStyle/>
                    <a:p>
                      <a:endParaRPr lang="fr-CA" dirty="0"/>
                    </a:p>
                  </a:txBody>
                  <a:tcPr/>
                </a:tc>
                <a:extLst>
                  <a:ext uri="{0D108BD9-81ED-4DB2-BD59-A6C34878D82A}">
                    <a16:rowId xmlns="" xmlns:a16="http://schemas.microsoft.com/office/drawing/2014/main" val="10000"/>
                  </a:ext>
                </a:extLst>
              </a:tr>
              <a:tr h="629999">
                <a:tc>
                  <a:txBody>
                    <a:bodyPr/>
                    <a:lstStyle/>
                    <a:p>
                      <a:pPr algn="ctr"/>
                      <a:r>
                        <a:rPr lang="fr-CA" sz="1700" b="1" i="0" u="none" strike="noStrike" baseline="0" dirty="0">
                          <a:latin typeface="+mn-lt"/>
                        </a:rPr>
                        <a:t>Aire culturelle</a:t>
                      </a:r>
                      <a:endParaRPr lang="fr-CA" sz="3900" dirty="0">
                        <a:latin typeface="+mn-lt"/>
                      </a:endParaRPr>
                    </a:p>
                  </a:txBody>
                  <a:tcPr marL="126000" marR="126000" marT="63000" marB="63000" anchor="ctr"/>
                </a:tc>
                <a:tc>
                  <a:txBody>
                    <a:bodyPr/>
                    <a:lstStyle/>
                    <a:p>
                      <a:pPr algn="ctr"/>
                      <a:r>
                        <a:rPr lang="fr-CA" sz="1700" b="1" i="0" u="none" strike="noStrike" baseline="0" dirty="0">
                          <a:latin typeface="+mn-lt"/>
                        </a:rPr>
                        <a:t>Angle d’entrée</a:t>
                      </a:r>
                      <a:endParaRPr lang="fr-CA" sz="3900" dirty="0">
                        <a:latin typeface="+mn-lt"/>
                      </a:endParaRPr>
                    </a:p>
                  </a:txBody>
                  <a:tcPr marL="126000" marR="126000" marT="63000" marB="63000" anchor="ctr">
                    <a:lnR w="127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fr-CA" sz="1700" b="1" i="0" u="none" strike="noStrike" kern="1200" baseline="0" dirty="0">
                          <a:solidFill>
                            <a:schemeClr val="dk1"/>
                          </a:solidFill>
                          <a:latin typeface="+mn-lt"/>
                          <a:ea typeface="+mn-ea"/>
                          <a:cs typeface="+mn-cs"/>
                        </a:rPr>
                        <a:t>Concept commun</a:t>
                      </a:r>
                    </a:p>
                  </a:txBody>
                  <a:tcPr marL="126000" marR="126000" marT="63000" marB="63000" anchor="ctr">
                    <a:lnL w="12700" cap="flat" cmpd="sng" algn="ctr">
                      <a:solidFill>
                        <a:schemeClr val="bg1"/>
                      </a:solidFill>
                      <a:prstDash val="solid"/>
                      <a:round/>
                      <a:headEnd type="none" w="med" len="med"/>
                      <a:tailEnd type="none" w="med" len="med"/>
                    </a:lnL>
                  </a:tcPr>
                </a:tc>
                <a:tc>
                  <a:txBody>
                    <a:bodyPr/>
                    <a:lstStyle/>
                    <a:p>
                      <a:pPr algn="ctr"/>
                      <a:r>
                        <a:rPr lang="fr-CA" sz="1700" b="1" i="0" u="none" strike="noStrike" baseline="0" dirty="0">
                          <a:latin typeface="+mn-lt"/>
                        </a:rPr>
                        <a:t>Concept central</a:t>
                      </a:r>
                      <a:endParaRPr lang="fr-CA" sz="3900" dirty="0">
                        <a:latin typeface="+mn-lt"/>
                      </a:endParaRPr>
                    </a:p>
                  </a:txBody>
                  <a:tcPr marL="126000" marR="126000" marT="63000" marB="63000" anchor="ctr"/>
                </a:tc>
                <a:tc>
                  <a:txBody>
                    <a:bodyPr/>
                    <a:lstStyle/>
                    <a:p>
                      <a:pPr algn="ctr"/>
                      <a:r>
                        <a:rPr lang="fr-CA" sz="1700" b="1" i="0" u="none" strike="noStrike" baseline="0" dirty="0">
                          <a:latin typeface="+mn-lt"/>
                        </a:rPr>
                        <a:t>Concepts particuliers</a:t>
                      </a:r>
                      <a:endParaRPr lang="fr-CA" sz="3900" dirty="0">
                        <a:latin typeface="+mn-lt"/>
                      </a:endParaRPr>
                    </a:p>
                  </a:txBody>
                  <a:tcPr marL="126000" marR="126000" marT="63000" marB="63000" anchor="ctr"/>
                </a:tc>
                <a:tc>
                  <a:txBody>
                    <a:bodyPr/>
                    <a:lstStyle/>
                    <a:p>
                      <a:pPr algn="ctr"/>
                      <a:r>
                        <a:rPr lang="fr-CA" sz="1700" b="1" i="0" u="none" strike="noStrike" baseline="0" dirty="0">
                          <a:latin typeface="+mn-lt"/>
                        </a:rPr>
                        <a:t>Objet de lecture</a:t>
                      </a:r>
                      <a:endParaRPr lang="fr-CA" sz="3900" dirty="0">
                        <a:latin typeface="+mn-lt"/>
                      </a:endParaRPr>
                    </a:p>
                  </a:txBody>
                  <a:tcPr marL="126000" marR="126000" marT="63000" marB="63000" anchor="ctr"/>
                </a:tc>
                <a:tc>
                  <a:txBody>
                    <a:bodyPr/>
                    <a:lstStyle/>
                    <a:p>
                      <a:pPr algn="ctr"/>
                      <a:r>
                        <a:rPr lang="fr-CA" sz="1700" b="1" i="0" u="none" strike="noStrike" baseline="0" dirty="0">
                          <a:latin typeface="+mn-lt"/>
                        </a:rPr>
                        <a:t>Objet d’interprétation</a:t>
                      </a:r>
                      <a:endParaRPr lang="fr-CA" sz="3900" dirty="0">
                        <a:latin typeface="+mn-lt"/>
                      </a:endParaRPr>
                    </a:p>
                  </a:txBody>
                  <a:tcPr marL="126000" marR="126000" marT="63000" marB="63000" anchor="ctr"/>
                </a:tc>
                <a:extLst>
                  <a:ext uri="{0D108BD9-81ED-4DB2-BD59-A6C34878D82A}">
                    <a16:rowId xmlns="" xmlns:a16="http://schemas.microsoft.com/office/drawing/2014/main" val="10001"/>
                  </a:ext>
                </a:extLst>
              </a:tr>
              <a:tr h="1049999">
                <a:tc>
                  <a:txBody>
                    <a:bodyPr/>
                    <a:lstStyle/>
                    <a:p>
                      <a:pPr algn="ctr"/>
                      <a:r>
                        <a:rPr lang="fr-CA" sz="1500" b="0" i="0" u="none" strike="noStrike" baseline="0" dirty="0">
                          <a:latin typeface="+mj-lt"/>
                        </a:rPr>
                        <a:t>Aire africaine</a:t>
                      </a:r>
                      <a:endParaRPr lang="fr-CA" sz="3300" b="0" dirty="0">
                        <a:latin typeface="+mj-lt"/>
                      </a:endParaRPr>
                    </a:p>
                  </a:txBody>
                  <a:tcPr marL="126000" marR="126000" marT="63000" marB="63000" anchor="ctr"/>
                </a:tc>
                <a:tc>
                  <a:txBody>
                    <a:bodyPr/>
                    <a:lstStyle/>
                    <a:p>
                      <a:pPr algn="ctr"/>
                      <a:r>
                        <a:rPr lang="fr-CA" sz="1400" b="0" i="0" u="none" strike="noStrike" kern="1200" baseline="0" dirty="0">
                          <a:solidFill>
                            <a:schemeClr val="dk1"/>
                          </a:solidFill>
                          <a:latin typeface="+mj-lt"/>
                          <a:ea typeface="+mn-ea"/>
                          <a:cs typeface="+mn-cs"/>
                        </a:rPr>
                        <a:t>La construction de l’africanité</a:t>
                      </a:r>
                    </a:p>
                  </a:txBody>
                  <a:tcPr marL="126000" marR="126000" marT="63000" marB="63000" anchor="ctr">
                    <a:lnR w="12700" cap="flat" cmpd="sng" algn="ctr">
                      <a:solidFill>
                        <a:schemeClr val="bg1"/>
                      </a:solidFill>
                      <a:prstDash val="solid"/>
                      <a:round/>
                      <a:headEnd type="none" w="med" len="med"/>
                      <a:tailEnd type="none" w="med" len="med"/>
                    </a:lnR>
                  </a:tcPr>
                </a:tc>
                <a:tc rowSpan="3">
                  <a:txBody>
                    <a:bodyPr/>
                    <a:lstStyle/>
                    <a:p>
                      <a:pPr marL="171450" lvl="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Culture </a:t>
                      </a:r>
                    </a:p>
                    <a:p>
                      <a:pPr marL="171450" lvl="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Diaspora</a:t>
                      </a:r>
                    </a:p>
                    <a:p>
                      <a:pPr marL="171450" lvl="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Mondialisation</a:t>
                      </a:r>
                    </a:p>
                  </a:txBody>
                  <a:tcPr marL="126000" marR="126000" marT="63000" marB="63000" anchor="ctr">
                    <a:lnL w="12700" cap="flat" cmpd="sng" algn="ctr">
                      <a:solidFill>
                        <a:schemeClr val="bg1"/>
                      </a:solidFill>
                      <a:prstDash val="solid"/>
                      <a:round/>
                      <a:headEnd type="none" w="med" len="med"/>
                      <a:tailEnd type="none" w="med" len="med"/>
                    </a:lnL>
                  </a:tcPr>
                </a:tc>
                <a:tc>
                  <a:txBody>
                    <a:bodyPr/>
                    <a:lstStyle/>
                    <a:p>
                      <a:pPr algn="ctr"/>
                      <a:r>
                        <a:rPr lang="fr-CA" sz="1400" b="0" i="0" u="none" strike="noStrike" kern="1200" baseline="0" dirty="0">
                          <a:solidFill>
                            <a:schemeClr val="dk1"/>
                          </a:solidFill>
                          <a:latin typeface="+mj-lt"/>
                          <a:ea typeface="+mn-ea"/>
                          <a:cs typeface="+mn-cs"/>
                        </a:rPr>
                        <a:t>L’africanité</a:t>
                      </a:r>
                    </a:p>
                  </a:txBody>
                  <a:tcPr marL="126000" marR="126000" marT="63000" marB="63000"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400" b="0" i="0" u="none" strike="noStrike" kern="1200" baseline="0" dirty="0">
                          <a:solidFill>
                            <a:schemeClr val="dk1"/>
                          </a:solidFill>
                          <a:latin typeface="+mj-lt"/>
                          <a:ea typeface="+mn-ea"/>
                          <a:cs typeface="+mn-cs"/>
                        </a:rPr>
                        <a:t>Frontière</a:t>
                      </a:r>
                    </a:p>
                    <a:p>
                      <a:pPr marL="171450" lvl="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Indépendance</a:t>
                      </a:r>
                    </a:p>
                    <a:p>
                      <a:pPr marL="171450" lvl="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Pluralité</a:t>
                      </a:r>
                    </a:p>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Urbanisation</a:t>
                      </a:r>
                    </a:p>
                  </a:txBody>
                  <a:tcPr marL="126000" marR="126000" marT="63000" marB="63000" anchor="ctr"/>
                </a:tc>
                <a:tc>
                  <a:txBody>
                    <a:bodyPr/>
                    <a:lstStyle/>
                    <a:p>
                      <a:pPr algn="ctr"/>
                      <a:r>
                        <a:rPr lang="fr-CA" sz="1500" b="0" i="0" u="none" strike="noStrike" kern="1200" baseline="0" dirty="0">
                          <a:solidFill>
                            <a:schemeClr val="dk1"/>
                          </a:solidFill>
                          <a:latin typeface="+mj-lt"/>
                          <a:ea typeface="+mn-ea"/>
                          <a:cs typeface="+mn-cs"/>
                        </a:rPr>
                        <a:t>L’organisation de l’aire culturelle africaine</a:t>
                      </a:r>
                    </a:p>
                  </a:txBody>
                  <a:tcPr marL="126000" marR="126000" marT="63000" marB="63000" anchor="ctr"/>
                </a:tc>
                <a:tc>
                  <a:txBody>
                    <a:bodyPr/>
                    <a:lstStyle/>
                    <a:p>
                      <a:pPr marL="0" algn="ctr" defTabSz="914400" rtl="0" eaLnBrk="1" latinLnBrk="0" hangingPunct="1"/>
                      <a:r>
                        <a:rPr lang="fr-CA" sz="1500" b="0" i="0" u="none" strike="noStrike" kern="1200" baseline="0" dirty="0">
                          <a:solidFill>
                            <a:schemeClr val="dk1"/>
                          </a:solidFill>
                          <a:latin typeface="+mj-lt"/>
                          <a:ea typeface="+mn-ea"/>
                          <a:cs typeface="+mn-cs"/>
                        </a:rPr>
                        <a:t>Le dynamisme de l’aire culturelle africaine sous l’angle de la construction de l’africanité</a:t>
                      </a:r>
                    </a:p>
                  </a:txBody>
                  <a:tcPr marL="126000" marR="126000" marT="63000" marB="63000" anchor="ctr"/>
                </a:tc>
                <a:extLst>
                  <a:ext uri="{0D108BD9-81ED-4DB2-BD59-A6C34878D82A}">
                    <a16:rowId xmlns="" xmlns:a16="http://schemas.microsoft.com/office/drawing/2014/main" val="10002"/>
                  </a:ext>
                </a:extLst>
              </a:tr>
              <a:tr h="1458501">
                <a:tc>
                  <a:txBody>
                    <a:bodyPr/>
                    <a:lstStyle/>
                    <a:p>
                      <a:pPr marL="0" algn="ctr" defTabSz="914400" rtl="0" eaLnBrk="1" latinLnBrk="0" hangingPunct="1"/>
                      <a:r>
                        <a:rPr lang="fr-CA" sz="1400" b="0" i="0" u="none" strike="noStrike" kern="1200" baseline="0" dirty="0">
                          <a:solidFill>
                            <a:schemeClr val="dk1"/>
                          </a:solidFill>
                          <a:latin typeface="+mj-lt"/>
                          <a:ea typeface="+mn-ea"/>
                          <a:cs typeface="+mn-cs"/>
                        </a:rPr>
                        <a:t>Aire occidentale</a:t>
                      </a:r>
                    </a:p>
                  </a:txBody>
                  <a:tcPr marL="126000" marR="126000" marT="63000" marB="63000" anchor="ctr"/>
                </a:tc>
                <a:tc>
                  <a:txBody>
                    <a:bodyPr/>
                    <a:lstStyle/>
                    <a:p>
                      <a:pPr marL="0" algn="ctr" defTabSz="914400" rtl="0" eaLnBrk="1" latinLnBrk="0" hangingPunct="1"/>
                      <a:r>
                        <a:rPr lang="fr-CA" sz="1400" b="0" i="0" u="none" strike="noStrike" kern="1200" baseline="0" dirty="0">
                          <a:solidFill>
                            <a:schemeClr val="dk1"/>
                          </a:solidFill>
                          <a:latin typeface="+mj-lt"/>
                          <a:ea typeface="+mn-ea"/>
                          <a:cs typeface="+mn-cs"/>
                        </a:rPr>
                        <a:t>La cohabitation des cultures</a:t>
                      </a:r>
                    </a:p>
                  </a:txBody>
                  <a:tcPr marL="126000" marR="126000" marT="63000" marB="63000" anchor="ctr">
                    <a:lnR w="12700" cap="flat" cmpd="sng" algn="ctr">
                      <a:solidFill>
                        <a:schemeClr val="bg1"/>
                      </a:solidFill>
                      <a:prstDash val="solid"/>
                      <a:round/>
                      <a:headEnd type="none" w="med" len="med"/>
                      <a:tailEnd type="none" w="med" len="med"/>
                    </a:lnR>
                  </a:tcPr>
                </a:tc>
                <a:tc vMerge="1">
                  <a:txBody>
                    <a:bodyPr/>
                    <a:lstStyle/>
                    <a:p>
                      <a:endParaRPr lang="fr-CA" dirty="0"/>
                    </a:p>
                  </a:txBody>
                  <a:tcPr anchor="ctr">
                    <a:lnL w="12700" cap="flat" cmpd="sng" algn="ctr">
                      <a:solidFill>
                        <a:schemeClr val="bg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b="0" i="0" u="none" strike="noStrike" kern="1200" baseline="0" dirty="0">
                          <a:solidFill>
                            <a:schemeClr val="dk1"/>
                          </a:solidFill>
                          <a:latin typeface="+mj-lt"/>
                          <a:ea typeface="+mn-ea"/>
                          <a:cs typeface="+mn-cs"/>
                        </a:rPr>
                        <a:t>Cohabitation</a:t>
                      </a:r>
                    </a:p>
                  </a:txBody>
                  <a:tcPr marL="126000" marR="126000" marT="63000" marB="63000" anchor="ctr"/>
                </a:tc>
                <a:tc>
                  <a:txBody>
                    <a:bodyPr/>
                    <a:lstStyle/>
                    <a:p>
                      <a:pPr marL="171450" lvl="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Américanisation</a:t>
                      </a:r>
                    </a:p>
                    <a:p>
                      <a:pPr marL="171450" lvl="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Individualisme</a:t>
                      </a:r>
                    </a:p>
                    <a:p>
                      <a:pPr marL="171450" lvl="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Multiethnicité</a:t>
                      </a:r>
                    </a:p>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Société de droit</a:t>
                      </a:r>
                    </a:p>
                  </a:txBody>
                  <a:tcPr marL="126000" marR="126000" marT="63000" marB="63000" anchor="ctr"/>
                </a:tc>
                <a:tc>
                  <a:txBody>
                    <a:bodyPr/>
                    <a:lstStyle/>
                    <a:p>
                      <a:pPr marL="0" algn="ctr" defTabSz="914400" rtl="0" eaLnBrk="1" latinLnBrk="0" hangingPunct="1"/>
                      <a:r>
                        <a:rPr lang="fr-CA" sz="1500" b="0" i="0" u="none" strike="noStrike" kern="1200" baseline="0" dirty="0">
                          <a:solidFill>
                            <a:schemeClr val="dk1"/>
                          </a:solidFill>
                          <a:latin typeface="+mj-lt"/>
                          <a:ea typeface="+mn-ea"/>
                          <a:cs typeface="+mn-cs"/>
                        </a:rPr>
                        <a:t>L’organisation de l’aire culturelle occidentale</a:t>
                      </a:r>
                    </a:p>
                  </a:txBody>
                  <a:tcPr marL="126000" marR="126000" marT="63000" marB="63000" anchor="ctr"/>
                </a:tc>
                <a:tc>
                  <a:txBody>
                    <a:bodyPr/>
                    <a:lstStyle/>
                    <a:p>
                      <a:pPr marL="0" algn="ctr" defTabSz="914400" rtl="0" eaLnBrk="1" latinLnBrk="0" hangingPunct="1"/>
                      <a:r>
                        <a:rPr lang="fr-CA" sz="1500" b="0" i="0" u="none" strike="noStrike" kern="1200" baseline="0" dirty="0">
                          <a:solidFill>
                            <a:schemeClr val="dk1"/>
                          </a:solidFill>
                          <a:latin typeface="+mj-lt"/>
                          <a:ea typeface="+mn-ea"/>
                          <a:cs typeface="+mn-cs"/>
                        </a:rPr>
                        <a:t>Le dynamisme de l’aire culturelle occidentale sous l’angle de la cohabitation des cultures</a:t>
                      </a:r>
                    </a:p>
                  </a:txBody>
                  <a:tcPr marL="126000" marR="126000" marT="63000" marB="63000" anchor="ctr"/>
                </a:tc>
                <a:extLst>
                  <a:ext uri="{0D108BD9-81ED-4DB2-BD59-A6C34878D82A}">
                    <a16:rowId xmlns="" xmlns:a16="http://schemas.microsoft.com/office/drawing/2014/main" val="10003"/>
                  </a:ext>
                </a:extLst>
              </a:tr>
              <a:tr h="1280999">
                <a:tc>
                  <a:txBody>
                    <a:bodyPr/>
                    <a:lstStyle/>
                    <a:p>
                      <a:pPr marL="0" algn="ctr" defTabSz="914400" rtl="0" eaLnBrk="1" latinLnBrk="0" hangingPunct="1"/>
                      <a:r>
                        <a:rPr lang="fr-CA" sz="1400" b="0" i="0" u="none" strike="noStrike" kern="1200" baseline="0" dirty="0">
                          <a:solidFill>
                            <a:schemeClr val="dk1"/>
                          </a:solidFill>
                          <a:latin typeface="+mj-lt"/>
                          <a:ea typeface="+mn-ea"/>
                          <a:cs typeface="+mn-cs"/>
                        </a:rPr>
                        <a:t>Aire orientale</a:t>
                      </a:r>
                    </a:p>
                  </a:txBody>
                  <a:tcPr marL="126000" marR="126000" marT="63000" marB="63000" anchor="ctr"/>
                </a:tc>
                <a:tc>
                  <a:txBody>
                    <a:bodyPr/>
                    <a:lstStyle/>
                    <a:p>
                      <a:pPr marL="0" algn="ctr" defTabSz="914400" rtl="0" eaLnBrk="1" latinLnBrk="0" hangingPunct="1"/>
                      <a:r>
                        <a:rPr lang="fr-CA" sz="1400" b="0" i="0" u="none" strike="noStrike" kern="1200" baseline="0" dirty="0">
                          <a:solidFill>
                            <a:schemeClr val="dk1"/>
                          </a:solidFill>
                          <a:latin typeface="+mj-lt"/>
                          <a:ea typeface="+mn-ea"/>
                          <a:cs typeface="+mn-cs"/>
                        </a:rPr>
                        <a:t>Une puissance économique en expansion</a:t>
                      </a:r>
                    </a:p>
                  </a:txBody>
                  <a:tcPr marL="126000" marR="126000" marT="63000" marB="63000" anchor="ctr">
                    <a:lnR w="12700" cap="flat" cmpd="sng" algn="ctr">
                      <a:solidFill>
                        <a:schemeClr val="bg1"/>
                      </a:solidFill>
                      <a:prstDash val="solid"/>
                      <a:round/>
                      <a:headEnd type="none" w="med" len="med"/>
                      <a:tailEnd type="none" w="med" len="med"/>
                    </a:lnR>
                  </a:tcPr>
                </a:tc>
                <a:tc vMerge="1">
                  <a:txBody>
                    <a:bodyPr/>
                    <a:lstStyle/>
                    <a:p>
                      <a:pPr algn="ctr"/>
                      <a:endParaRPr lang="fr-CA" sz="1100" b="0" i="0" u="none" strike="noStrike" kern="1200" baseline="0" dirty="0">
                        <a:solidFill>
                          <a:schemeClr val="dk1"/>
                        </a:solidFill>
                        <a:latin typeface="+mj-lt"/>
                        <a:ea typeface="+mn-ea"/>
                        <a:cs typeface="+mn-cs"/>
                      </a:endParaRPr>
                    </a:p>
                  </a:txBody>
                  <a:tcPr anchor="ctr">
                    <a:lnL w="127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fr-CA" sz="1400" b="0" i="0" u="none" strike="noStrike" kern="1200" baseline="0" dirty="0">
                          <a:solidFill>
                            <a:schemeClr val="dk1"/>
                          </a:solidFill>
                          <a:latin typeface="+mj-lt"/>
                          <a:ea typeface="+mn-ea"/>
                          <a:cs typeface="+mn-cs"/>
                        </a:rPr>
                        <a:t>Expansion</a:t>
                      </a:r>
                    </a:p>
                  </a:txBody>
                  <a:tcPr marL="126000" marR="126000" marT="63000" marB="63000" anchor="ctr"/>
                </a:tc>
                <a:tc>
                  <a:txBody>
                    <a:bodyPr/>
                    <a:lstStyle/>
                    <a:p>
                      <a:pPr marL="171450" lvl="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Croissance</a:t>
                      </a:r>
                    </a:p>
                    <a:p>
                      <a:pPr marL="171450" lvl="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Diversité</a:t>
                      </a:r>
                    </a:p>
                    <a:p>
                      <a:pPr marL="171450" lvl="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Hiérarchie</a:t>
                      </a:r>
                    </a:p>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Technologie</a:t>
                      </a:r>
                    </a:p>
                  </a:txBody>
                  <a:tcPr marL="126000" marR="126000" marT="63000" marB="63000" anchor="ctr"/>
                </a:tc>
                <a:tc>
                  <a:txBody>
                    <a:bodyPr/>
                    <a:lstStyle/>
                    <a:p>
                      <a:pPr marL="0" algn="ctr" defTabSz="914400" rtl="0" eaLnBrk="1" latinLnBrk="0" hangingPunct="1"/>
                      <a:r>
                        <a:rPr lang="fr-CA" sz="1500" b="0" i="0" u="none" strike="noStrike" kern="1200" baseline="0" dirty="0">
                          <a:solidFill>
                            <a:schemeClr val="dk1"/>
                          </a:solidFill>
                          <a:latin typeface="+mj-lt"/>
                          <a:ea typeface="+mn-ea"/>
                          <a:cs typeface="+mn-cs"/>
                        </a:rPr>
                        <a:t>L’organisation de l’aire culturelle orientale</a:t>
                      </a:r>
                    </a:p>
                  </a:txBody>
                  <a:tcPr marL="126000" marR="126000" marT="63000" marB="63000" anchor="ctr"/>
                </a:tc>
                <a:tc>
                  <a:txBody>
                    <a:bodyPr/>
                    <a:lstStyle/>
                    <a:p>
                      <a:pPr marL="0" algn="ctr" defTabSz="914400" rtl="0" eaLnBrk="1" latinLnBrk="0" hangingPunct="1"/>
                      <a:r>
                        <a:rPr lang="fr-CA" sz="1500" b="0" i="0" u="none" strike="noStrike" kern="1200" baseline="0" dirty="0">
                          <a:solidFill>
                            <a:schemeClr val="dk1"/>
                          </a:solidFill>
                          <a:latin typeface="+mj-lt"/>
                          <a:ea typeface="+mn-ea"/>
                          <a:cs typeface="+mn-cs"/>
                        </a:rPr>
                        <a:t>Le dynamisme de l’aire culturelle orientale sous l’angle d’une puissance économique en expansion</a:t>
                      </a:r>
                    </a:p>
                  </a:txBody>
                  <a:tcPr marL="126000" marR="126000" marT="63000" marB="63000" anchor="ctr"/>
                </a:tc>
                <a:extLst>
                  <a:ext uri="{0D108BD9-81ED-4DB2-BD59-A6C34878D82A}">
                    <a16:rowId xmlns="" xmlns:a16="http://schemas.microsoft.com/office/drawing/2014/main" val="10004"/>
                  </a:ext>
                </a:extLst>
              </a:tr>
            </a:tbl>
          </a:graphicData>
        </a:graphic>
      </p:graphicFrame>
      <p:sp>
        <p:nvSpPr>
          <p:cNvPr id="8" name="Titre 1"/>
          <p:cNvSpPr>
            <a:spLocks noGrp="1"/>
          </p:cNvSpPr>
          <p:nvPr>
            <p:ph type="title"/>
          </p:nvPr>
        </p:nvSpPr>
        <p:spPr>
          <a:xfrm>
            <a:off x="0" y="793700"/>
            <a:ext cx="12599988" cy="1181249"/>
          </a:xfrm>
        </p:spPr>
        <p:txBody>
          <a:bodyPr>
            <a:noAutofit/>
          </a:bodyPr>
          <a:lstStyle/>
          <a:p>
            <a:r>
              <a:rPr lang="fr-CA" sz="7200" dirty="0">
                <a:solidFill>
                  <a:srgbClr val="229BD8"/>
                </a:solidFill>
              </a:rPr>
              <a:t>Synthèse du contenu de formation</a:t>
            </a:r>
            <a:endParaRPr lang="fr-CA" sz="3200" dirty="0"/>
          </a:p>
        </p:txBody>
      </p:sp>
      <p:sp>
        <p:nvSpPr>
          <p:cNvPr id="4" name="Rectangle 3"/>
          <p:cNvSpPr/>
          <p:nvPr/>
        </p:nvSpPr>
        <p:spPr>
          <a:xfrm>
            <a:off x="3342003" y="3559125"/>
            <a:ext cx="6846423" cy="2381365"/>
          </a:xfrm>
          <a:prstGeom prst="wedgeRectCallout">
            <a:avLst>
              <a:gd name="adj1" fmla="val -60615"/>
              <a:gd name="adj2" fmla="val -5454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sz="3773" dirty="0">
              <a:solidFill>
                <a:schemeClr val="tx1"/>
              </a:solidFill>
            </a:endParaRPr>
          </a:p>
          <a:p>
            <a:pPr algn="just"/>
            <a:r>
              <a:rPr lang="fr-CA" sz="2400" dirty="0">
                <a:solidFill>
                  <a:schemeClr val="tx1"/>
                </a:solidFill>
              </a:rPr>
              <a:t>L’angle d’entrée détermine le cadre de l’étude de chaque aire. En ce sens, il indique l’orientation qui guide la recherche et balise le travail d’interprétation de l’adulte. Cette orientation doit se refléter dans les situations d’apprentissage.</a:t>
            </a:r>
          </a:p>
          <a:p>
            <a:endParaRPr lang="fr-CA" sz="3773" dirty="0">
              <a:solidFill>
                <a:schemeClr val="tx1"/>
              </a:solidFill>
            </a:endParaRPr>
          </a:p>
        </p:txBody>
      </p:sp>
      <p:sp>
        <p:nvSpPr>
          <p:cNvPr id="6" name="Titre 1"/>
          <p:cNvSpPr txBox="1">
            <a:spLocks/>
          </p:cNvSpPr>
          <p:nvPr/>
        </p:nvSpPr>
        <p:spPr>
          <a:xfrm>
            <a:off x="0" y="-401315"/>
            <a:ext cx="12599988" cy="1181249"/>
          </a:xfrm>
          <a:prstGeom prst="rect">
            <a:avLst/>
          </a:prstGeom>
        </p:spPr>
        <p:txBody>
          <a:bodyPr vert="horz" lIns="91440" tIns="45720" rIns="91440" bIns="45720" rtlCol="0" anchor="ctr">
            <a:noAutofit/>
          </a:bodyPr>
          <a:lstStyle>
            <a:lvl1pPr algn="ctr" defTabSz="1260043" rtl="0" eaLnBrk="1" latinLnBrk="0" hangingPunct="1">
              <a:spcBef>
                <a:spcPct val="0"/>
              </a:spcBef>
              <a:buNone/>
              <a:defRPr sz="6063" kern="1200">
                <a:solidFill>
                  <a:schemeClr val="tx1"/>
                </a:solidFill>
                <a:latin typeface="+mj-lt"/>
                <a:ea typeface="+mj-ea"/>
                <a:cs typeface="+mj-cs"/>
              </a:defRPr>
            </a:lvl1pPr>
          </a:lstStyle>
          <a:p>
            <a:pPr algn="l"/>
            <a:r>
              <a:rPr lang="fr-CA" sz="2400" dirty="0">
                <a:solidFill>
                  <a:srgbClr val="229BD8"/>
                </a:solidFill>
              </a:rPr>
              <a:t>Géographie culturelle</a:t>
            </a:r>
          </a:p>
        </p:txBody>
      </p:sp>
    </p:spTree>
    <p:extLst>
      <p:ext uri="{BB962C8B-B14F-4D97-AF65-F5344CB8AC3E}">
        <p14:creationId xmlns:p14="http://schemas.microsoft.com/office/powerpoint/2010/main" val="345970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3150904083"/>
              </p:ext>
            </p:extLst>
          </p:nvPr>
        </p:nvGraphicFramePr>
        <p:xfrm>
          <a:off x="396193" y="2623021"/>
          <a:ext cx="11807600" cy="5315659"/>
        </p:xfrm>
        <a:graphic>
          <a:graphicData uri="http://schemas.openxmlformats.org/drawingml/2006/table">
            <a:tbl>
              <a:tblPr firstRow="1" bandRow="1">
                <a:tableStyleId>{5C22544A-7EE6-4342-B048-85BDC9FD1C3A}</a:tableStyleId>
              </a:tblPr>
              <a:tblGrid>
                <a:gridCol w="1438742">
                  <a:extLst>
                    <a:ext uri="{9D8B030D-6E8A-4147-A177-3AD203B41FA5}">
                      <a16:colId xmlns="" xmlns:a16="http://schemas.microsoft.com/office/drawing/2014/main" val="20000"/>
                    </a:ext>
                  </a:extLst>
                </a:gridCol>
                <a:gridCol w="1389129">
                  <a:extLst>
                    <a:ext uri="{9D8B030D-6E8A-4147-A177-3AD203B41FA5}">
                      <a16:colId xmlns="" xmlns:a16="http://schemas.microsoft.com/office/drawing/2014/main" val="20001"/>
                    </a:ext>
                  </a:extLst>
                </a:gridCol>
                <a:gridCol w="1786023">
                  <a:extLst>
                    <a:ext uri="{9D8B030D-6E8A-4147-A177-3AD203B41FA5}">
                      <a16:colId xmlns="" xmlns:a16="http://schemas.microsoft.com/office/drawing/2014/main" val="20002"/>
                    </a:ext>
                  </a:extLst>
                </a:gridCol>
                <a:gridCol w="1389129">
                  <a:extLst>
                    <a:ext uri="{9D8B030D-6E8A-4147-A177-3AD203B41FA5}">
                      <a16:colId xmlns="" xmlns:a16="http://schemas.microsoft.com/office/drawing/2014/main" val="20003"/>
                    </a:ext>
                  </a:extLst>
                </a:gridCol>
                <a:gridCol w="1786023">
                  <a:extLst>
                    <a:ext uri="{9D8B030D-6E8A-4147-A177-3AD203B41FA5}">
                      <a16:colId xmlns="" xmlns:a16="http://schemas.microsoft.com/office/drawing/2014/main" val="20004"/>
                    </a:ext>
                  </a:extLst>
                </a:gridCol>
                <a:gridCol w="1786023">
                  <a:extLst>
                    <a:ext uri="{9D8B030D-6E8A-4147-A177-3AD203B41FA5}">
                      <a16:colId xmlns="" xmlns:a16="http://schemas.microsoft.com/office/drawing/2014/main" val="20005"/>
                    </a:ext>
                  </a:extLst>
                </a:gridCol>
                <a:gridCol w="2232531">
                  <a:extLst>
                    <a:ext uri="{9D8B030D-6E8A-4147-A177-3AD203B41FA5}">
                      <a16:colId xmlns="" xmlns:a16="http://schemas.microsoft.com/office/drawing/2014/main" val="20006"/>
                    </a:ext>
                  </a:extLst>
                </a:gridCol>
              </a:tblGrid>
              <a:tr h="420000">
                <a:tc gridSpan="7">
                  <a:txBody>
                    <a:bodyPr/>
                    <a:lstStyle/>
                    <a:p>
                      <a:pPr algn="ctr"/>
                      <a:r>
                        <a:rPr lang="fr-CA" sz="1900" b="1" i="0" u="none" strike="noStrike" kern="1200" baseline="0" dirty="0">
                          <a:solidFill>
                            <a:schemeClr val="lt1"/>
                          </a:solidFill>
                          <a:latin typeface="+mn-lt"/>
                          <a:ea typeface="+mn-ea"/>
                          <a:cs typeface="+mn-cs"/>
                        </a:rPr>
                        <a:t>Cours </a:t>
                      </a:r>
                      <a:r>
                        <a:rPr lang="fr-CA" sz="1900" b="1" i="1" u="none" strike="noStrike" kern="1200" baseline="0" dirty="0">
                          <a:solidFill>
                            <a:schemeClr val="lt1"/>
                          </a:solidFill>
                          <a:latin typeface="+mn-lt"/>
                          <a:ea typeface="+mn-ea"/>
                          <a:cs typeface="+mn-cs"/>
                        </a:rPr>
                        <a:t>Géographie culturelle 2</a:t>
                      </a:r>
                      <a:endParaRPr lang="fr-CA" sz="1900" dirty="0"/>
                    </a:p>
                  </a:txBody>
                  <a:tcPr marL="126000" marR="126000" marT="63000" marB="63000"/>
                </a:tc>
                <a:tc hMerge="1">
                  <a:txBody>
                    <a:bodyPr/>
                    <a:lstStyle/>
                    <a:p>
                      <a:endParaRPr lang="fr-CA" dirty="0"/>
                    </a:p>
                  </a:txBody>
                  <a:tcPr/>
                </a:tc>
                <a:tc hMerge="1">
                  <a:txBody>
                    <a:bodyPr/>
                    <a:lstStyle/>
                    <a:p>
                      <a:endParaRPr lang="fr-CA"/>
                    </a:p>
                  </a:txBody>
                  <a:tcPr/>
                </a:tc>
                <a:tc hMerge="1">
                  <a:txBody>
                    <a:bodyPr/>
                    <a:lstStyle/>
                    <a:p>
                      <a:endParaRPr lang="fr-CA" dirty="0"/>
                    </a:p>
                  </a:txBody>
                  <a:tcPr/>
                </a:tc>
                <a:tc hMerge="1">
                  <a:txBody>
                    <a:bodyPr/>
                    <a:lstStyle/>
                    <a:p>
                      <a:endParaRPr lang="fr-CA" dirty="0"/>
                    </a:p>
                  </a:txBody>
                  <a:tcPr/>
                </a:tc>
                <a:tc hMerge="1">
                  <a:txBody>
                    <a:bodyPr/>
                    <a:lstStyle/>
                    <a:p>
                      <a:endParaRPr lang="fr-CA" dirty="0"/>
                    </a:p>
                  </a:txBody>
                  <a:tcPr/>
                </a:tc>
                <a:tc hMerge="1">
                  <a:txBody>
                    <a:bodyPr/>
                    <a:lstStyle/>
                    <a:p>
                      <a:endParaRPr lang="fr-CA" dirty="0"/>
                    </a:p>
                  </a:txBody>
                  <a:tcPr/>
                </a:tc>
                <a:extLst>
                  <a:ext uri="{0D108BD9-81ED-4DB2-BD59-A6C34878D82A}">
                    <a16:rowId xmlns="" xmlns:a16="http://schemas.microsoft.com/office/drawing/2014/main" val="10000"/>
                  </a:ext>
                </a:extLst>
              </a:tr>
              <a:tr h="629999">
                <a:tc>
                  <a:txBody>
                    <a:bodyPr/>
                    <a:lstStyle/>
                    <a:p>
                      <a:pPr algn="ctr"/>
                      <a:r>
                        <a:rPr lang="fr-CA" sz="1700" b="1" i="0" u="none" strike="noStrike" baseline="0" dirty="0">
                          <a:latin typeface="+mn-lt"/>
                        </a:rPr>
                        <a:t>Aire culturelle</a:t>
                      </a:r>
                      <a:endParaRPr lang="fr-CA" sz="3900" dirty="0">
                        <a:latin typeface="+mn-lt"/>
                      </a:endParaRPr>
                    </a:p>
                  </a:txBody>
                  <a:tcPr marL="126000" marR="126000" marT="63000" marB="63000" anchor="ctr"/>
                </a:tc>
                <a:tc>
                  <a:txBody>
                    <a:bodyPr/>
                    <a:lstStyle/>
                    <a:p>
                      <a:pPr algn="ctr"/>
                      <a:r>
                        <a:rPr lang="fr-CA" sz="1700" b="1" i="0" u="none" strike="noStrike" baseline="0" dirty="0">
                          <a:latin typeface="+mn-lt"/>
                        </a:rPr>
                        <a:t>Angle d’entrée</a:t>
                      </a:r>
                      <a:endParaRPr lang="fr-CA" sz="3900" dirty="0">
                        <a:latin typeface="+mn-lt"/>
                      </a:endParaRPr>
                    </a:p>
                  </a:txBody>
                  <a:tcPr marL="126000" marR="126000" marT="63000" marB="63000" anchor="ctr">
                    <a:lnR w="127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fr-CA" sz="1700" b="1" i="0" u="none" strike="noStrike" kern="1200" baseline="0" dirty="0">
                          <a:solidFill>
                            <a:schemeClr val="dk1"/>
                          </a:solidFill>
                          <a:latin typeface="+mn-lt"/>
                          <a:ea typeface="+mn-ea"/>
                          <a:cs typeface="+mn-cs"/>
                        </a:rPr>
                        <a:t>Concept commun</a:t>
                      </a:r>
                    </a:p>
                  </a:txBody>
                  <a:tcPr marL="126000" marR="126000" marT="63000" marB="63000" anchor="ctr">
                    <a:lnL w="12700" cap="flat" cmpd="sng" algn="ctr">
                      <a:solidFill>
                        <a:schemeClr val="bg1"/>
                      </a:solidFill>
                      <a:prstDash val="solid"/>
                      <a:round/>
                      <a:headEnd type="none" w="med" len="med"/>
                      <a:tailEnd type="none" w="med" len="med"/>
                    </a:lnL>
                  </a:tcPr>
                </a:tc>
                <a:tc>
                  <a:txBody>
                    <a:bodyPr/>
                    <a:lstStyle/>
                    <a:p>
                      <a:pPr algn="ctr"/>
                      <a:r>
                        <a:rPr lang="fr-CA" sz="1700" b="1" i="0" u="none" strike="noStrike" baseline="0" dirty="0">
                          <a:latin typeface="+mn-lt"/>
                        </a:rPr>
                        <a:t>Concept central</a:t>
                      </a:r>
                      <a:endParaRPr lang="fr-CA" sz="3900" dirty="0">
                        <a:latin typeface="+mn-lt"/>
                      </a:endParaRPr>
                    </a:p>
                  </a:txBody>
                  <a:tcPr marL="126000" marR="126000" marT="63000" marB="63000" anchor="ctr"/>
                </a:tc>
                <a:tc>
                  <a:txBody>
                    <a:bodyPr/>
                    <a:lstStyle/>
                    <a:p>
                      <a:pPr algn="ctr"/>
                      <a:r>
                        <a:rPr lang="fr-CA" sz="1700" b="1" i="0" u="none" strike="noStrike" baseline="0" dirty="0">
                          <a:latin typeface="+mn-lt"/>
                        </a:rPr>
                        <a:t>Concepts particuliers</a:t>
                      </a:r>
                      <a:endParaRPr lang="fr-CA" sz="3900" dirty="0">
                        <a:latin typeface="+mn-lt"/>
                      </a:endParaRPr>
                    </a:p>
                  </a:txBody>
                  <a:tcPr marL="126000" marR="126000" marT="63000" marB="63000" anchor="ctr"/>
                </a:tc>
                <a:tc>
                  <a:txBody>
                    <a:bodyPr/>
                    <a:lstStyle/>
                    <a:p>
                      <a:pPr algn="ctr"/>
                      <a:r>
                        <a:rPr lang="fr-CA" sz="1700" b="1" i="0" u="none" strike="noStrike" baseline="0" dirty="0">
                          <a:latin typeface="+mn-lt"/>
                        </a:rPr>
                        <a:t>Objet de lecture</a:t>
                      </a:r>
                      <a:endParaRPr lang="fr-CA" sz="3900" dirty="0">
                        <a:latin typeface="+mn-lt"/>
                      </a:endParaRPr>
                    </a:p>
                  </a:txBody>
                  <a:tcPr marL="126000" marR="126000" marT="63000" marB="63000" anchor="ctr"/>
                </a:tc>
                <a:tc>
                  <a:txBody>
                    <a:bodyPr/>
                    <a:lstStyle/>
                    <a:p>
                      <a:pPr algn="ctr"/>
                      <a:r>
                        <a:rPr lang="fr-CA" sz="1700" b="1" i="0" u="none" strike="noStrike" baseline="0" dirty="0">
                          <a:latin typeface="+mn-lt"/>
                        </a:rPr>
                        <a:t>Objet d’interprétation</a:t>
                      </a:r>
                      <a:endParaRPr lang="fr-CA" sz="3900" dirty="0">
                        <a:latin typeface="+mn-lt"/>
                      </a:endParaRPr>
                    </a:p>
                  </a:txBody>
                  <a:tcPr marL="126000" marR="126000" marT="63000" marB="63000" anchor="ctr"/>
                </a:tc>
                <a:extLst>
                  <a:ext uri="{0D108BD9-81ED-4DB2-BD59-A6C34878D82A}">
                    <a16:rowId xmlns="" xmlns:a16="http://schemas.microsoft.com/office/drawing/2014/main" val="10001"/>
                  </a:ext>
                </a:extLst>
              </a:tr>
              <a:tr h="1280999">
                <a:tc>
                  <a:txBody>
                    <a:bodyPr/>
                    <a:lstStyle/>
                    <a:p>
                      <a:pPr algn="ctr"/>
                      <a:r>
                        <a:rPr lang="fr-CA" sz="1500" b="0" i="0" u="none" strike="noStrike" baseline="0" dirty="0">
                          <a:latin typeface="+mj-lt"/>
                        </a:rPr>
                        <a:t>Aire arabe</a:t>
                      </a:r>
                      <a:endParaRPr lang="fr-CA" sz="3300" b="0" dirty="0">
                        <a:latin typeface="+mj-lt"/>
                      </a:endParaRPr>
                    </a:p>
                  </a:txBody>
                  <a:tcPr marL="126000" marR="126000" marT="63000" marB="63000" anchor="ctr"/>
                </a:tc>
                <a:tc>
                  <a:txBody>
                    <a:bodyPr/>
                    <a:lstStyle/>
                    <a:p>
                      <a:pPr algn="ctr"/>
                      <a:r>
                        <a:rPr lang="fr-CA" sz="1500" b="0" i="0" u="none" strike="noStrike" kern="1200" baseline="0" dirty="0">
                          <a:solidFill>
                            <a:schemeClr val="dk1"/>
                          </a:solidFill>
                          <a:latin typeface="+mj-lt"/>
                          <a:ea typeface="+mn-ea"/>
                          <a:cs typeface="+mn-cs"/>
                        </a:rPr>
                        <a:t>La rencontre entre tradition</a:t>
                      </a:r>
                    </a:p>
                    <a:p>
                      <a:pPr algn="ctr"/>
                      <a:r>
                        <a:rPr lang="fr-CA" sz="1500" b="0" i="0" u="none" strike="noStrike" kern="1200" baseline="0" dirty="0">
                          <a:solidFill>
                            <a:schemeClr val="dk1"/>
                          </a:solidFill>
                          <a:latin typeface="+mj-lt"/>
                          <a:ea typeface="+mn-ea"/>
                          <a:cs typeface="+mn-cs"/>
                        </a:rPr>
                        <a:t>et modernité</a:t>
                      </a:r>
                    </a:p>
                  </a:txBody>
                  <a:tcPr marL="126000" marR="126000" marT="63000" marB="63000" anchor="ctr">
                    <a:lnR w="12700" cap="flat" cmpd="sng" algn="ctr">
                      <a:solidFill>
                        <a:schemeClr val="bg1"/>
                      </a:solidFill>
                      <a:prstDash val="solid"/>
                      <a:round/>
                      <a:headEnd type="none" w="med" len="med"/>
                      <a:tailEnd type="none" w="med" len="med"/>
                    </a:lnR>
                  </a:tcPr>
                </a:tc>
                <a:tc rowSpan="3">
                  <a:txBody>
                    <a:bodyPr/>
                    <a:lstStyle/>
                    <a:p>
                      <a:pPr marL="171450" lvl="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Culture </a:t>
                      </a:r>
                    </a:p>
                    <a:p>
                      <a:pPr marL="171450" lvl="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Diaspora</a:t>
                      </a:r>
                    </a:p>
                    <a:p>
                      <a:pPr marL="171450" lvl="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Mondialisation</a:t>
                      </a:r>
                    </a:p>
                  </a:txBody>
                  <a:tcPr marL="126000" marR="126000" marT="63000" marB="63000" anchor="ctr">
                    <a:lnL w="127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fr-CA" sz="1500" b="0" i="0" u="none" strike="noStrike" kern="1200" baseline="0" dirty="0">
                          <a:solidFill>
                            <a:schemeClr val="dk1"/>
                          </a:solidFill>
                          <a:latin typeface="+mj-lt"/>
                          <a:ea typeface="+mn-ea"/>
                          <a:cs typeface="+mn-cs"/>
                        </a:rPr>
                        <a:t>Tradition et</a:t>
                      </a:r>
                    </a:p>
                    <a:p>
                      <a:pPr marL="0" algn="ctr" defTabSz="914400" rtl="0" eaLnBrk="1" latinLnBrk="0" hangingPunct="1"/>
                      <a:r>
                        <a:rPr lang="fr-CA" sz="1500" b="0" i="0" u="none" strike="noStrike" kern="1200" baseline="0" dirty="0">
                          <a:solidFill>
                            <a:schemeClr val="dk1"/>
                          </a:solidFill>
                          <a:latin typeface="+mj-lt"/>
                          <a:ea typeface="+mn-ea"/>
                          <a:cs typeface="+mn-cs"/>
                        </a:rPr>
                        <a:t>modernité</a:t>
                      </a:r>
                    </a:p>
                  </a:txBody>
                  <a:tcPr marL="126000" marR="126000" marT="63000" marB="63000" anchor="ctr"/>
                </a:tc>
                <a:tc>
                  <a:txBody>
                    <a:bodyPr/>
                    <a:lstStyle/>
                    <a:p>
                      <a:pPr marL="171450" lvl="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Langue</a:t>
                      </a:r>
                    </a:p>
                    <a:p>
                      <a:pPr marL="171450" lvl="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Religion</a:t>
                      </a:r>
                    </a:p>
                    <a:p>
                      <a:pPr marL="171450" lvl="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Ressource</a:t>
                      </a:r>
                    </a:p>
                    <a:p>
                      <a:pPr marL="171450" lvl="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Urbanisation</a:t>
                      </a:r>
                    </a:p>
                  </a:txBody>
                  <a:tcPr marL="126000" marR="126000" marT="63000" marB="63000" anchor="ctr"/>
                </a:tc>
                <a:tc>
                  <a:txBody>
                    <a:bodyPr/>
                    <a:lstStyle/>
                    <a:p>
                      <a:pPr algn="ctr"/>
                      <a:r>
                        <a:rPr lang="fr-CA" sz="1500" b="0" i="0" u="none" strike="noStrike" kern="1200" baseline="0" dirty="0">
                          <a:solidFill>
                            <a:schemeClr val="dk1"/>
                          </a:solidFill>
                          <a:latin typeface="+mj-lt"/>
                          <a:ea typeface="+mn-ea"/>
                          <a:cs typeface="+mn-cs"/>
                        </a:rPr>
                        <a:t>L’organisation de l’aire culturelle arabe</a:t>
                      </a:r>
                    </a:p>
                  </a:txBody>
                  <a:tcPr marL="126000" marR="126000" marT="63000" marB="63000" anchor="ctr"/>
                </a:tc>
                <a:tc>
                  <a:txBody>
                    <a:bodyPr/>
                    <a:lstStyle/>
                    <a:p>
                      <a:pPr algn="ctr"/>
                      <a:r>
                        <a:rPr lang="fr-CA" sz="1500" b="0" i="0" u="none" strike="noStrike" kern="1200" baseline="0" dirty="0">
                          <a:solidFill>
                            <a:schemeClr val="dk1"/>
                          </a:solidFill>
                          <a:latin typeface="+mj-lt"/>
                          <a:ea typeface="+mn-ea"/>
                          <a:cs typeface="+mn-cs"/>
                        </a:rPr>
                        <a:t>Le dynamisme de l’aire</a:t>
                      </a:r>
                    </a:p>
                    <a:p>
                      <a:pPr algn="ctr"/>
                      <a:r>
                        <a:rPr lang="fr-CA" sz="1500" b="0" i="0" u="none" strike="noStrike" kern="1200" baseline="0" dirty="0">
                          <a:solidFill>
                            <a:schemeClr val="dk1"/>
                          </a:solidFill>
                          <a:latin typeface="+mj-lt"/>
                          <a:ea typeface="+mn-ea"/>
                          <a:cs typeface="+mn-cs"/>
                        </a:rPr>
                        <a:t>culturelle arabe sous l’angle</a:t>
                      </a:r>
                    </a:p>
                    <a:p>
                      <a:pPr algn="ctr"/>
                      <a:r>
                        <a:rPr lang="fr-CA" sz="1500" b="0" i="0" u="none" strike="noStrike" kern="1200" baseline="0" dirty="0">
                          <a:solidFill>
                            <a:schemeClr val="dk1"/>
                          </a:solidFill>
                          <a:latin typeface="+mj-lt"/>
                          <a:ea typeface="+mn-ea"/>
                          <a:cs typeface="+mn-cs"/>
                        </a:rPr>
                        <a:t>de la rencontre entre</a:t>
                      </a:r>
                    </a:p>
                    <a:p>
                      <a:pPr algn="ctr"/>
                      <a:r>
                        <a:rPr lang="fr-CA" sz="1500" b="0" i="0" u="none" strike="noStrike" kern="1200" baseline="0" dirty="0">
                          <a:solidFill>
                            <a:schemeClr val="dk1"/>
                          </a:solidFill>
                          <a:latin typeface="+mj-lt"/>
                          <a:ea typeface="+mn-ea"/>
                          <a:cs typeface="+mn-cs"/>
                        </a:rPr>
                        <a:t>tradition et modernité</a:t>
                      </a:r>
                    </a:p>
                  </a:txBody>
                  <a:tcPr marL="126000" marR="126000" marT="63000" marB="63000" anchor="ctr"/>
                </a:tc>
                <a:extLst>
                  <a:ext uri="{0D108BD9-81ED-4DB2-BD59-A6C34878D82A}">
                    <a16:rowId xmlns="" xmlns:a16="http://schemas.microsoft.com/office/drawing/2014/main" val="10002"/>
                  </a:ext>
                </a:extLst>
              </a:tr>
              <a:tr h="1458501">
                <a:tc>
                  <a:txBody>
                    <a:bodyPr/>
                    <a:lstStyle/>
                    <a:p>
                      <a:pPr marL="0" algn="ctr" defTabSz="914400" rtl="0" eaLnBrk="1" latinLnBrk="0" hangingPunct="1"/>
                      <a:r>
                        <a:rPr lang="fr-CA" sz="1400" b="0" i="0" u="none" strike="noStrike" kern="1200" baseline="0" dirty="0">
                          <a:solidFill>
                            <a:schemeClr val="dk1"/>
                          </a:solidFill>
                          <a:latin typeface="+mj-lt"/>
                          <a:ea typeface="+mn-ea"/>
                          <a:cs typeface="+mn-cs"/>
                        </a:rPr>
                        <a:t>Aire indienne</a:t>
                      </a:r>
                    </a:p>
                  </a:txBody>
                  <a:tcPr marL="126000" marR="126000" marT="63000" marB="63000" anchor="ctr"/>
                </a:tc>
                <a:tc>
                  <a:txBody>
                    <a:bodyPr/>
                    <a:lstStyle/>
                    <a:p>
                      <a:pPr algn="ctr"/>
                      <a:r>
                        <a:rPr lang="fr-CA" sz="1500" b="0" i="0" u="none" strike="noStrike" kern="1200" baseline="0" dirty="0">
                          <a:solidFill>
                            <a:schemeClr val="dk1"/>
                          </a:solidFill>
                          <a:latin typeface="+mj-lt"/>
                          <a:ea typeface="+mn-ea"/>
                          <a:cs typeface="+mn-cs"/>
                        </a:rPr>
                        <a:t>L’importance du</a:t>
                      </a:r>
                    </a:p>
                    <a:p>
                      <a:pPr algn="ctr"/>
                      <a:r>
                        <a:rPr lang="fr-CA" sz="1500" b="0" i="0" u="none" strike="noStrike" kern="1200" baseline="0" dirty="0">
                          <a:solidFill>
                            <a:schemeClr val="dk1"/>
                          </a:solidFill>
                          <a:latin typeface="+mj-lt"/>
                          <a:ea typeface="+mn-ea"/>
                          <a:cs typeface="+mn-cs"/>
                        </a:rPr>
                        <a:t>paysannat</a:t>
                      </a:r>
                    </a:p>
                  </a:txBody>
                  <a:tcPr marL="126000" marR="126000" marT="63000" marB="63000" anchor="ctr">
                    <a:lnR w="12700" cap="flat" cmpd="sng" algn="ctr">
                      <a:solidFill>
                        <a:schemeClr val="bg1"/>
                      </a:solidFill>
                      <a:prstDash val="solid"/>
                      <a:round/>
                      <a:headEnd type="none" w="med" len="med"/>
                      <a:tailEnd type="none" w="med" len="med"/>
                    </a:lnR>
                  </a:tcPr>
                </a:tc>
                <a:tc vMerge="1">
                  <a:txBody>
                    <a:bodyPr/>
                    <a:lstStyle/>
                    <a:p>
                      <a:endParaRPr lang="fr-CA" dirty="0"/>
                    </a:p>
                  </a:txBody>
                  <a:tcPr anchor="ctr">
                    <a:lnL w="12700" cap="flat" cmpd="sng" algn="ctr">
                      <a:solidFill>
                        <a:schemeClr val="bg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500" b="0" i="0" u="none" strike="noStrike" kern="1200" baseline="0" dirty="0">
                          <a:solidFill>
                            <a:schemeClr val="dk1"/>
                          </a:solidFill>
                          <a:latin typeface="+mj-lt"/>
                          <a:ea typeface="+mn-ea"/>
                          <a:cs typeface="+mn-cs"/>
                        </a:rPr>
                        <a:t>Paysannat</a:t>
                      </a:r>
                    </a:p>
                  </a:txBody>
                  <a:tcPr marL="126000" marR="126000" marT="63000" marB="63000" anchor="ctr"/>
                </a:tc>
                <a:tc>
                  <a:txBody>
                    <a:bodyPr/>
                    <a:lstStyle/>
                    <a:p>
                      <a:pPr marL="171450" lvl="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Micropropriété</a:t>
                      </a:r>
                    </a:p>
                    <a:p>
                      <a:pPr marL="171450" lvl="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Pauvreté</a:t>
                      </a:r>
                    </a:p>
                    <a:p>
                      <a:pPr marL="171450" lvl="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Ruralité</a:t>
                      </a:r>
                    </a:p>
                    <a:p>
                      <a:pPr marL="171450" lvl="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Spiritualité</a:t>
                      </a:r>
                    </a:p>
                  </a:txBody>
                  <a:tcPr marL="126000" marR="126000" marT="63000" marB="63000" anchor="ctr"/>
                </a:tc>
                <a:tc>
                  <a:txBody>
                    <a:bodyPr/>
                    <a:lstStyle/>
                    <a:p>
                      <a:pPr marL="0" algn="ctr" defTabSz="914400" rtl="0" eaLnBrk="1" latinLnBrk="0" hangingPunct="1"/>
                      <a:r>
                        <a:rPr lang="fr-CA" sz="1500" b="0" i="0" u="none" strike="noStrike" kern="1200" baseline="0" dirty="0">
                          <a:solidFill>
                            <a:schemeClr val="dk1"/>
                          </a:solidFill>
                          <a:latin typeface="+mj-lt"/>
                          <a:ea typeface="+mn-ea"/>
                          <a:cs typeface="+mn-cs"/>
                        </a:rPr>
                        <a:t>L’organisation de l’aire culturelle indienne</a:t>
                      </a:r>
                    </a:p>
                  </a:txBody>
                  <a:tcPr marL="126000" marR="126000" marT="63000" marB="63000" anchor="ctr"/>
                </a:tc>
                <a:tc>
                  <a:txBody>
                    <a:bodyPr/>
                    <a:lstStyle/>
                    <a:p>
                      <a:pPr marL="0" algn="ctr" defTabSz="914400" rtl="0" eaLnBrk="1" latinLnBrk="0" hangingPunct="1"/>
                      <a:r>
                        <a:rPr lang="fr-CA" sz="1500" b="0" i="0" u="none" strike="noStrike" kern="1200" baseline="0" dirty="0">
                          <a:solidFill>
                            <a:schemeClr val="dk1"/>
                          </a:solidFill>
                          <a:latin typeface="+mj-lt"/>
                          <a:ea typeface="+mn-ea"/>
                          <a:cs typeface="+mn-cs"/>
                        </a:rPr>
                        <a:t>Le dynamisme de l’aire</a:t>
                      </a:r>
                    </a:p>
                    <a:p>
                      <a:pPr marL="0" algn="ctr" defTabSz="914400" rtl="0" eaLnBrk="1" latinLnBrk="0" hangingPunct="1"/>
                      <a:r>
                        <a:rPr lang="fr-CA" sz="1500" b="0" i="0" u="none" strike="noStrike" kern="1200" baseline="0" dirty="0">
                          <a:solidFill>
                            <a:schemeClr val="dk1"/>
                          </a:solidFill>
                          <a:latin typeface="+mj-lt"/>
                          <a:ea typeface="+mn-ea"/>
                          <a:cs typeface="+mn-cs"/>
                        </a:rPr>
                        <a:t>culturelle indienne sous</a:t>
                      </a:r>
                    </a:p>
                    <a:p>
                      <a:pPr marL="0" algn="ctr" defTabSz="914400" rtl="0" eaLnBrk="1" latinLnBrk="0" hangingPunct="1"/>
                      <a:r>
                        <a:rPr lang="fr-CA" sz="1500" b="0" i="0" u="none" strike="noStrike" kern="1200" baseline="0" dirty="0">
                          <a:solidFill>
                            <a:schemeClr val="dk1"/>
                          </a:solidFill>
                          <a:latin typeface="+mj-lt"/>
                          <a:ea typeface="+mn-ea"/>
                          <a:cs typeface="+mn-cs"/>
                        </a:rPr>
                        <a:t>l’angle de l’importance du</a:t>
                      </a:r>
                    </a:p>
                    <a:p>
                      <a:pPr marL="0" algn="ctr" defTabSz="914400" rtl="0" eaLnBrk="1" latinLnBrk="0" hangingPunct="1"/>
                      <a:r>
                        <a:rPr lang="fr-CA" sz="1500" b="0" i="0" u="none" strike="noStrike" kern="1200" baseline="0" dirty="0">
                          <a:solidFill>
                            <a:schemeClr val="dk1"/>
                          </a:solidFill>
                          <a:latin typeface="+mj-lt"/>
                          <a:ea typeface="+mn-ea"/>
                          <a:cs typeface="+mn-cs"/>
                        </a:rPr>
                        <a:t>paysannat</a:t>
                      </a:r>
                    </a:p>
                  </a:txBody>
                  <a:tcPr marL="126000" marR="126000" marT="63000" marB="63000" anchor="ctr"/>
                </a:tc>
                <a:extLst>
                  <a:ext uri="{0D108BD9-81ED-4DB2-BD59-A6C34878D82A}">
                    <a16:rowId xmlns="" xmlns:a16="http://schemas.microsoft.com/office/drawing/2014/main" val="10003"/>
                  </a:ext>
                </a:extLst>
              </a:tr>
              <a:tr h="1511999">
                <a:tc>
                  <a:txBody>
                    <a:bodyPr/>
                    <a:lstStyle/>
                    <a:p>
                      <a:pPr marL="0" algn="ctr" defTabSz="914400" rtl="0" eaLnBrk="1" latinLnBrk="0" hangingPunct="1"/>
                      <a:r>
                        <a:rPr lang="fr-CA" sz="1400" b="0" i="0" u="none" strike="noStrike" kern="1200" baseline="0" dirty="0">
                          <a:solidFill>
                            <a:schemeClr val="dk1"/>
                          </a:solidFill>
                          <a:latin typeface="+mj-lt"/>
                          <a:ea typeface="+mn-ea"/>
                          <a:cs typeface="+mn-cs"/>
                        </a:rPr>
                        <a:t>Aire latino-américaine</a:t>
                      </a:r>
                    </a:p>
                  </a:txBody>
                  <a:tcPr marL="126000" marR="126000" marT="63000" marB="63000" anchor="ctr"/>
                </a:tc>
                <a:tc>
                  <a:txBody>
                    <a:bodyPr/>
                    <a:lstStyle/>
                    <a:p>
                      <a:pPr marL="0" algn="ctr" defTabSz="914400" rtl="0" eaLnBrk="1" latinLnBrk="0" hangingPunct="1"/>
                      <a:r>
                        <a:rPr lang="fr-CA" sz="1500" b="0" i="0" u="none" strike="noStrike" kern="1200" baseline="0" dirty="0">
                          <a:solidFill>
                            <a:schemeClr val="dk1"/>
                          </a:solidFill>
                          <a:latin typeface="+mj-lt"/>
                          <a:ea typeface="+mn-ea"/>
                          <a:cs typeface="+mn-cs"/>
                        </a:rPr>
                        <a:t>L’affirmation identitaire</a:t>
                      </a:r>
                    </a:p>
                  </a:txBody>
                  <a:tcPr marL="126000" marR="126000" marT="63000" marB="63000" anchor="ctr">
                    <a:lnR w="12700" cap="flat" cmpd="sng" algn="ctr">
                      <a:solidFill>
                        <a:schemeClr val="bg1"/>
                      </a:solidFill>
                      <a:prstDash val="solid"/>
                      <a:round/>
                      <a:headEnd type="none" w="med" len="med"/>
                      <a:tailEnd type="none" w="med" len="med"/>
                    </a:lnR>
                  </a:tcPr>
                </a:tc>
                <a:tc vMerge="1">
                  <a:txBody>
                    <a:bodyPr/>
                    <a:lstStyle/>
                    <a:p>
                      <a:pPr algn="ctr"/>
                      <a:endParaRPr lang="fr-CA" sz="1100" b="0" i="0" u="none" strike="noStrike" kern="1200" baseline="0" dirty="0">
                        <a:solidFill>
                          <a:schemeClr val="dk1"/>
                        </a:solidFill>
                        <a:latin typeface="+mj-lt"/>
                        <a:ea typeface="+mn-ea"/>
                        <a:cs typeface="+mn-cs"/>
                      </a:endParaRPr>
                    </a:p>
                  </a:txBody>
                  <a:tcPr anchor="ctr">
                    <a:lnL w="127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fr-CA" sz="1500" b="0" i="0" u="none" strike="noStrike" kern="1200" baseline="0" dirty="0">
                          <a:solidFill>
                            <a:schemeClr val="dk1"/>
                          </a:solidFill>
                          <a:latin typeface="+mj-lt"/>
                          <a:ea typeface="+mn-ea"/>
                          <a:cs typeface="+mn-cs"/>
                        </a:rPr>
                        <a:t>Affirmation</a:t>
                      </a:r>
                    </a:p>
                  </a:txBody>
                  <a:tcPr marL="126000" marR="126000" marT="63000" marB="63000" anchor="ctr"/>
                </a:tc>
                <a:tc>
                  <a:txBody>
                    <a:bodyPr/>
                    <a:lstStyle/>
                    <a:p>
                      <a:pPr marL="171450" lvl="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Exclusion</a:t>
                      </a:r>
                    </a:p>
                    <a:p>
                      <a:pPr marL="171450" lvl="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Inégalité</a:t>
                      </a:r>
                    </a:p>
                    <a:p>
                      <a:pPr marL="171450" lvl="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Métissage</a:t>
                      </a:r>
                    </a:p>
                    <a:p>
                      <a:pPr marL="171450" lvl="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Revendication</a:t>
                      </a:r>
                    </a:p>
                  </a:txBody>
                  <a:tcPr marL="126000" marR="126000" marT="63000" marB="63000" anchor="ctr"/>
                </a:tc>
                <a:tc>
                  <a:txBody>
                    <a:bodyPr/>
                    <a:lstStyle/>
                    <a:p>
                      <a:pPr marL="0" algn="ctr" defTabSz="914400" rtl="0" eaLnBrk="1" latinLnBrk="0" hangingPunct="1"/>
                      <a:r>
                        <a:rPr lang="fr-CA" sz="1500" b="0" i="0" u="none" strike="noStrike" kern="1200" baseline="0" dirty="0">
                          <a:solidFill>
                            <a:schemeClr val="dk1"/>
                          </a:solidFill>
                          <a:latin typeface="+mj-lt"/>
                          <a:ea typeface="+mn-ea"/>
                          <a:cs typeface="+mn-cs"/>
                        </a:rPr>
                        <a:t>L’organisation de l’aire culturelle latino-américaine</a:t>
                      </a:r>
                    </a:p>
                  </a:txBody>
                  <a:tcPr marL="126000" marR="126000" marT="63000" marB="63000" anchor="ctr"/>
                </a:tc>
                <a:tc>
                  <a:txBody>
                    <a:bodyPr/>
                    <a:lstStyle/>
                    <a:p>
                      <a:pPr algn="ctr"/>
                      <a:r>
                        <a:rPr lang="fr-CA" sz="1500" b="0" i="0" u="none" strike="noStrike" kern="1200" baseline="0" dirty="0">
                          <a:solidFill>
                            <a:schemeClr val="dk1"/>
                          </a:solidFill>
                          <a:latin typeface="+mj-lt"/>
                          <a:ea typeface="+mn-ea"/>
                          <a:cs typeface="+mn-cs"/>
                        </a:rPr>
                        <a:t>Le dynamisme de l’aire</a:t>
                      </a:r>
                    </a:p>
                    <a:p>
                      <a:pPr algn="ctr"/>
                      <a:r>
                        <a:rPr lang="fr-CA" sz="1500" b="0" i="0" u="none" strike="noStrike" kern="1200" baseline="0" dirty="0">
                          <a:solidFill>
                            <a:schemeClr val="dk1"/>
                          </a:solidFill>
                          <a:latin typeface="+mj-lt"/>
                          <a:ea typeface="+mn-ea"/>
                          <a:cs typeface="+mn-cs"/>
                        </a:rPr>
                        <a:t>culturelle latino-américaine</a:t>
                      </a:r>
                    </a:p>
                    <a:p>
                      <a:pPr algn="ctr"/>
                      <a:r>
                        <a:rPr lang="fr-CA" sz="1500" b="0" i="0" u="none" strike="noStrike" kern="1200" baseline="0" dirty="0">
                          <a:solidFill>
                            <a:schemeClr val="dk1"/>
                          </a:solidFill>
                          <a:latin typeface="+mj-lt"/>
                          <a:ea typeface="+mn-ea"/>
                          <a:cs typeface="+mn-cs"/>
                        </a:rPr>
                        <a:t>sous l’angle de l’affirmation</a:t>
                      </a:r>
                    </a:p>
                    <a:p>
                      <a:pPr algn="ctr"/>
                      <a:r>
                        <a:rPr lang="fr-CA" sz="1500" b="0" i="0" u="none" strike="noStrike" kern="1200" baseline="0" dirty="0">
                          <a:solidFill>
                            <a:schemeClr val="dk1"/>
                          </a:solidFill>
                          <a:latin typeface="+mj-lt"/>
                          <a:ea typeface="+mn-ea"/>
                          <a:cs typeface="+mn-cs"/>
                        </a:rPr>
                        <a:t>identitaire</a:t>
                      </a:r>
                    </a:p>
                  </a:txBody>
                  <a:tcPr marL="126000" marR="126000" marT="63000" marB="63000" anchor="ctr"/>
                </a:tc>
                <a:extLst>
                  <a:ext uri="{0D108BD9-81ED-4DB2-BD59-A6C34878D82A}">
                    <a16:rowId xmlns="" xmlns:a16="http://schemas.microsoft.com/office/drawing/2014/main" val="10004"/>
                  </a:ext>
                </a:extLst>
              </a:tr>
            </a:tbl>
          </a:graphicData>
        </a:graphic>
      </p:graphicFrame>
      <p:sp>
        <p:nvSpPr>
          <p:cNvPr id="8" name="Titre 1"/>
          <p:cNvSpPr>
            <a:spLocks noGrp="1"/>
          </p:cNvSpPr>
          <p:nvPr>
            <p:ph type="title"/>
          </p:nvPr>
        </p:nvSpPr>
        <p:spPr>
          <a:xfrm>
            <a:off x="12196" y="1009724"/>
            <a:ext cx="12587792" cy="1181249"/>
          </a:xfrm>
        </p:spPr>
        <p:txBody>
          <a:bodyPr>
            <a:noAutofit/>
          </a:bodyPr>
          <a:lstStyle/>
          <a:p>
            <a:r>
              <a:rPr lang="fr-CA" sz="7200" dirty="0">
                <a:solidFill>
                  <a:srgbClr val="229BD8"/>
                </a:solidFill>
              </a:rPr>
              <a:t>Synthèse du contenu de formation</a:t>
            </a:r>
            <a:endParaRPr lang="fr-CA" sz="3200" dirty="0"/>
          </a:p>
        </p:txBody>
      </p:sp>
      <p:sp>
        <p:nvSpPr>
          <p:cNvPr id="4" name="Titre 1"/>
          <p:cNvSpPr txBox="1">
            <a:spLocks/>
          </p:cNvSpPr>
          <p:nvPr/>
        </p:nvSpPr>
        <p:spPr>
          <a:xfrm>
            <a:off x="0" y="-401315"/>
            <a:ext cx="12599988" cy="1181249"/>
          </a:xfrm>
          <a:prstGeom prst="rect">
            <a:avLst/>
          </a:prstGeom>
        </p:spPr>
        <p:txBody>
          <a:bodyPr vert="horz" lIns="91440" tIns="45720" rIns="91440" bIns="45720" rtlCol="0" anchor="ctr">
            <a:noAutofit/>
          </a:bodyPr>
          <a:lstStyle>
            <a:lvl1pPr algn="ctr" defTabSz="1260043" rtl="0" eaLnBrk="1" latinLnBrk="0" hangingPunct="1">
              <a:spcBef>
                <a:spcPct val="0"/>
              </a:spcBef>
              <a:buNone/>
              <a:defRPr sz="6063" kern="1200">
                <a:solidFill>
                  <a:schemeClr val="tx1"/>
                </a:solidFill>
                <a:latin typeface="+mj-lt"/>
                <a:ea typeface="+mj-ea"/>
                <a:cs typeface="+mj-cs"/>
              </a:defRPr>
            </a:lvl1pPr>
          </a:lstStyle>
          <a:p>
            <a:pPr algn="l"/>
            <a:r>
              <a:rPr lang="fr-CA" sz="2400" dirty="0">
                <a:solidFill>
                  <a:srgbClr val="229BD8"/>
                </a:solidFill>
              </a:rPr>
              <a:t>Géographie culturelle</a:t>
            </a:r>
          </a:p>
        </p:txBody>
      </p:sp>
    </p:spTree>
    <p:extLst>
      <p:ext uri="{BB962C8B-B14F-4D97-AF65-F5344CB8AC3E}">
        <p14:creationId xmlns:p14="http://schemas.microsoft.com/office/powerpoint/2010/main" val="11140791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538990"/>
            <a:ext cx="12599988" cy="1522413"/>
          </a:xfrm>
        </p:spPr>
        <p:txBody>
          <a:bodyPr>
            <a:normAutofit/>
          </a:bodyPr>
          <a:lstStyle/>
          <a:p>
            <a:r>
              <a:rPr lang="fr-CA" sz="7200" dirty="0">
                <a:solidFill>
                  <a:srgbClr val="229BD8"/>
                </a:solidFill>
              </a:rPr>
              <a:t>Les critères d’évaluation</a:t>
            </a:r>
            <a:endParaRPr lang="fr-CA" sz="3200" dirty="0"/>
          </a:p>
        </p:txBody>
      </p:sp>
      <p:graphicFrame>
        <p:nvGraphicFramePr>
          <p:cNvPr id="6" name="Tableau 5"/>
          <p:cNvGraphicFramePr>
            <a:graphicFrameLocks noGrp="1"/>
          </p:cNvGraphicFramePr>
          <p:nvPr>
            <p:extLst>
              <p:ext uri="{D42A27DB-BD31-4B8C-83A1-F6EECF244321}">
                <p14:modId xmlns:p14="http://schemas.microsoft.com/office/powerpoint/2010/main" val="395488845"/>
              </p:ext>
            </p:extLst>
          </p:nvPr>
        </p:nvGraphicFramePr>
        <p:xfrm>
          <a:off x="842700" y="2479005"/>
          <a:ext cx="10914588" cy="5287919"/>
        </p:xfrm>
        <a:graphic>
          <a:graphicData uri="http://schemas.openxmlformats.org/drawingml/2006/table">
            <a:tbl>
              <a:tblPr firstRow="1" bandRow="1">
                <a:tableStyleId>{5C22544A-7EE6-4342-B048-85BDC9FD1C3A}</a:tableStyleId>
              </a:tblPr>
              <a:tblGrid>
                <a:gridCol w="5457294">
                  <a:extLst>
                    <a:ext uri="{9D8B030D-6E8A-4147-A177-3AD203B41FA5}">
                      <a16:colId xmlns="" xmlns:a16="http://schemas.microsoft.com/office/drawing/2014/main" val="20000"/>
                    </a:ext>
                  </a:extLst>
                </a:gridCol>
                <a:gridCol w="5457294">
                  <a:extLst>
                    <a:ext uri="{9D8B030D-6E8A-4147-A177-3AD203B41FA5}">
                      <a16:colId xmlns="" xmlns:a16="http://schemas.microsoft.com/office/drawing/2014/main" val="20001"/>
                    </a:ext>
                  </a:extLst>
                </a:gridCol>
              </a:tblGrid>
              <a:tr h="646799">
                <a:tc>
                  <a:txBody>
                    <a:bodyPr/>
                    <a:lstStyle/>
                    <a:p>
                      <a:pPr algn="ctr"/>
                      <a:r>
                        <a:rPr lang="fr-CA" sz="3400" dirty="0"/>
                        <a:t>Compétence</a:t>
                      </a:r>
                      <a:r>
                        <a:rPr lang="fr-CA" sz="3400" baseline="0" dirty="0"/>
                        <a:t>s</a:t>
                      </a:r>
                      <a:endParaRPr lang="fr-CA" sz="3400" dirty="0"/>
                    </a:p>
                  </a:txBody>
                  <a:tcPr marL="126000" marR="126000" marT="63000" marB="63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3400" dirty="0"/>
                        <a:t>Critères d’évaluation</a:t>
                      </a:r>
                    </a:p>
                  </a:txBody>
                  <a:tcPr marL="126000" marR="126000" marT="63000" marB="63000"/>
                </a:tc>
                <a:extLst>
                  <a:ext uri="{0D108BD9-81ED-4DB2-BD59-A6C34878D82A}">
                    <a16:rowId xmlns="" xmlns:a16="http://schemas.microsoft.com/office/drawing/2014/main" val="10000"/>
                  </a:ext>
                </a:extLst>
              </a:tr>
              <a:tr h="2209198">
                <a:tc>
                  <a:txBody>
                    <a:bodyPr/>
                    <a:lstStyle/>
                    <a:p>
                      <a:pPr algn="l"/>
                      <a:r>
                        <a:rPr lang="fr-CA" sz="3200" b="1" dirty="0"/>
                        <a:t>Compétence 1</a:t>
                      </a:r>
                    </a:p>
                    <a:p>
                      <a:pPr algn="l"/>
                      <a:endParaRPr lang="fr-CA" sz="3200" dirty="0"/>
                    </a:p>
                    <a:p>
                      <a:pPr algn="l"/>
                      <a:r>
                        <a:rPr lang="fr-CA" sz="3200" dirty="0"/>
                        <a:t>Lire l’organisation</a:t>
                      </a:r>
                      <a:r>
                        <a:rPr lang="fr-CA" sz="3200" baseline="0" dirty="0"/>
                        <a:t> de l’aire culturelle</a:t>
                      </a:r>
                      <a:endParaRPr lang="fr-CA" sz="3200" dirty="0"/>
                    </a:p>
                  </a:txBody>
                  <a:tcPr marL="126000" marR="126000" marT="63000" marB="63000"/>
                </a:tc>
                <a:tc>
                  <a:txBody>
                    <a:bodyPr/>
                    <a:lstStyle/>
                    <a:p>
                      <a:pPr marL="285750" lvl="0" indent="-285750">
                        <a:buFont typeface="Arial" panose="020B0604020202020204" pitchFamily="34" charset="0"/>
                        <a:buChar char="•"/>
                      </a:pPr>
                      <a:r>
                        <a:rPr lang="fr-CA" sz="3200" kern="1200" dirty="0">
                          <a:solidFill>
                            <a:schemeClr val="dk1"/>
                          </a:solidFill>
                          <a:effectLst/>
                          <a:latin typeface="+mn-lt"/>
                          <a:ea typeface="+mn-ea"/>
                          <a:cs typeface="+mn-cs"/>
                        </a:rPr>
                        <a:t>Utilisation appropriée de connaissances</a:t>
                      </a:r>
                    </a:p>
                    <a:p>
                      <a:pPr marL="285750" indent="-285750">
                        <a:buFont typeface="Arial" panose="020B0604020202020204" pitchFamily="34" charset="0"/>
                        <a:buChar char="•"/>
                      </a:pPr>
                      <a:r>
                        <a:rPr lang="fr-CA" sz="3200" kern="1200" dirty="0">
                          <a:solidFill>
                            <a:schemeClr val="dk1"/>
                          </a:solidFill>
                          <a:effectLst/>
                          <a:latin typeface="+mn-lt"/>
                          <a:ea typeface="+mn-ea"/>
                          <a:cs typeface="+mn-cs"/>
                        </a:rPr>
                        <a:t>Représentation cohérente de l’organisation d’une aire</a:t>
                      </a:r>
                      <a:r>
                        <a:rPr lang="fr-CA" sz="3200" kern="1200" baseline="0" dirty="0">
                          <a:solidFill>
                            <a:schemeClr val="dk1"/>
                          </a:solidFill>
                          <a:effectLst/>
                          <a:latin typeface="+mn-lt"/>
                          <a:ea typeface="+mn-ea"/>
                          <a:cs typeface="+mn-cs"/>
                        </a:rPr>
                        <a:t> culturelle</a:t>
                      </a:r>
                      <a:endParaRPr lang="fr-CA" sz="3200" dirty="0"/>
                    </a:p>
                  </a:txBody>
                  <a:tcPr marL="126000" marR="126000" marT="63000" marB="63000"/>
                </a:tc>
                <a:extLst>
                  <a:ext uri="{0D108BD9-81ED-4DB2-BD59-A6C34878D82A}">
                    <a16:rowId xmlns="" xmlns:a16="http://schemas.microsoft.com/office/drawing/2014/main" val="10001"/>
                  </a:ext>
                </a:extLst>
              </a:tr>
              <a:tr h="192359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3200" b="1" dirty="0"/>
                        <a:t>Compétence 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3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3200" kern="1200" dirty="0">
                          <a:solidFill>
                            <a:schemeClr val="dk1"/>
                          </a:solidFill>
                          <a:latin typeface="+mn-lt"/>
                          <a:ea typeface="+mn-ea"/>
                          <a:cs typeface="+mn-cs"/>
                        </a:rPr>
                        <a:t>Interpréter le dynamisme d’une</a:t>
                      </a:r>
                      <a:r>
                        <a:rPr lang="fr-CA" sz="3200" kern="1200" baseline="0" dirty="0">
                          <a:solidFill>
                            <a:schemeClr val="dk1"/>
                          </a:solidFill>
                          <a:latin typeface="+mn-lt"/>
                          <a:ea typeface="+mn-ea"/>
                          <a:cs typeface="+mn-cs"/>
                        </a:rPr>
                        <a:t> aire culturelle</a:t>
                      </a:r>
                      <a:endParaRPr lang="fr-CA" sz="3200" kern="1200" dirty="0">
                        <a:solidFill>
                          <a:schemeClr val="dk1"/>
                        </a:solidFill>
                        <a:latin typeface="+mn-lt"/>
                        <a:ea typeface="+mn-ea"/>
                        <a:cs typeface="+mn-cs"/>
                      </a:endParaRPr>
                    </a:p>
                  </a:txBody>
                  <a:tcPr marL="126000" marR="126000" marT="63000" marB="63000"/>
                </a:tc>
                <a:tc>
                  <a:txBody>
                    <a:bodyPr/>
                    <a:lstStyle/>
                    <a:p>
                      <a:pPr marL="285750" lvl="0" indent="-285750">
                        <a:buFont typeface="Arial" panose="020B0604020202020204" pitchFamily="34" charset="0"/>
                        <a:buChar char="•"/>
                      </a:pPr>
                      <a:r>
                        <a:rPr lang="fr-CA" sz="3200" kern="1200" dirty="0">
                          <a:solidFill>
                            <a:schemeClr val="dk1"/>
                          </a:solidFill>
                          <a:effectLst/>
                          <a:latin typeface="+mn-lt"/>
                          <a:ea typeface="+mn-ea"/>
                          <a:cs typeface="+mn-cs"/>
                        </a:rPr>
                        <a:t>Utilisation appropriée de connaissances</a:t>
                      </a:r>
                    </a:p>
                    <a:p>
                      <a:pPr marL="285750" indent="-285750">
                        <a:buFont typeface="Arial" panose="020B0604020202020204" pitchFamily="34" charset="0"/>
                        <a:buChar char="•"/>
                      </a:pPr>
                      <a:r>
                        <a:rPr lang="fr-CA" sz="3200" kern="1200" dirty="0">
                          <a:solidFill>
                            <a:schemeClr val="dk1"/>
                          </a:solidFill>
                          <a:effectLst/>
                          <a:latin typeface="+mn-lt"/>
                          <a:ea typeface="+mn-ea"/>
                          <a:cs typeface="+mn-cs"/>
                        </a:rPr>
                        <a:t>Établissement du </a:t>
                      </a:r>
                      <a:r>
                        <a:rPr lang="fr-CA" sz="3200" kern="1200" dirty="0" smtClean="0">
                          <a:solidFill>
                            <a:schemeClr val="dk1"/>
                          </a:solidFill>
                          <a:effectLst/>
                          <a:latin typeface="+mn-lt"/>
                          <a:ea typeface="+mn-ea"/>
                          <a:cs typeface="+mn-cs"/>
                        </a:rPr>
                        <a:t>dynamisme </a:t>
                      </a:r>
                      <a:r>
                        <a:rPr lang="fr-CA" sz="3200" kern="1200" dirty="0">
                          <a:solidFill>
                            <a:schemeClr val="dk1"/>
                          </a:solidFill>
                          <a:effectLst/>
                          <a:latin typeface="+mn-lt"/>
                          <a:ea typeface="+mn-ea"/>
                          <a:cs typeface="+mn-cs"/>
                        </a:rPr>
                        <a:t>d’une aire</a:t>
                      </a:r>
                      <a:r>
                        <a:rPr lang="fr-CA" sz="3200" kern="1200" baseline="0" dirty="0">
                          <a:solidFill>
                            <a:schemeClr val="dk1"/>
                          </a:solidFill>
                          <a:effectLst/>
                          <a:latin typeface="+mn-lt"/>
                          <a:ea typeface="+mn-ea"/>
                          <a:cs typeface="+mn-cs"/>
                        </a:rPr>
                        <a:t> culturelle</a:t>
                      </a:r>
                      <a:endParaRPr lang="fr-CA" sz="3200" dirty="0"/>
                    </a:p>
                  </a:txBody>
                  <a:tcPr marL="126000" marR="126000" marT="63000" marB="63000"/>
                </a:tc>
                <a:extLst>
                  <a:ext uri="{0D108BD9-81ED-4DB2-BD59-A6C34878D82A}">
                    <a16:rowId xmlns="" xmlns:a16="http://schemas.microsoft.com/office/drawing/2014/main" val="10002"/>
                  </a:ext>
                </a:extLst>
              </a:tr>
            </a:tbl>
          </a:graphicData>
        </a:graphic>
      </p:graphicFrame>
      <p:sp>
        <p:nvSpPr>
          <p:cNvPr id="4" name="Titre 1"/>
          <p:cNvSpPr txBox="1">
            <a:spLocks/>
          </p:cNvSpPr>
          <p:nvPr/>
        </p:nvSpPr>
        <p:spPr>
          <a:xfrm>
            <a:off x="0" y="-401315"/>
            <a:ext cx="12599988" cy="1181249"/>
          </a:xfrm>
          <a:prstGeom prst="rect">
            <a:avLst/>
          </a:prstGeom>
        </p:spPr>
        <p:txBody>
          <a:bodyPr vert="horz" lIns="91440" tIns="45720" rIns="91440" bIns="45720" rtlCol="0" anchor="ctr">
            <a:noAutofit/>
          </a:bodyPr>
          <a:lstStyle>
            <a:lvl1pPr algn="ctr" defTabSz="1260043" rtl="0" eaLnBrk="1" latinLnBrk="0" hangingPunct="1">
              <a:spcBef>
                <a:spcPct val="0"/>
              </a:spcBef>
              <a:buNone/>
              <a:defRPr sz="6063" kern="1200">
                <a:solidFill>
                  <a:schemeClr val="tx1"/>
                </a:solidFill>
                <a:latin typeface="+mj-lt"/>
                <a:ea typeface="+mj-ea"/>
                <a:cs typeface="+mj-cs"/>
              </a:defRPr>
            </a:lvl1pPr>
          </a:lstStyle>
          <a:p>
            <a:pPr algn="l"/>
            <a:r>
              <a:rPr lang="fr-CA" sz="2400" dirty="0">
                <a:solidFill>
                  <a:srgbClr val="229BD8"/>
                </a:solidFill>
              </a:rPr>
              <a:t>Géographie culturelle</a:t>
            </a:r>
          </a:p>
        </p:txBody>
      </p:sp>
    </p:spTree>
    <p:extLst>
      <p:ext uri="{BB962C8B-B14F-4D97-AF65-F5344CB8AC3E}">
        <p14:creationId xmlns:p14="http://schemas.microsoft.com/office/powerpoint/2010/main" val="3928399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606797"/>
            <a:ext cx="12599988" cy="1181249"/>
          </a:xfrm>
        </p:spPr>
        <p:txBody>
          <a:bodyPr>
            <a:noAutofit/>
          </a:bodyPr>
          <a:lstStyle/>
          <a:p>
            <a:r>
              <a:rPr lang="fr-CA" sz="7200" dirty="0">
                <a:solidFill>
                  <a:srgbClr val="229BD8"/>
                </a:solidFill>
              </a:rPr>
              <a:t>Régime pédagogique - FGA</a:t>
            </a:r>
          </a:p>
        </p:txBody>
      </p:sp>
      <p:sp>
        <p:nvSpPr>
          <p:cNvPr id="3" name="Espace réservé du contenu 2"/>
          <p:cNvSpPr>
            <a:spLocks noGrp="1"/>
          </p:cNvSpPr>
          <p:nvPr>
            <p:ph idx="1"/>
          </p:nvPr>
        </p:nvSpPr>
        <p:spPr>
          <a:xfrm>
            <a:off x="630000" y="2210678"/>
            <a:ext cx="11339989" cy="4241806"/>
          </a:xfrm>
        </p:spPr>
        <p:txBody>
          <a:bodyPr>
            <a:normAutofit fontScale="25000" lnSpcReduction="20000"/>
          </a:bodyPr>
          <a:lstStyle/>
          <a:p>
            <a:pPr marL="0" indent="0">
              <a:buNone/>
            </a:pPr>
            <a:r>
              <a:rPr lang="fr-CA" sz="9922" dirty="0"/>
              <a:t>Le ministre décerne le diplôme d’études secondaires à l’adulte qui a accumulé au moins 54 unités de la 4</a:t>
            </a:r>
            <a:r>
              <a:rPr lang="fr-CA" sz="9922" baseline="30000" dirty="0"/>
              <a:t>e</a:t>
            </a:r>
            <a:r>
              <a:rPr lang="fr-CA" sz="9922" dirty="0"/>
              <a:t> ou de la 5</a:t>
            </a:r>
            <a:r>
              <a:rPr lang="fr-CA" sz="9922" baseline="30000" dirty="0"/>
              <a:t>e</a:t>
            </a:r>
            <a:r>
              <a:rPr lang="fr-CA" sz="9922" dirty="0"/>
              <a:t> secondaire, dont au moins 20 unités de la </a:t>
            </a:r>
            <a:r>
              <a:rPr lang="fr-CA" sz="9922" dirty="0" smtClean="0"/>
              <a:t/>
            </a:r>
            <a:br>
              <a:rPr lang="fr-CA" sz="9922" dirty="0" smtClean="0"/>
            </a:br>
            <a:r>
              <a:rPr lang="fr-CA" sz="9922" dirty="0" smtClean="0"/>
              <a:t>5</a:t>
            </a:r>
            <a:r>
              <a:rPr lang="fr-CA" sz="9922" baseline="30000" dirty="0" smtClean="0"/>
              <a:t>e</a:t>
            </a:r>
            <a:r>
              <a:rPr lang="fr-CA" sz="9922" dirty="0" smtClean="0"/>
              <a:t> </a:t>
            </a:r>
            <a:r>
              <a:rPr lang="fr-CA" sz="9922" dirty="0"/>
              <a:t>secondaire, et, parmi ces unités, les unités suivantes:</a:t>
            </a:r>
          </a:p>
          <a:p>
            <a:endParaRPr lang="fr-CA" sz="9922" dirty="0"/>
          </a:p>
          <a:p>
            <a:pPr marL="0" indent="0">
              <a:buNone/>
            </a:pPr>
            <a:r>
              <a:rPr lang="fr-CA" sz="9922" dirty="0"/>
              <a:t>1°  12 unités de langue d’enseignement, dont au moins 6 de la 5</a:t>
            </a:r>
            <a:r>
              <a:rPr lang="fr-CA" sz="9922" baseline="30000" dirty="0"/>
              <a:t>e</a:t>
            </a:r>
            <a:r>
              <a:rPr lang="fr-CA" sz="9922" dirty="0"/>
              <a:t> secondaire;</a:t>
            </a:r>
          </a:p>
          <a:p>
            <a:pPr marL="0" indent="0">
              <a:buNone/>
            </a:pPr>
            <a:r>
              <a:rPr lang="fr-CA" sz="9922" dirty="0"/>
              <a:t>2°  8 unités de langue seconde, dont au moins 4 de la 5</a:t>
            </a:r>
            <a:r>
              <a:rPr lang="fr-CA" sz="9922" baseline="30000" dirty="0"/>
              <a:t>e</a:t>
            </a:r>
            <a:r>
              <a:rPr lang="fr-CA" sz="9922" dirty="0"/>
              <a:t> secondaire;</a:t>
            </a:r>
          </a:p>
          <a:p>
            <a:pPr marL="369701" indent="-369701">
              <a:buNone/>
            </a:pPr>
            <a:r>
              <a:rPr lang="fr-CA" sz="9922" dirty="0"/>
              <a:t>3°  </a:t>
            </a:r>
            <a:r>
              <a:rPr lang="fr-CA" sz="9922" b="1" dirty="0"/>
              <a:t>4 unités d’un programme d’études de la 4</a:t>
            </a:r>
            <a:r>
              <a:rPr lang="fr-CA" sz="9922" b="1" baseline="30000" dirty="0"/>
              <a:t>e</a:t>
            </a:r>
            <a:r>
              <a:rPr lang="fr-CA" sz="9922" b="1" dirty="0"/>
              <a:t> ou de la 5</a:t>
            </a:r>
            <a:r>
              <a:rPr lang="fr-CA" sz="9922" b="1" baseline="30000" dirty="0"/>
              <a:t>e</a:t>
            </a:r>
            <a:r>
              <a:rPr lang="fr-CA" sz="9922" b="1" dirty="0"/>
              <a:t> secondaire établi par le ministre dans le domaine de l’univers social</a:t>
            </a:r>
            <a:r>
              <a:rPr lang="fr-CA" sz="9922" dirty="0"/>
              <a:t>;</a:t>
            </a:r>
          </a:p>
          <a:p>
            <a:pPr marL="369701" indent="-369701">
              <a:buNone/>
            </a:pPr>
            <a:r>
              <a:rPr lang="fr-CA" sz="9922" dirty="0"/>
              <a:t>4°  8 unités d’un programme d’études de la 4</a:t>
            </a:r>
            <a:r>
              <a:rPr lang="fr-CA" sz="9922" baseline="30000" dirty="0"/>
              <a:t>e</a:t>
            </a:r>
            <a:r>
              <a:rPr lang="fr-CA" sz="9922" dirty="0"/>
              <a:t> ou de la 5</a:t>
            </a:r>
            <a:r>
              <a:rPr lang="fr-CA" sz="9922" baseline="30000" dirty="0"/>
              <a:t>e</a:t>
            </a:r>
            <a:r>
              <a:rPr lang="fr-CA" sz="9922" dirty="0"/>
              <a:t> secondaire établi par le ministre dans le domaine de la mathématique, de la science et de la technologie, dont 4 unités en mathématique.</a:t>
            </a:r>
          </a:p>
          <a:p>
            <a:pPr marL="0" indent="0">
              <a:buNone/>
            </a:pPr>
            <a:endParaRPr lang="fr-CA" sz="9922" dirty="0"/>
          </a:p>
          <a:p>
            <a:pPr marL="0" indent="0">
              <a:buNone/>
            </a:pPr>
            <a:r>
              <a:rPr lang="fr-CA" sz="9922" dirty="0"/>
              <a:t>[…]</a:t>
            </a:r>
          </a:p>
          <a:p>
            <a:pPr marL="0" indent="0">
              <a:buNone/>
            </a:pPr>
            <a:endParaRPr lang="fr-CA" sz="6614" dirty="0"/>
          </a:p>
          <a:p>
            <a:pPr marL="0" indent="0">
              <a:buNone/>
            </a:pPr>
            <a:r>
              <a:rPr lang="fr-CA" sz="5512" i="1" dirty="0"/>
              <a:t>Régime pédagogique de la formation générale des adultes, INSTRUCTION PUBLIQUE - FORMATION GÉNÉRALE DES ADULTES, Loi sur l’instruction publique</a:t>
            </a:r>
          </a:p>
          <a:p>
            <a:pPr marL="0" indent="0">
              <a:buNone/>
            </a:pPr>
            <a:endParaRPr lang="fr-CA" sz="6614" dirty="0"/>
          </a:p>
          <a:p>
            <a:endParaRPr lang="fr-C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30000" y="102741"/>
            <a:ext cx="11339989" cy="1181249"/>
          </a:xfrm>
        </p:spPr>
        <p:txBody>
          <a:bodyPr>
            <a:noAutofit/>
          </a:bodyPr>
          <a:lstStyle/>
          <a:p>
            <a:r>
              <a:rPr lang="fr-CA" sz="7200" dirty="0">
                <a:solidFill>
                  <a:srgbClr val="229BD8"/>
                </a:solidFill>
              </a:rPr>
              <a:t>Les aires culturelles</a:t>
            </a:r>
            <a:endParaRPr lang="fr-CA" sz="7200" dirty="0"/>
          </a:p>
        </p:txBody>
      </p:sp>
      <p:pic>
        <p:nvPicPr>
          <p:cNvPr id="3" name="Image 2"/>
          <p:cNvPicPr>
            <a:picLocks noChangeAspect="1"/>
          </p:cNvPicPr>
          <p:nvPr/>
        </p:nvPicPr>
        <p:blipFill>
          <a:blip r:embed="rId4"/>
          <a:stretch>
            <a:fillRect/>
          </a:stretch>
        </p:blipFill>
        <p:spPr>
          <a:xfrm>
            <a:off x="683370" y="1182861"/>
            <a:ext cx="11214611" cy="7425617"/>
          </a:xfrm>
          <a:prstGeom prst="rect">
            <a:avLst/>
          </a:prstGeom>
        </p:spPr>
      </p:pic>
      <p:pic>
        <p:nvPicPr>
          <p:cNvPr id="4" name="Image 3">
            <a:hlinkClick r:id="rId5" action="ppaction://hlinksldjump"/>
          </p:cNvPr>
          <p:cNvPicPr>
            <a:picLocks noChangeAspect="1"/>
          </p:cNvPicPr>
          <p:nvPr/>
        </p:nvPicPr>
        <p:blipFill>
          <a:blip r:embed="rId6"/>
          <a:stretch>
            <a:fillRect/>
          </a:stretch>
        </p:blipFill>
        <p:spPr>
          <a:xfrm>
            <a:off x="11712149" y="8311653"/>
            <a:ext cx="914479" cy="914479"/>
          </a:xfrm>
          <a:prstGeom prst="rect">
            <a:avLst/>
          </a:prstGeom>
        </p:spPr>
      </p:pic>
      <p:sp>
        <p:nvSpPr>
          <p:cNvPr id="5" name="Titre 1"/>
          <p:cNvSpPr txBox="1">
            <a:spLocks/>
          </p:cNvSpPr>
          <p:nvPr/>
        </p:nvSpPr>
        <p:spPr>
          <a:xfrm>
            <a:off x="0" y="-401315"/>
            <a:ext cx="12599988" cy="1181249"/>
          </a:xfrm>
          <a:prstGeom prst="rect">
            <a:avLst/>
          </a:prstGeom>
        </p:spPr>
        <p:txBody>
          <a:bodyPr vert="horz" lIns="91440" tIns="45720" rIns="91440" bIns="45720" rtlCol="0" anchor="ctr">
            <a:noAutofit/>
          </a:bodyPr>
          <a:lstStyle>
            <a:lvl1pPr algn="ctr" defTabSz="1260043" rtl="0" eaLnBrk="1" latinLnBrk="0" hangingPunct="1">
              <a:spcBef>
                <a:spcPct val="0"/>
              </a:spcBef>
              <a:buNone/>
              <a:defRPr sz="6063" kern="1200">
                <a:solidFill>
                  <a:schemeClr val="tx1"/>
                </a:solidFill>
                <a:latin typeface="+mj-lt"/>
                <a:ea typeface="+mj-ea"/>
                <a:cs typeface="+mj-cs"/>
              </a:defRPr>
            </a:lvl1pPr>
          </a:lstStyle>
          <a:p>
            <a:pPr algn="l"/>
            <a:r>
              <a:rPr lang="fr-CA" sz="2400" dirty="0">
                <a:solidFill>
                  <a:srgbClr val="229BD8"/>
                </a:solidFill>
              </a:rPr>
              <a:t>Géographie culturelle</a:t>
            </a:r>
          </a:p>
        </p:txBody>
      </p:sp>
    </p:spTree>
    <p:extLst>
      <p:ext uri="{BB962C8B-B14F-4D97-AF65-F5344CB8AC3E}">
        <p14:creationId xmlns:p14="http://schemas.microsoft.com/office/powerpoint/2010/main" val="864324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5" name="Titre 1"/>
          <p:cNvSpPr txBox="1">
            <a:spLocks/>
          </p:cNvSpPr>
          <p:nvPr/>
        </p:nvSpPr>
        <p:spPr>
          <a:xfrm>
            <a:off x="0" y="3818036"/>
            <a:ext cx="12599988" cy="1181249"/>
          </a:xfrm>
          <a:prstGeom prst="rect">
            <a:avLst/>
          </a:prstGeom>
        </p:spPr>
        <p:txBody>
          <a:bodyPr vert="horz" lIns="91440" tIns="45720" rIns="91440" bIns="45720" rtlCol="0" anchor="ctr">
            <a:noAutofit/>
          </a:bodyPr>
          <a:lstStyle>
            <a:lvl1pPr algn="ctr" defTabSz="1260043" rtl="0" eaLnBrk="1" latinLnBrk="0" hangingPunct="1">
              <a:spcBef>
                <a:spcPct val="0"/>
              </a:spcBef>
              <a:buNone/>
              <a:defRPr sz="6063" kern="1200">
                <a:solidFill>
                  <a:schemeClr val="tx1"/>
                </a:solidFill>
                <a:latin typeface="+mj-lt"/>
                <a:ea typeface="+mj-ea"/>
                <a:cs typeface="+mj-cs"/>
              </a:defRPr>
            </a:lvl1pPr>
          </a:lstStyle>
          <a:p>
            <a:r>
              <a:rPr lang="fr-CA" sz="7200" dirty="0">
                <a:solidFill>
                  <a:srgbClr val="229BD8"/>
                </a:solidFill>
              </a:rPr>
              <a:t>Géographie régionale du Québec</a:t>
            </a:r>
          </a:p>
        </p:txBody>
      </p:sp>
    </p:spTree>
    <p:extLst>
      <p:ext uri="{BB962C8B-B14F-4D97-AF65-F5344CB8AC3E}">
        <p14:creationId xmlns:p14="http://schemas.microsoft.com/office/powerpoint/2010/main" val="17512978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538990"/>
            <a:ext cx="12599988" cy="1522413"/>
          </a:xfrm>
        </p:spPr>
        <p:txBody>
          <a:bodyPr>
            <a:normAutofit/>
          </a:bodyPr>
          <a:lstStyle/>
          <a:p>
            <a:r>
              <a:rPr lang="fr-CA" sz="7200" dirty="0">
                <a:solidFill>
                  <a:srgbClr val="229BD8"/>
                </a:solidFill>
              </a:rPr>
              <a:t>Apport du programme</a:t>
            </a:r>
            <a:endParaRPr lang="fr-CA" sz="3200" dirty="0"/>
          </a:p>
        </p:txBody>
      </p:sp>
      <p:sp>
        <p:nvSpPr>
          <p:cNvPr id="3" name="Espace réservé du contenu 2"/>
          <p:cNvSpPr>
            <a:spLocks noGrp="1"/>
          </p:cNvSpPr>
          <p:nvPr>
            <p:ph idx="1"/>
          </p:nvPr>
        </p:nvSpPr>
        <p:spPr>
          <a:xfrm>
            <a:off x="630000" y="2781214"/>
            <a:ext cx="11339989" cy="4961176"/>
          </a:xfrm>
        </p:spPr>
        <p:txBody>
          <a:bodyPr>
            <a:normAutofit/>
          </a:bodyPr>
          <a:lstStyle/>
          <a:p>
            <a:pPr marL="0" indent="0" algn="just">
              <a:buNone/>
            </a:pPr>
            <a:r>
              <a:rPr lang="fr-CA" sz="3860" dirty="0"/>
              <a:t>Le programme d’études </a:t>
            </a:r>
            <a:r>
              <a:rPr lang="fr-CA" sz="3860" i="1" dirty="0"/>
              <a:t>Géographie régionale du Québec </a:t>
            </a:r>
            <a:r>
              <a:rPr lang="fr-CA" sz="3860" dirty="0"/>
              <a:t>vise à :</a:t>
            </a:r>
          </a:p>
          <a:p>
            <a:pPr marL="0" indent="0">
              <a:buNone/>
            </a:pPr>
            <a:endParaRPr lang="fr-CA" sz="2480" dirty="0"/>
          </a:p>
          <a:p>
            <a:pPr marL="446472" indent="-498767" algn="just">
              <a:buFont typeface="Symbol" panose="05050102010706020507" pitchFamily="18" charset="2"/>
              <a:buChar char=""/>
            </a:pPr>
            <a:r>
              <a:rPr lang="fr-CA" sz="3200" dirty="0"/>
              <a:t>amener l’adulte à s’intéresser à différentes réalités d’une région     administrative du Québec;</a:t>
            </a:r>
          </a:p>
          <a:p>
            <a:pPr marL="446472" indent="-498767" algn="just">
              <a:buFont typeface="Symbol" panose="05050102010706020507" pitchFamily="18" charset="2"/>
              <a:buChar char=""/>
            </a:pPr>
            <a:r>
              <a:rPr lang="fr-CA" sz="3200" dirty="0"/>
              <a:t>amener l’adulte à prendre conscience des répercussions de l’action humaine sur l’organisation de ce territoire;</a:t>
            </a:r>
          </a:p>
          <a:p>
            <a:pPr marL="446472" indent="-498767" algn="just">
              <a:buFont typeface="Symbol" panose="05050102010706020507" pitchFamily="18" charset="2"/>
              <a:buChar char=""/>
            </a:pPr>
            <a:r>
              <a:rPr lang="fr-CA" sz="3200" dirty="0"/>
              <a:t>amener l’adulte à développer son sens critique dans l’interprétation d’enjeux régionaux.</a:t>
            </a:r>
          </a:p>
        </p:txBody>
      </p:sp>
      <p:sp>
        <p:nvSpPr>
          <p:cNvPr id="4" name="Titre 1"/>
          <p:cNvSpPr txBox="1">
            <a:spLocks/>
          </p:cNvSpPr>
          <p:nvPr/>
        </p:nvSpPr>
        <p:spPr>
          <a:xfrm>
            <a:off x="0" y="-401315"/>
            <a:ext cx="12599988" cy="1181249"/>
          </a:xfrm>
          <a:prstGeom prst="rect">
            <a:avLst/>
          </a:prstGeom>
        </p:spPr>
        <p:txBody>
          <a:bodyPr vert="horz" lIns="91440" tIns="45720" rIns="91440" bIns="45720" rtlCol="0" anchor="ctr">
            <a:noAutofit/>
          </a:bodyPr>
          <a:lstStyle>
            <a:lvl1pPr algn="ctr" defTabSz="1260043" rtl="0" eaLnBrk="1" latinLnBrk="0" hangingPunct="1">
              <a:spcBef>
                <a:spcPct val="0"/>
              </a:spcBef>
              <a:buNone/>
              <a:defRPr sz="6063" kern="1200">
                <a:solidFill>
                  <a:schemeClr val="tx1"/>
                </a:solidFill>
                <a:latin typeface="+mj-lt"/>
                <a:ea typeface="+mj-ea"/>
                <a:cs typeface="+mj-cs"/>
              </a:defRPr>
            </a:lvl1pPr>
          </a:lstStyle>
          <a:p>
            <a:pPr algn="l"/>
            <a:r>
              <a:rPr lang="fr-CA" sz="2400" dirty="0">
                <a:solidFill>
                  <a:srgbClr val="229BD8"/>
                </a:solidFill>
              </a:rPr>
              <a:t>Géographie régionale du Québec</a:t>
            </a:r>
          </a:p>
        </p:txBody>
      </p:sp>
    </p:spTree>
    <p:extLst>
      <p:ext uri="{BB962C8B-B14F-4D97-AF65-F5344CB8AC3E}">
        <p14:creationId xmlns:p14="http://schemas.microsoft.com/office/powerpoint/2010/main" val="420353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390773"/>
            <a:ext cx="12599988" cy="1522413"/>
          </a:xfrm>
        </p:spPr>
        <p:txBody>
          <a:bodyPr>
            <a:normAutofit/>
          </a:bodyPr>
          <a:lstStyle/>
          <a:p>
            <a:r>
              <a:rPr lang="fr-CA" sz="7200" dirty="0">
                <a:solidFill>
                  <a:srgbClr val="229BD8"/>
                </a:solidFill>
              </a:rPr>
              <a:t>Cours</a:t>
            </a:r>
            <a:endParaRPr lang="fr-CA" sz="3200" dirty="0"/>
          </a:p>
        </p:txBody>
      </p:sp>
      <p:sp>
        <p:nvSpPr>
          <p:cNvPr id="3" name="Espace réservé du contenu 2"/>
          <p:cNvSpPr>
            <a:spLocks noGrp="1"/>
          </p:cNvSpPr>
          <p:nvPr>
            <p:ph idx="1"/>
          </p:nvPr>
        </p:nvSpPr>
        <p:spPr>
          <a:xfrm>
            <a:off x="630000" y="2479005"/>
            <a:ext cx="11339989" cy="4961176"/>
          </a:xfrm>
        </p:spPr>
        <p:txBody>
          <a:bodyPr>
            <a:normAutofit/>
          </a:bodyPr>
          <a:lstStyle/>
          <a:p>
            <a:pPr lvl="2">
              <a:buFont typeface="Wingdings" panose="05000000000000000000" pitchFamily="2" charset="2"/>
              <a:buChar char="ü"/>
            </a:pPr>
            <a:r>
              <a:rPr lang="fr-CA" sz="3858" b="1" dirty="0"/>
              <a:t>Géographie régionale du Québec 1 </a:t>
            </a:r>
            <a:r>
              <a:rPr lang="fr-CA" sz="3858" dirty="0"/>
              <a:t>(50 heures)</a:t>
            </a:r>
          </a:p>
          <a:p>
            <a:pPr lvl="3">
              <a:buFont typeface="Arial" panose="020B0604020202020204" pitchFamily="34" charset="0"/>
              <a:buChar char="•"/>
            </a:pPr>
            <a:r>
              <a:rPr lang="fr-CA" sz="3858" dirty="0"/>
              <a:t>Population</a:t>
            </a:r>
          </a:p>
          <a:p>
            <a:pPr lvl="3">
              <a:buFont typeface="Arial" panose="020B0604020202020204" pitchFamily="34" charset="0"/>
              <a:buChar char="•"/>
            </a:pPr>
            <a:r>
              <a:rPr lang="fr-CA" sz="3858" dirty="0"/>
              <a:t>Économie</a:t>
            </a:r>
          </a:p>
          <a:p>
            <a:pPr lvl="3">
              <a:buFont typeface="Arial" panose="020B0604020202020204" pitchFamily="34" charset="0"/>
              <a:buChar char="•"/>
            </a:pPr>
            <a:endParaRPr lang="fr-CA" sz="3858" dirty="0"/>
          </a:p>
          <a:p>
            <a:pPr lvl="2">
              <a:buFont typeface="Wingdings" panose="05000000000000000000" pitchFamily="2" charset="2"/>
              <a:buChar char="ü"/>
            </a:pPr>
            <a:r>
              <a:rPr lang="fr-CA" sz="3858" b="1" dirty="0"/>
              <a:t>Géographie régionale du Québec 2 </a:t>
            </a:r>
            <a:r>
              <a:rPr lang="fr-CA" sz="3858" dirty="0"/>
              <a:t>(50 heures)</a:t>
            </a:r>
          </a:p>
          <a:p>
            <a:pPr lvl="3">
              <a:buFont typeface="Arial" panose="020B0604020202020204" pitchFamily="34" charset="0"/>
              <a:buChar char="•"/>
            </a:pPr>
            <a:r>
              <a:rPr lang="fr-CA" sz="3858" dirty="0"/>
              <a:t>Urbanisation</a:t>
            </a:r>
          </a:p>
          <a:p>
            <a:pPr lvl="3">
              <a:buFont typeface="Arial" panose="020B0604020202020204" pitchFamily="34" charset="0"/>
              <a:buChar char="•"/>
            </a:pPr>
            <a:r>
              <a:rPr lang="fr-CA" sz="3858" dirty="0"/>
              <a:t>Tourisme</a:t>
            </a:r>
          </a:p>
          <a:p>
            <a:pPr marL="1890065" lvl="3" indent="0">
              <a:buNone/>
            </a:pPr>
            <a:endParaRPr lang="fr-CA" dirty="0"/>
          </a:p>
        </p:txBody>
      </p:sp>
      <p:sp>
        <p:nvSpPr>
          <p:cNvPr id="4" name="Titre 1"/>
          <p:cNvSpPr txBox="1">
            <a:spLocks/>
          </p:cNvSpPr>
          <p:nvPr/>
        </p:nvSpPr>
        <p:spPr>
          <a:xfrm>
            <a:off x="0" y="-401315"/>
            <a:ext cx="12599988" cy="1181249"/>
          </a:xfrm>
          <a:prstGeom prst="rect">
            <a:avLst/>
          </a:prstGeom>
        </p:spPr>
        <p:txBody>
          <a:bodyPr vert="horz" lIns="91440" tIns="45720" rIns="91440" bIns="45720" rtlCol="0" anchor="ctr">
            <a:noAutofit/>
          </a:bodyPr>
          <a:lstStyle>
            <a:lvl1pPr algn="ctr" defTabSz="1260043" rtl="0" eaLnBrk="1" latinLnBrk="0" hangingPunct="1">
              <a:spcBef>
                <a:spcPct val="0"/>
              </a:spcBef>
              <a:buNone/>
              <a:defRPr sz="6063" kern="1200">
                <a:solidFill>
                  <a:schemeClr val="tx1"/>
                </a:solidFill>
                <a:latin typeface="+mj-lt"/>
                <a:ea typeface="+mj-ea"/>
                <a:cs typeface="+mj-cs"/>
              </a:defRPr>
            </a:lvl1pPr>
          </a:lstStyle>
          <a:p>
            <a:pPr algn="l"/>
            <a:r>
              <a:rPr lang="fr-CA" sz="2400" dirty="0">
                <a:solidFill>
                  <a:srgbClr val="229BD8"/>
                </a:solidFill>
              </a:rPr>
              <a:t>Géographie culturelle</a:t>
            </a:r>
          </a:p>
        </p:txBody>
      </p:sp>
    </p:spTree>
    <p:extLst>
      <p:ext uri="{BB962C8B-B14F-4D97-AF65-F5344CB8AC3E}">
        <p14:creationId xmlns:p14="http://schemas.microsoft.com/office/powerpoint/2010/main" val="23408733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6" name="Titre 1"/>
          <p:cNvSpPr>
            <a:spLocks noGrp="1"/>
          </p:cNvSpPr>
          <p:nvPr>
            <p:ph type="title"/>
          </p:nvPr>
        </p:nvSpPr>
        <p:spPr>
          <a:xfrm>
            <a:off x="0" y="865708"/>
            <a:ext cx="12599988" cy="1181249"/>
          </a:xfrm>
        </p:spPr>
        <p:txBody>
          <a:bodyPr>
            <a:noAutofit/>
          </a:bodyPr>
          <a:lstStyle/>
          <a:p>
            <a:r>
              <a:rPr lang="fr-CA" sz="7200" dirty="0">
                <a:solidFill>
                  <a:srgbClr val="229BD8"/>
                </a:solidFill>
              </a:rPr>
              <a:t>Les compétences</a:t>
            </a:r>
          </a:p>
        </p:txBody>
      </p:sp>
      <p:graphicFrame>
        <p:nvGraphicFramePr>
          <p:cNvPr id="7" name="Tableau 6"/>
          <p:cNvGraphicFramePr>
            <a:graphicFrameLocks noGrp="1"/>
          </p:cNvGraphicFramePr>
          <p:nvPr>
            <p:extLst>
              <p:ext uri="{D42A27DB-BD31-4B8C-83A1-F6EECF244321}">
                <p14:modId xmlns:p14="http://schemas.microsoft.com/office/powerpoint/2010/main" val="1037725380"/>
              </p:ext>
            </p:extLst>
          </p:nvPr>
        </p:nvGraphicFramePr>
        <p:xfrm>
          <a:off x="842700" y="2483543"/>
          <a:ext cx="10914588" cy="4767120"/>
        </p:xfrm>
        <a:graphic>
          <a:graphicData uri="http://schemas.openxmlformats.org/drawingml/2006/table">
            <a:tbl>
              <a:tblPr firstRow="1" bandRow="1">
                <a:tableStyleId>{5C22544A-7EE6-4342-B048-85BDC9FD1C3A}</a:tableStyleId>
              </a:tblPr>
              <a:tblGrid>
                <a:gridCol w="5457294">
                  <a:extLst>
                    <a:ext uri="{9D8B030D-6E8A-4147-A177-3AD203B41FA5}">
                      <a16:colId xmlns="" xmlns:a16="http://schemas.microsoft.com/office/drawing/2014/main" val="20000"/>
                    </a:ext>
                  </a:extLst>
                </a:gridCol>
                <a:gridCol w="5457294">
                  <a:extLst>
                    <a:ext uri="{9D8B030D-6E8A-4147-A177-3AD203B41FA5}">
                      <a16:colId xmlns="" xmlns:a16="http://schemas.microsoft.com/office/drawing/2014/main" val="20001"/>
                    </a:ext>
                  </a:extLst>
                </a:gridCol>
              </a:tblGrid>
              <a:tr h="545999">
                <a:tc>
                  <a:txBody>
                    <a:bodyPr/>
                    <a:lstStyle/>
                    <a:p>
                      <a:pPr algn="ctr"/>
                      <a:r>
                        <a:rPr lang="fr-CA" sz="3200" dirty="0"/>
                        <a:t>Compétence</a:t>
                      </a:r>
                      <a:r>
                        <a:rPr lang="fr-CA" sz="3200" baseline="0" dirty="0"/>
                        <a:t> 1</a:t>
                      </a:r>
                      <a:endParaRPr lang="fr-CA" sz="3200" dirty="0"/>
                    </a:p>
                  </a:txBody>
                  <a:tcPr marL="126000" marR="126000" marT="63000" marB="63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3200" dirty="0"/>
                        <a:t>Compétence</a:t>
                      </a:r>
                      <a:r>
                        <a:rPr lang="fr-CA" sz="3200" baseline="0" dirty="0"/>
                        <a:t> 2</a:t>
                      </a:r>
                      <a:endParaRPr lang="fr-CA" sz="3200" dirty="0"/>
                    </a:p>
                  </a:txBody>
                  <a:tcPr marL="126000" marR="126000" marT="63000" marB="63000"/>
                </a:tc>
                <a:extLst>
                  <a:ext uri="{0D108BD9-81ED-4DB2-BD59-A6C34878D82A}">
                    <a16:rowId xmlns="" xmlns:a16="http://schemas.microsoft.com/office/drawing/2014/main" val="10000"/>
                  </a:ext>
                </a:extLst>
              </a:tr>
              <a:tr h="965999">
                <a:tc>
                  <a:txBody>
                    <a:bodyPr/>
                    <a:lstStyle/>
                    <a:p>
                      <a:pPr algn="ctr"/>
                      <a:r>
                        <a:rPr lang="fr-CA" sz="3200" b="1" dirty="0"/>
                        <a:t>Lire l’organisation d’une région</a:t>
                      </a:r>
                      <a:r>
                        <a:rPr lang="fr-CA" sz="3200" b="1" baseline="0" dirty="0"/>
                        <a:t> administrative</a:t>
                      </a:r>
                      <a:endParaRPr lang="fr-CA" sz="3200" b="1" dirty="0"/>
                    </a:p>
                  </a:txBody>
                  <a:tcPr marL="126000" marR="126000" marT="63000" marB="63000"/>
                </a:tc>
                <a:tc>
                  <a:txBody>
                    <a:bodyPr/>
                    <a:lstStyle/>
                    <a:p>
                      <a:pPr algn="ctr"/>
                      <a:r>
                        <a:rPr lang="fr-CA" sz="3200" b="1" dirty="0"/>
                        <a:t>Interpréter</a:t>
                      </a:r>
                      <a:r>
                        <a:rPr lang="fr-CA" sz="3200" b="1" baseline="0" dirty="0"/>
                        <a:t> un enjeu d’une région administrative</a:t>
                      </a:r>
                      <a:endParaRPr lang="fr-CA" sz="3200" b="1" dirty="0"/>
                    </a:p>
                  </a:txBody>
                  <a:tcPr marL="126000" marR="126000" marT="63000" marB="63000"/>
                </a:tc>
                <a:extLst>
                  <a:ext uri="{0D108BD9-81ED-4DB2-BD59-A6C34878D82A}">
                    <a16:rowId xmlns="" xmlns:a16="http://schemas.microsoft.com/office/drawing/2014/main" val="10001"/>
                  </a:ext>
                </a:extLst>
              </a:tr>
              <a:tr h="2645997">
                <a:tc>
                  <a:txBody>
                    <a:bodyPr/>
                    <a:lstStyle/>
                    <a:p>
                      <a:pPr marL="285750" indent="-285750">
                        <a:buFont typeface="Arial" panose="020B0604020202020204" pitchFamily="34" charset="0"/>
                        <a:buChar char="•"/>
                      </a:pPr>
                      <a:r>
                        <a:rPr lang="fr-CA" sz="3200" dirty="0"/>
                        <a:t>Décoder des</a:t>
                      </a:r>
                      <a:r>
                        <a:rPr lang="fr-CA" sz="3200" baseline="0" dirty="0"/>
                        <a:t> paysages</a:t>
                      </a:r>
                      <a:endParaRPr lang="fr-CA" sz="3200" dirty="0"/>
                    </a:p>
                    <a:p>
                      <a:pPr marL="285750" indent="-285750">
                        <a:buFont typeface="Arial" panose="020B0604020202020204" pitchFamily="34" charset="0"/>
                        <a:buChar char="•"/>
                      </a:pPr>
                      <a:r>
                        <a:rPr lang="fr-CA" sz="3200" dirty="0"/>
                        <a:t>Saisir le sens des actions</a:t>
                      </a:r>
                      <a:r>
                        <a:rPr lang="fr-CA" sz="3200" baseline="0" dirty="0"/>
                        <a:t> humaines sur l’organisation du territoire</a:t>
                      </a:r>
                    </a:p>
                    <a:p>
                      <a:pPr marL="285750" indent="-285750">
                        <a:buFont typeface="Arial" panose="020B0604020202020204" pitchFamily="34" charset="0"/>
                        <a:buChar char="•"/>
                      </a:pPr>
                      <a:r>
                        <a:rPr lang="fr-CA" sz="3200" baseline="0" dirty="0"/>
                        <a:t>Recourir au langage cartographique</a:t>
                      </a:r>
                      <a:endParaRPr lang="fr-CA" sz="3200" dirty="0"/>
                    </a:p>
                  </a:txBody>
                  <a:tcPr marL="126000" marR="126000" marT="63000" marB="63000"/>
                </a:tc>
                <a:tc>
                  <a:txBody>
                    <a:bodyPr/>
                    <a:lstStyle/>
                    <a:p>
                      <a:pPr marL="285750" indent="-285750">
                        <a:buFont typeface="Arial" panose="020B0604020202020204" pitchFamily="34" charset="0"/>
                        <a:buChar char="•"/>
                      </a:pPr>
                      <a:r>
                        <a:rPr lang="fr-CA" sz="3200" dirty="0"/>
                        <a:t>Cerner</a:t>
                      </a:r>
                      <a:r>
                        <a:rPr lang="fr-CA" sz="3200" baseline="0" dirty="0"/>
                        <a:t> un enjeu</a:t>
                      </a:r>
                    </a:p>
                    <a:p>
                      <a:pPr marL="285750" indent="-285750">
                        <a:buFont typeface="Arial" panose="020B0604020202020204" pitchFamily="34" charset="0"/>
                        <a:buChar char="•"/>
                      </a:pPr>
                      <a:r>
                        <a:rPr lang="fr-CA" sz="3200" baseline="0" dirty="0"/>
                        <a:t>Analyser un enjeu</a:t>
                      </a:r>
                    </a:p>
                    <a:p>
                      <a:pPr marL="285750" indent="-285750">
                        <a:buFont typeface="Arial" panose="020B0604020202020204" pitchFamily="34" charset="0"/>
                        <a:buChar char="•"/>
                      </a:pPr>
                      <a:r>
                        <a:rPr lang="fr-CA" sz="3200" baseline="0" dirty="0"/>
                        <a:t>Fonder son point de vue</a:t>
                      </a:r>
                      <a:endParaRPr lang="fr-CA" sz="3200" dirty="0"/>
                    </a:p>
                  </a:txBody>
                  <a:tcPr marL="126000" marR="126000" marT="63000" marB="63000"/>
                </a:tc>
                <a:extLst>
                  <a:ext uri="{0D108BD9-81ED-4DB2-BD59-A6C34878D82A}">
                    <a16:rowId xmlns="" xmlns:a16="http://schemas.microsoft.com/office/drawing/2014/main" val="10002"/>
                  </a:ext>
                </a:extLst>
              </a:tr>
            </a:tbl>
          </a:graphicData>
        </a:graphic>
      </p:graphicFrame>
      <p:sp>
        <p:nvSpPr>
          <p:cNvPr id="4" name="Titre 1"/>
          <p:cNvSpPr txBox="1">
            <a:spLocks/>
          </p:cNvSpPr>
          <p:nvPr/>
        </p:nvSpPr>
        <p:spPr>
          <a:xfrm>
            <a:off x="0" y="-401315"/>
            <a:ext cx="12599988" cy="1181249"/>
          </a:xfrm>
          <a:prstGeom prst="rect">
            <a:avLst/>
          </a:prstGeom>
        </p:spPr>
        <p:txBody>
          <a:bodyPr vert="horz" lIns="91440" tIns="45720" rIns="91440" bIns="45720" rtlCol="0" anchor="ctr">
            <a:noAutofit/>
          </a:bodyPr>
          <a:lstStyle>
            <a:lvl1pPr algn="ctr" defTabSz="1260043" rtl="0" eaLnBrk="1" latinLnBrk="0" hangingPunct="1">
              <a:spcBef>
                <a:spcPct val="0"/>
              </a:spcBef>
              <a:buNone/>
              <a:defRPr sz="6063" kern="1200">
                <a:solidFill>
                  <a:schemeClr val="tx1"/>
                </a:solidFill>
                <a:latin typeface="+mj-lt"/>
                <a:ea typeface="+mj-ea"/>
                <a:cs typeface="+mj-cs"/>
              </a:defRPr>
            </a:lvl1pPr>
          </a:lstStyle>
          <a:p>
            <a:pPr algn="l"/>
            <a:r>
              <a:rPr lang="fr-CA" sz="2400" dirty="0">
                <a:solidFill>
                  <a:srgbClr val="229BD8"/>
                </a:solidFill>
              </a:rPr>
              <a:t>Géographie culturelle</a:t>
            </a:r>
          </a:p>
        </p:txBody>
      </p:sp>
    </p:spTree>
    <p:extLst>
      <p:ext uri="{BB962C8B-B14F-4D97-AF65-F5344CB8AC3E}">
        <p14:creationId xmlns:p14="http://schemas.microsoft.com/office/powerpoint/2010/main" val="29638614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283644913"/>
              </p:ext>
            </p:extLst>
          </p:nvPr>
        </p:nvGraphicFramePr>
        <p:xfrm>
          <a:off x="539185" y="2748210"/>
          <a:ext cx="11305425" cy="3526234"/>
        </p:xfrm>
        <a:graphic>
          <a:graphicData uri="http://schemas.openxmlformats.org/drawingml/2006/table">
            <a:tbl>
              <a:tblPr firstRow="1" bandRow="1">
                <a:tableStyleId>{5C22544A-7EE6-4342-B048-85BDC9FD1C3A}</a:tableStyleId>
              </a:tblPr>
              <a:tblGrid>
                <a:gridCol w="1637190">
                  <a:extLst>
                    <a:ext uri="{9D8B030D-6E8A-4147-A177-3AD203B41FA5}">
                      <a16:colId xmlns="" xmlns:a16="http://schemas.microsoft.com/office/drawing/2014/main" val="20000"/>
                    </a:ext>
                  </a:extLst>
                </a:gridCol>
                <a:gridCol w="1587576">
                  <a:extLst>
                    <a:ext uri="{9D8B030D-6E8A-4147-A177-3AD203B41FA5}">
                      <a16:colId xmlns="" xmlns:a16="http://schemas.microsoft.com/office/drawing/2014/main" val="20001"/>
                    </a:ext>
                  </a:extLst>
                </a:gridCol>
                <a:gridCol w="1587576">
                  <a:extLst>
                    <a:ext uri="{9D8B030D-6E8A-4147-A177-3AD203B41FA5}">
                      <a16:colId xmlns="" xmlns:a16="http://schemas.microsoft.com/office/drawing/2014/main" val="20002"/>
                    </a:ext>
                  </a:extLst>
                </a:gridCol>
                <a:gridCol w="1984470">
                  <a:extLst>
                    <a:ext uri="{9D8B030D-6E8A-4147-A177-3AD203B41FA5}">
                      <a16:colId xmlns="" xmlns:a16="http://schemas.microsoft.com/office/drawing/2014/main" val="20003"/>
                    </a:ext>
                  </a:extLst>
                </a:gridCol>
                <a:gridCol w="2282141">
                  <a:extLst>
                    <a:ext uri="{9D8B030D-6E8A-4147-A177-3AD203B41FA5}">
                      <a16:colId xmlns="" xmlns:a16="http://schemas.microsoft.com/office/drawing/2014/main" val="20004"/>
                    </a:ext>
                  </a:extLst>
                </a:gridCol>
                <a:gridCol w="2226472">
                  <a:extLst>
                    <a:ext uri="{9D8B030D-6E8A-4147-A177-3AD203B41FA5}">
                      <a16:colId xmlns="" xmlns:a16="http://schemas.microsoft.com/office/drawing/2014/main" val="20005"/>
                    </a:ext>
                  </a:extLst>
                </a:gridCol>
              </a:tblGrid>
              <a:tr h="420000">
                <a:tc gridSpan="6">
                  <a:txBody>
                    <a:bodyPr/>
                    <a:lstStyle/>
                    <a:p>
                      <a:pPr algn="ctr"/>
                      <a:r>
                        <a:rPr lang="fr-CA" sz="1900" b="1" i="0" u="none" strike="noStrike" kern="1200" baseline="0" dirty="0">
                          <a:solidFill>
                            <a:schemeClr val="lt1"/>
                          </a:solidFill>
                          <a:latin typeface="+mn-lt"/>
                          <a:ea typeface="+mn-ea"/>
                          <a:cs typeface="+mn-cs"/>
                        </a:rPr>
                        <a:t>Cours </a:t>
                      </a:r>
                      <a:r>
                        <a:rPr lang="fr-CA" sz="1900" b="1" i="1" u="none" strike="noStrike" kern="1200" baseline="0" dirty="0">
                          <a:solidFill>
                            <a:schemeClr val="lt1"/>
                          </a:solidFill>
                          <a:latin typeface="+mn-lt"/>
                          <a:ea typeface="+mn-ea"/>
                          <a:cs typeface="+mn-cs"/>
                        </a:rPr>
                        <a:t>Géographie régionale du Québec 1</a:t>
                      </a:r>
                      <a:endParaRPr lang="fr-CA" sz="1900" dirty="0"/>
                    </a:p>
                  </a:txBody>
                  <a:tcPr marL="126000" marR="126000" marT="63000" marB="63000"/>
                </a:tc>
                <a:tc hMerge="1">
                  <a:txBody>
                    <a:bodyPr/>
                    <a:lstStyle/>
                    <a:p>
                      <a:endParaRPr lang="fr-CA"/>
                    </a:p>
                  </a:txBody>
                  <a:tcPr/>
                </a:tc>
                <a:tc hMerge="1">
                  <a:txBody>
                    <a:bodyPr/>
                    <a:lstStyle/>
                    <a:p>
                      <a:endParaRPr lang="fr-CA" dirty="0"/>
                    </a:p>
                  </a:txBody>
                  <a:tcPr/>
                </a:tc>
                <a:tc hMerge="1">
                  <a:txBody>
                    <a:bodyPr/>
                    <a:lstStyle/>
                    <a:p>
                      <a:endParaRPr lang="fr-CA" dirty="0"/>
                    </a:p>
                  </a:txBody>
                  <a:tcPr/>
                </a:tc>
                <a:tc hMerge="1">
                  <a:txBody>
                    <a:bodyPr/>
                    <a:lstStyle/>
                    <a:p>
                      <a:endParaRPr lang="fr-CA" dirty="0"/>
                    </a:p>
                  </a:txBody>
                  <a:tcPr/>
                </a:tc>
                <a:tc hMerge="1">
                  <a:txBody>
                    <a:bodyPr/>
                    <a:lstStyle/>
                    <a:p>
                      <a:endParaRPr lang="fr-CA" dirty="0"/>
                    </a:p>
                  </a:txBody>
                  <a:tcPr/>
                </a:tc>
                <a:extLst>
                  <a:ext uri="{0D108BD9-81ED-4DB2-BD59-A6C34878D82A}">
                    <a16:rowId xmlns="" xmlns:a16="http://schemas.microsoft.com/office/drawing/2014/main" val="10000"/>
                  </a:ext>
                </a:extLst>
              </a:tr>
              <a:tr h="629999">
                <a:tc>
                  <a:txBody>
                    <a:bodyPr/>
                    <a:lstStyle/>
                    <a:p>
                      <a:pPr algn="ctr"/>
                      <a:r>
                        <a:rPr lang="fr-CA" sz="1700" b="1" i="0" u="none" strike="noStrike" kern="1200" baseline="0" dirty="0">
                          <a:solidFill>
                            <a:schemeClr val="dk1"/>
                          </a:solidFill>
                          <a:latin typeface="+mn-lt"/>
                          <a:ea typeface="+mn-ea"/>
                          <a:cs typeface="+mn-cs"/>
                        </a:rPr>
                        <a:t>Thème</a:t>
                      </a:r>
                    </a:p>
                  </a:txBody>
                  <a:tcPr marL="126000" marR="126000" marT="63000" marB="63000" anchor="ctr">
                    <a:lnR w="127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700" b="1" i="0" u="none" strike="noStrike" kern="1200" baseline="0" dirty="0">
                          <a:solidFill>
                            <a:schemeClr val="dk1"/>
                          </a:solidFill>
                          <a:latin typeface="+mn-lt"/>
                          <a:ea typeface="+mn-ea"/>
                          <a:cs typeface="+mn-cs"/>
                        </a:rPr>
                        <a:t>Angle d’entrée</a:t>
                      </a:r>
                    </a:p>
                  </a:txBody>
                  <a:tcPr marL="126000" marR="126000" marT="63000" marB="63000" anchor="ctr">
                    <a:lnL w="127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fr-CA" sz="1700" b="1" i="0" u="none" strike="noStrike" kern="1200" baseline="0" dirty="0">
                          <a:solidFill>
                            <a:schemeClr val="dk1"/>
                          </a:solidFill>
                          <a:latin typeface="+mn-lt"/>
                          <a:ea typeface="+mn-ea"/>
                          <a:cs typeface="+mn-cs"/>
                        </a:rPr>
                        <a:t>Concepts communs</a:t>
                      </a:r>
                    </a:p>
                  </a:txBody>
                  <a:tcPr marL="126000" marR="126000" marT="63000" marB="63000" anchor="ctr"/>
                </a:tc>
                <a:tc>
                  <a:txBody>
                    <a:bodyPr/>
                    <a:lstStyle/>
                    <a:p>
                      <a:pPr algn="ctr"/>
                      <a:r>
                        <a:rPr lang="fr-CA" sz="1700" b="1" i="0" u="none" strike="noStrike" baseline="0" dirty="0">
                          <a:latin typeface="+mn-lt"/>
                        </a:rPr>
                        <a:t>Concepts particuliers</a:t>
                      </a:r>
                      <a:endParaRPr lang="fr-CA" sz="3900" dirty="0">
                        <a:latin typeface="+mn-lt"/>
                      </a:endParaRPr>
                    </a:p>
                  </a:txBody>
                  <a:tcPr marL="126000" marR="126000" marT="63000" marB="63000" anchor="ctr"/>
                </a:tc>
                <a:tc>
                  <a:txBody>
                    <a:bodyPr/>
                    <a:lstStyle/>
                    <a:p>
                      <a:pPr algn="ctr"/>
                      <a:r>
                        <a:rPr lang="fr-CA" sz="1700" b="1" i="0" u="none" strike="noStrike" baseline="0" dirty="0">
                          <a:latin typeface="+mn-lt"/>
                        </a:rPr>
                        <a:t>Objet de lecture</a:t>
                      </a:r>
                      <a:endParaRPr lang="fr-CA" sz="3900" dirty="0">
                        <a:latin typeface="+mn-lt"/>
                      </a:endParaRPr>
                    </a:p>
                  </a:txBody>
                  <a:tcPr marL="126000" marR="126000" marT="63000" marB="63000" anchor="ctr"/>
                </a:tc>
                <a:tc>
                  <a:txBody>
                    <a:bodyPr/>
                    <a:lstStyle/>
                    <a:p>
                      <a:pPr algn="ctr"/>
                      <a:r>
                        <a:rPr lang="fr-CA" sz="1700" b="1" i="0" u="none" strike="noStrike" baseline="0" dirty="0">
                          <a:latin typeface="+mn-lt"/>
                        </a:rPr>
                        <a:t>Objet d’interprétation</a:t>
                      </a:r>
                      <a:endParaRPr lang="fr-CA" sz="3900" dirty="0">
                        <a:latin typeface="+mn-lt"/>
                      </a:endParaRPr>
                    </a:p>
                  </a:txBody>
                  <a:tcPr marL="126000" marR="126000" marT="63000" marB="63000" anchor="ctr"/>
                </a:tc>
                <a:extLst>
                  <a:ext uri="{0D108BD9-81ED-4DB2-BD59-A6C34878D82A}">
                    <a16:rowId xmlns="" xmlns:a16="http://schemas.microsoft.com/office/drawing/2014/main" val="10001"/>
                  </a:ext>
                </a:extLst>
              </a:tr>
              <a:tr h="1007999">
                <a:tc>
                  <a:txBody>
                    <a:bodyPr/>
                    <a:lstStyle/>
                    <a:p>
                      <a:pPr algn="ctr"/>
                      <a:r>
                        <a:rPr lang="fr-CA" sz="1400" b="0" i="0" u="none" strike="noStrike" kern="1200" baseline="0" dirty="0">
                          <a:solidFill>
                            <a:schemeClr val="dk1"/>
                          </a:solidFill>
                          <a:latin typeface="+mj-lt"/>
                          <a:ea typeface="+mn-ea"/>
                          <a:cs typeface="+mn-cs"/>
                        </a:rPr>
                        <a:t>Population</a:t>
                      </a:r>
                    </a:p>
                  </a:txBody>
                  <a:tcPr marL="126000" marR="126000" marT="63000" marB="63000" anchor="ctr">
                    <a:lnR w="12700" cap="flat" cmpd="sng" algn="ctr">
                      <a:solidFill>
                        <a:schemeClr val="bg1"/>
                      </a:solidFill>
                      <a:prstDash val="solid"/>
                      <a:round/>
                      <a:headEnd type="none" w="med" len="med"/>
                      <a:tailEnd type="none" w="med" len="med"/>
                    </a:lnR>
                  </a:tcPr>
                </a:tc>
                <a:tc>
                  <a:txBody>
                    <a:bodyPr/>
                    <a:lstStyle/>
                    <a:p>
                      <a:pPr algn="ctr"/>
                      <a:r>
                        <a:rPr lang="fr-CA" sz="1400" b="0" i="0" u="none" strike="noStrike" kern="1200" baseline="0" dirty="0">
                          <a:solidFill>
                            <a:schemeClr val="dk1"/>
                          </a:solidFill>
                          <a:latin typeface="+mj-lt"/>
                          <a:ea typeface="+mn-ea"/>
                          <a:cs typeface="+mn-cs"/>
                        </a:rPr>
                        <a:t>Le dynamisme de la population</a:t>
                      </a:r>
                    </a:p>
                  </a:txBody>
                  <a:tcPr marL="126000" marR="126000" marT="63000" marB="63000" anchor="ctr">
                    <a:lnL w="12700" cap="flat" cmpd="sng" algn="ctr">
                      <a:solidFill>
                        <a:schemeClr val="bg1"/>
                      </a:solidFill>
                      <a:prstDash val="solid"/>
                      <a:round/>
                      <a:headEnd type="none" w="med" len="med"/>
                      <a:tailEnd type="none" w="med" len="med"/>
                    </a:lnL>
                  </a:tcPr>
                </a:tc>
                <a:tc rowSpan="2">
                  <a:txBody>
                    <a:bodyPr/>
                    <a:lstStyle/>
                    <a:p>
                      <a:pPr marL="171450" indent="-171450" algn="l" defTabSz="914400" rtl="0" eaLnBrk="1" latinLnBrk="0" hangingPunct="1">
                        <a:lnSpc>
                          <a:spcPts val="1000"/>
                        </a:lnSpc>
                        <a:spcBef>
                          <a:spcPts val="0"/>
                        </a:spcBef>
                        <a:spcAft>
                          <a:spcPts val="600"/>
                        </a:spcAft>
                        <a:buFont typeface="Arial" panose="020B0604020202020204" pitchFamily="34" charset="0"/>
                        <a:buChar char="•"/>
                      </a:pPr>
                      <a:r>
                        <a:rPr lang="fr-CA" sz="1400" b="0" i="0" u="none" strike="noStrike" kern="1200" baseline="0" dirty="0">
                          <a:solidFill>
                            <a:schemeClr val="dk1"/>
                          </a:solidFill>
                          <a:latin typeface="+mj-lt"/>
                          <a:ea typeface="+mn-ea"/>
                          <a:cs typeface="+mn-cs"/>
                        </a:rPr>
                        <a:t>Territoire</a:t>
                      </a:r>
                    </a:p>
                    <a:p>
                      <a:pPr marL="171450" indent="-171450" algn="l" defTabSz="914400" rtl="0" eaLnBrk="1" latinLnBrk="0" hangingPunct="1">
                        <a:lnSpc>
                          <a:spcPts val="1000"/>
                        </a:lnSpc>
                        <a:spcBef>
                          <a:spcPts val="0"/>
                        </a:spcBef>
                        <a:spcAft>
                          <a:spcPts val="600"/>
                        </a:spcAft>
                        <a:buFont typeface="Arial" panose="020B0604020202020204" pitchFamily="34" charset="0"/>
                        <a:buChar char="•"/>
                      </a:pPr>
                      <a:r>
                        <a:rPr lang="fr-CA" sz="1400" b="0" i="0" u="none" strike="noStrike" kern="1200" baseline="0" dirty="0">
                          <a:solidFill>
                            <a:schemeClr val="dk1"/>
                          </a:solidFill>
                          <a:latin typeface="+mj-lt"/>
                          <a:ea typeface="+mn-ea"/>
                          <a:cs typeface="+mn-cs"/>
                        </a:rPr>
                        <a:t>Collectivité</a:t>
                      </a:r>
                    </a:p>
                    <a:p>
                      <a:pPr marL="171450" indent="-171450" algn="l" defTabSz="914400" rtl="0" eaLnBrk="1" latinLnBrk="0" hangingPunct="1">
                        <a:lnSpc>
                          <a:spcPts val="1000"/>
                        </a:lnSpc>
                        <a:spcBef>
                          <a:spcPts val="0"/>
                        </a:spcBef>
                        <a:spcAft>
                          <a:spcPts val="600"/>
                        </a:spcAft>
                        <a:buFont typeface="Arial" panose="020B0604020202020204" pitchFamily="34" charset="0"/>
                        <a:buChar char="•"/>
                      </a:pPr>
                      <a:r>
                        <a:rPr lang="fr-CA" sz="1400" b="0" i="0" u="none" strike="noStrike" kern="1200" baseline="0" dirty="0">
                          <a:solidFill>
                            <a:schemeClr val="dk1"/>
                          </a:solidFill>
                          <a:latin typeface="+mj-lt"/>
                          <a:ea typeface="+mn-ea"/>
                          <a:cs typeface="+mn-cs"/>
                        </a:rPr>
                        <a:t>Interrelation </a:t>
                      </a:r>
                    </a:p>
                  </a:txBody>
                  <a:tcPr marL="94500" marR="94500" marT="0" marB="0" anchor="ctr"/>
                </a:tc>
                <a:tc>
                  <a:txBody>
                    <a:bodyPr/>
                    <a:lstStyle/>
                    <a:p>
                      <a:pPr marL="171450" lvl="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Composition</a:t>
                      </a:r>
                    </a:p>
                    <a:p>
                      <a:pPr marL="171450" lvl="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Évolution</a:t>
                      </a:r>
                    </a:p>
                    <a:p>
                      <a:pPr marL="171450" lvl="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Répartition</a:t>
                      </a:r>
                    </a:p>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Services</a:t>
                      </a:r>
                    </a:p>
                  </a:txBody>
                  <a:tcPr marL="126000" marR="126000" marT="63000" marB="63000" anchor="ctr"/>
                </a:tc>
                <a:tc>
                  <a:txBody>
                    <a:bodyPr/>
                    <a:lstStyle/>
                    <a:p>
                      <a:pPr algn="ctr"/>
                      <a:r>
                        <a:rPr lang="fr-CA" sz="1500" b="0" i="0" u="none" strike="noStrike" kern="1200" baseline="0" dirty="0">
                          <a:solidFill>
                            <a:schemeClr val="dk1"/>
                          </a:solidFill>
                          <a:latin typeface="+mj-lt"/>
                          <a:ea typeface="+mn-ea"/>
                          <a:cs typeface="+mn-cs"/>
                        </a:rPr>
                        <a:t>L’organisation sociodémographique</a:t>
                      </a:r>
                    </a:p>
                  </a:txBody>
                  <a:tcPr marL="126000" marR="126000" marT="63000" marB="63000" anchor="ctr"/>
                </a:tc>
                <a:tc>
                  <a:txBody>
                    <a:bodyPr/>
                    <a:lstStyle/>
                    <a:p>
                      <a:pPr marL="0" algn="ctr" defTabSz="914400" rtl="0" eaLnBrk="1" latinLnBrk="0" hangingPunct="1"/>
                      <a:r>
                        <a:rPr lang="fr-CA" sz="1500" b="0" i="0" u="none" strike="noStrike" kern="1200" baseline="0" dirty="0">
                          <a:solidFill>
                            <a:schemeClr val="dk1"/>
                          </a:solidFill>
                          <a:latin typeface="+mj-lt"/>
                          <a:ea typeface="+mn-ea"/>
                          <a:cs typeface="+mn-cs"/>
                        </a:rPr>
                        <a:t>Composer avec le vieillissement de la population</a:t>
                      </a:r>
                    </a:p>
                  </a:txBody>
                  <a:tcPr marL="126000" marR="126000" marT="63000" marB="63000" anchor="ctr"/>
                </a:tc>
                <a:extLst>
                  <a:ext uri="{0D108BD9-81ED-4DB2-BD59-A6C34878D82A}">
                    <a16:rowId xmlns="" xmlns:a16="http://schemas.microsoft.com/office/drawing/2014/main" val="10002"/>
                  </a:ext>
                </a:extLst>
              </a:tr>
              <a:tr h="1454075">
                <a:tc>
                  <a:txBody>
                    <a:bodyPr/>
                    <a:lstStyle/>
                    <a:p>
                      <a:pPr marL="0" algn="ctr" defTabSz="914400" rtl="0" eaLnBrk="1" latinLnBrk="0" hangingPunct="1"/>
                      <a:r>
                        <a:rPr lang="fr-CA" sz="1400" b="0" i="0" u="none" strike="noStrike" kern="1200" baseline="0" dirty="0">
                          <a:solidFill>
                            <a:schemeClr val="dk1"/>
                          </a:solidFill>
                          <a:latin typeface="+mj-lt"/>
                          <a:ea typeface="+mn-ea"/>
                          <a:cs typeface="+mn-cs"/>
                        </a:rPr>
                        <a:t>Économie</a:t>
                      </a:r>
                    </a:p>
                  </a:txBody>
                  <a:tcPr marL="126000" marR="126000" marT="63000" marB="63000" anchor="ctr">
                    <a:lnR w="127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fr-CA" sz="1400" b="0" i="0" u="none" strike="noStrike" kern="1200" baseline="0" dirty="0">
                          <a:solidFill>
                            <a:schemeClr val="dk1"/>
                          </a:solidFill>
                          <a:latin typeface="+mj-lt"/>
                          <a:ea typeface="+mn-ea"/>
                          <a:cs typeface="+mn-cs"/>
                        </a:rPr>
                        <a:t>La diversité des ressources</a:t>
                      </a:r>
                    </a:p>
                  </a:txBody>
                  <a:tcPr marL="126000" marR="126000" marT="63000" marB="63000" anchor="ctr">
                    <a:lnL w="12700" cap="flat" cmpd="sng" algn="ctr">
                      <a:solidFill>
                        <a:schemeClr val="bg1"/>
                      </a:solidFill>
                      <a:prstDash val="solid"/>
                      <a:round/>
                      <a:headEnd type="none" w="med" len="med"/>
                      <a:tailEnd type="none" w="med" len="med"/>
                    </a:lnL>
                  </a:tcPr>
                </a:tc>
                <a:tc vMerge="1">
                  <a:txBody>
                    <a:bodyPr/>
                    <a:lstStyle/>
                    <a:p>
                      <a:pPr algn="ctr">
                        <a:lnSpc>
                          <a:spcPts val="1000"/>
                        </a:lnSpc>
                        <a:spcBef>
                          <a:spcPts val="600"/>
                        </a:spcBef>
                        <a:spcAft>
                          <a:spcPts val="600"/>
                        </a:spcAft>
                      </a:pPr>
                      <a:endParaRPr lang="fr-C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171450" lvl="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Entrepreneuriat</a:t>
                      </a:r>
                    </a:p>
                    <a:p>
                      <a:pPr marL="171450" lvl="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Main-d’œuvre</a:t>
                      </a:r>
                    </a:p>
                    <a:p>
                      <a:pPr marL="171450" lvl="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Ressources naturelles</a:t>
                      </a:r>
                    </a:p>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Structure économique</a:t>
                      </a:r>
                    </a:p>
                  </a:txBody>
                  <a:tcPr marL="126000" marR="126000" marT="63000" marB="63000" anchor="ctr"/>
                </a:tc>
                <a:tc>
                  <a:txBody>
                    <a:bodyPr/>
                    <a:lstStyle/>
                    <a:p>
                      <a:pPr algn="ctr">
                        <a:lnSpc>
                          <a:spcPts val="1000"/>
                        </a:lnSpc>
                        <a:spcBef>
                          <a:spcPts val="600"/>
                        </a:spcBef>
                        <a:spcAft>
                          <a:spcPts val="0"/>
                        </a:spcAft>
                      </a:pPr>
                      <a:r>
                        <a:rPr lang="fr-CA" sz="1500" b="0" i="0" u="none" strike="noStrike" kern="1200" baseline="0" dirty="0">
                          <a:solidFill>
                            <a:schemeClr val="dk1"/>
                          </a:solidFill>
                          <a:latin typeface="+mj-lt"/>
                          <a:ea typeface="+mn-ea"/>
                          <a:cs typeface="+mn-cs"/>
                        </a:rPr>
                        <a:t>L’organisation économique</a:t>
                      </a:r>
                    </a:p>
                  </a:txBody>
                  <a:tcPr marL="94500" marR="94500" marT="0" marB="0" anchor="ctr"/>
                </a:tc>
                <a:tc>
                  <a:txBody>
                    <a:bodyPr/>
                    <a:lstStyle/>
                    <a:p>
                      <a:pPr marL="0" algn="ctr" defTabSz="914400" rtl="0" eaLnBrk="1" latinLnBrk="0" hangingPunct="1"/>
                      <a:r>
                        <a:rPr lang="fr-CA" sz="1500" b="0" i="0" u="none" strike="noStrike" kern="1200" baseline="0" dirty="0">
                          <a:solidFill>
                            <a:schemeClr val="dk1"/>
                          </a:solidFill>
                          <a:latin typeface="+mj-lt"/>
                          <a:ea typeface="+mn-ea"/>
                          <a:cs typeface="+mn-cs"/>
                        </a:rPr>
                        <a:t>Développer l’économie régionale</a:t>
                      </a:r>
                    </a:p>
                  </a:txBody>
                  <a:tcPr marL="126000" marR="126000" marT="63000" marB="63000" anchor="ctr"/>
                </a:tc>
                <a:extLst>
                  <a:ext uri="{0D108BD9-81ED-4DB2-BD59-A6C34878D82A}">
                    <a16:rowId xmlns="" xmlns:a16="http://schemas.microsoft.com/office/drawing/2014/main" val="10003"/>
                  </a:ext>
                </a:extLst>
              </a:tr>
            </a:tbl>
          </a:graphicData>
        </a:graphic>
      </p:graphicFrame>
      <p:sp>
        <p:nvSpPr>
          <p:cNvPr id="8" name="Titre 1"/>
          <p:cNvSpPr>
            <a:spLocks noGrp="1"/>
          </p:cNvSpPr>
          <p:nvPr>
            <p:ph type="title"/>
          </p:nvPr>
        </p:nvSpPr>
        <p:spPr>
          <a:xfrm>
            <a:off x="0" y="1153740"/>
            <a:ext cx="12599988" cy="1181249"/>
          </a:xfrm>
        </p:spPr>
        <p:txBody>
          <a:bodyPr>
            <a:noAutofit/>
          </a:bodyPr>
          <a:lstStyle/>
          <a:p>
            <a:r>
              <a:rPr lang="fr-CA" sz="7200" dirty="0">
                <a:solidFill>
                  <a:srgbClr val="229BD8"/>
                </a:solidFill>
              </a:rPr>
              <a:t>Synthèse du contenu de formation</a:t>
            </a:r>
            <a:endParaRPr lang="fr-CA" sz="3200" dirty="0"/>
          </a:p>
        </p:txBody>
      </p:sp>
      <p:sp>
        <p:nvSpPr>
          <p:cNvPr id="6" name="Rectangle 5"/>
          <p:cNvSpPr/>
          <p:nvPr/>
        </p:nvSpPr>
        <p:spPr>
          <a:xfrm>
            <a:off x="3911829" y="3703141"/>
            <a:ext cx="5556517" cy="1488353"/>
          </a:xfrm>
          <a:prstGeom prst="wedgeRectCallout">
            <a:avLst>
              <a:gd name="adj1" fmla="val -60615"/>
              <a:gd name="adj2" fmla="val -5454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sz="3773" dirty="0">
              <a:solidFill>
                <a:schemeClr val="tx1"/>
              </a:solidFill>
            </a:endParaRPr>
          </a:p>
          <a:p>
            <a:pPr algn="just"/>
            <a:r>
              <a:rPr lang="fr-CA" sz="2400" dirty="0">
                <a:solidFill>
                  <a:schemeClr val="tx1"/>
                </a:solidFill>
              </a:rPr>
              <a:t>Un angle d’entrée détermine le cadre de l’étude de chaque thème. Il oriente la lecture du territoire et l’étude d’enjeux qui en découlent.</a:t>
            </a:r>
          </a:p>
          <a:p>
            <a:endParaRPr lang="fr-CA" sz="3773" dirty="0">
              <a:solidFill>
                <a:schemeClr val="tx1"/>
              </a:solidFill>
            </a:endParaRPr>
          </a:p>
        </p:txBody>
      </p:sp>
      <p:sp>
        <p:nvSpPr>
          <p:cNvPr id="7" name="Titre 1"/>
          <p:cNvSpPr txBox="1">
            <a:spLocks/>
          </p:cNvSpPr>
          <p:nvPr/>
        </p:nvSpPr>
        <p:spPr>
          <a:xfrm>
            <a:off x="0" y="-401315"/>
            <a:ext cx="12599988" cy="1181249"/>
          </a:xfrm>
          <a:prstGeom prst="rect">
            <a:avLst/>
          </a:prstGeom>
        </p:spPr>
        <p:txBody>
          <a:bodyPr vert="horz" lIns="91440" tIns="45720" rIns="91440" bIns="45720" rtlCol="0" anchor="ctr">
            <a:noAutofit/>
          </a:bodyPr>
          <a:lstStyle>
            <a:lvl1pPr algn="ctr" defTabSz="1260043" rtl="0" eaLnBrk="1" latinLnBrk="0" hangingPunct="1">
              <a:spcBef>
                <a:spcPct val="0"/>
              </a:spcBef>
              <a:buNone/>
              <a:defRPr sz="6063" kern="1200">
                <a:solidFill>
                  <a:schemeClr val="tx1"/>
                </a:solidFill>
                <a:latin typeface="+mj-lt"/>
                <a:ea typeface="+mj-ea"/>
                <a:cs typeface="+mj-cs"/>
              </a:defRPr>
            </a:lvl1pPr>
          </a:lstStyle>
          <a:p>
            <a:pPr algn="l"/>
            <a:r>
              <a:rPr lang="fr-CA" sz="2400" dirty="0">
                <a:solidFill>
                  <a:srgbClr val="229BD8"/>
                </a:solidFill>
              </a:rPr>
              <a:t>Géographie culturelle</a:t>
            </a:r>
          </a:p>
        </p:txBody>
      </p:sp>
    </p:spTree>
    <p:extLst>
      <p:ext uri="{BB962C8B-B14F-4D97-AF65-F5344CB8AC3E}">
        <p14:creationId xmlns:p14="http://schemas.microsoft.com/office/powerpoint/2010/main" val="113263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749342418"/>
              </p:ext>
            </p:extLst>
          </p:nvPr>
        </p:nvGraphicFramePr>
        <p:xfrm>
          <a:off x="396193" y="2748210"/>
          <a:ext cx="11305425" cy="3526234"/>
        </p:xfrm>
        <a:graphic>
          <a:graphicData uri="http://schemas.openxmlformats.org/drawingml/2006/table">
            <a:tbl>
              <a:tblPr firstRow="1" bandRow="1">
                <a:tableStyleId>{5C22544A-7EE6-4342-B048-85BDC9FD1C3A}</a:tableStyleId>
              </a:tblPr>
              <a:tblGrid>
                <a:gridCol w="1637190">
                  <a:extLst>
                    <a:ext uri="{9D8B030D-6E8A-4147-A177-3AD203B41FA5}">
                      <a16:colId xmlns="" xmlns:a16="http://schemas.microsoft.com/office/drawing/2014/main" val="20000"/>
                    </a:ext>
                  </a:extLst>
                </a:gridCol>
                <a:gridCol w="1587576">
                  <a:extLst>
                    <a:ext uri="{9D8B030D-6E8A-4147-A177-3AD203B41FA5}">
                      <a16:colId xmlns="" xmlns:a16="http://schemas.microsoft.com/office/drawing/2014/main" val="20001"/>
                    </a:ext>
                  </a:extLst>
                </a:gridCol>
                <a:gridCol w="1587576">
                  <a:extLst>
                    <a:ext uri="{9D8B030D-6E8A-4147-A177-3AD203B41FA5}">
                      <a16:colId xmlns="" xmlns:a16="http://schemas.microsoft.com/office/drawing/2014/main" val="20002"/>
                    </a:ext>
                  </a:extLst>
                </a:gridCol>
                <a:gridCol w="1984470">
                  <a:extLst>
                    <a:ext uri="{9D8B030D-6E8A-4147-A177-3AD203B41FA5}">
                      <a16:colId xmlns="" xmlns:a16="http://schemas.microsoft.com/office/drawing/2014/main" val="20003"/>
                    </a:ext>
                  </a:extLst>
                </a:gridCol>
                <a:gridCol w="2282141">
                  <a:extLst>
                    <a:ext uri="{9D8B030D-6E8A-4147-A177-3AD203B41FA5}">
                      <a16:colId xmlns="" xmlns:a16="http://schemas.microsoft.com/office/drawing/2014/main" val="20004"/>
                    </a:ext>
                  </a:extLst>
                </a:gridCol>
                <a:gridCol w="2226472">
                  <a:extLst>
                    <a:ext uri="{9D8B030D-6E8A-4147-A177-3AD203B41FA5}">
                      <a16:colId xmlns="" xmlns:a16="http://schemas.microsoft.com/office/drawing/2014/main" val="20005"/>
                    </a:ext>
                  </a:extLst>
                </a:gridCol>
              </a:tblGrid>
              <a:tr h="420000">
                <a:tc gridSpan="6">
                  <a:txBody>
                    <a:bodyPr/>
                    <a:lstStyle/>
                    <a:p>
                      <a:pPr algn="ctr"/>
                      <a:r>
                        <a:rPr lang="fr-CA" sz="1900" b="1" i="0" u="none" strike="noStrike" kern="1200" baseline="0" dirty="0">
                          <a:solidFill>
                            <a:schemeClr val="lt1"/>
                          </a:solidFill>
                          <a:latin typeface="+mn-lt"/>
                          <a:ea typeface="+mn-ea"/>
                          <a:cs typeface="+mn-cs"/>
                        </a:rPr>
                        <a:t>Cours </a:t>
                      </a:r>
                      <a:r>
                        <a:rPr lang="fr-CA" sz="1900" b="1" i="1" u="none" strike="noStrike" kern="1200" baseline="0" dirty="0">
                          <a:solidFill>
                            <a:schemeClr val="lt1"/>
                          </a:solidFill>
                          <a:latin typeface="+mn-lt"/>
                          <a:ea typeface="+mn-ea"/>
                          <a:cs typeface="+mn-cs"/>
                        </a:rPr>
                        <a:t>Géographie régionale du Québec 2</a:t>
                      </a:r>
                      <a:endParaRPr lang="fr-CA" sz="1900" dirty="0"/>
                    </a:p>
                  </a:txBody>
                  <a:tcPr marL="126000" marR="126000" marT="63000" marB="63000"/>
                </a:tc>
                <a:tc hMerge="1">
                  <a:txBody>
                    <a:bodyPr/>
                    <a:lstStyle/>
                    <a:p>
                      <a:endParaRPr lang="fr-CA"/>
                    </a:p>
                  </a:txBody>
                  <a:tcPr/>
                </a:tc>
                <a:tc hMerge="1">
                  <a:txBody>
                    <a:bodyPr/>
                    <a:lstStyle/>
                    <a:p>
                      <a:endParaRPr lang="fr-CA" dirty="0"/>
                    </a:p>
                  </a:txBody>
                  <a:tcPr/>
                </a:tc>
                <a:tc hMerge="1">
                  <a:txBody>
                    <a:bodyPr/>
                    <a:lstStyle/>
                    <a:p>
                      <a:endParaRPr lang="fr-CA" dirty="0"/>
                    </a:p>
                  </a:txBody>
                  <a:tcPr/>
                </a:tc>
                <a:tc hMerge="1">
                  <a:txBody>
                    <a:bodyPr/>
                    <a:lstStyle/>
                    <a:p>
                      <a:endParaRPr lang="fr-CA" dirty="0"/>
                    </a:p>
                  </a:txBody>
                  <a:tcPr/>
                </a:tc>
                <a:tc hMerge="1">
                  <a:txBody>
                    <a:bodyPr/>
                    <a:lstStyle/>
                    <a:p>
                      <a:endParaRPr lang="fr-CA" dirty="0"/>
                    </a:p>
                  </a:txBody>
                  <a:tcPr/>
                </a:tc>
                <a:extLst>
                  <a:ext uri="{0D108BD9-81ED-4DB2-BD59-A6C34878D82A}">
                    <a16:rowId xmlns="" xmlns:a16="http://schemas.microsoft.com/office/drawing/2014/main" val="10000"/>
                  </a:ext>
                </a:extLst>
              </a:tr>
              <a:tr h="629999">
                <a:tc>
                  <a:txBody>
                    <a:bodyPr/>
                    <a:lstStyle/>
                    <a:p>
                      <a:pPr algn="ctr"/>
                      <a:r>
                        <a:rPr lang="fr-CA" sz="1700" b="1" i="0" u="none" strike="noStrike" kern="1200" baseline="0" dirty="0">
                          <a:solidFill>
                            <a:schemeClr val="dk1"/>
                          </a:solidFill>
                          <a:latin typeface="+mn-lt"/>
                          <a:ea typeface="+mn-ea"/>
                          <a:cs typeface="+mn-cs"/>
                        </a:rPr>
                        <a:t>Thème</a:t>
                      </a:r>
                    </a:p>
                  </a:txBody>
                  <a:tcPr marL="126000" marR="126000" marT="63000" marB="63000" anchor="ctr">
                    <a:lnR w="127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700" b="1" i="0" u="none" strike="noStrike" kern="1200" baseline="0" dirty="0">
                          <a:solidFill>
                            <a:schemeClr val="dk1"/>
                          </a:solidFill>
                          <a:latin typeface="+mn-lt"/>
                          <a:ea typeface="+mn-ea"/>
                          <a:cs typeface="+mn-cs"/>
                        </a:rPr>
                        <a:t>Angle d’entrée</a:t>
                      </a:r>
                    </a:p>
                  </a:txBody>
                  <a:tcPr marL="126000" marR="126000" marT="63000" marB="63000" anchor="ctr">
                    <a:lnL w="127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fr-CA" sz="1700" b="1" i="0" u="none" strike="noStrike" kern="1200" baseline="0" dirty="0">
                          <a:solidFill>
                            <a:schemeClr val="dk1"/>
                          </a:solidFill>
                          <a:latin typeface="+mn-lt"/>
                          <a:ea typeface="+mn-ea"/>
                          <a:cs typeface="+mn-cs"/>
                        </a:rPr>
                        <a:t>Concepts communs</a:t>
                      </a:r>
                    </a:p>
                  </a:txBody>
                  <a:tcPr marL="126000" marR="126000" marT="63000" marB="63000" anchor="ctr"/>
                </a:tc>
                <a:tc>
                  <a:txBody>
                    <a:bodyPr/>
                    <a:lstStyle/>
                    <a:p>
                      <a:pPr algn="ctr"/>
                      <a:r>
                        <a:rPr lang="fr-CA" sz="1700" b="1" i="0" u="none" strike="noStrike" baseline="0" dirty="0">
                          <a:latin typeface="+mn-lt"/>
                        </a:rPr>
                        <a:t>Concepts particuliers</a:t>
                      </a:r>
                      <a:endParaRPr lang="fr-CA" sz="3900" dirty="0">
                        <a:latin typeface="+mn-lt"/>
                      </a:endParaRPr>
                    </a:p>
                  </a:txBody>
                  <a:tcPr marL="126000" marR="126000" marT="63000" marB="63000" anchor="ctr"/>
                </a:tc>
                <a:tc>
                  <a:txBody>
                    <a:bodyPr/>
                    <a:lstStyle/>
                    <a:p>
                      <a:pPr algn="ctr"/>
                      <a:r>
                        <a:rPr lang="fr-CA" sz="1700" b="1" i="0" u="none" strike="noStrike" baseline="0" dirty="0">
                          <a:latin typeface="+mn-lt"/>
                        </a:rPr>
                        <a:t>Objet de lecture</a:t>
                      </a:r>
                      <a:endParaRPr lang="fr-CA" sz="3900" dirty="0">
                        <a:latin typeface="+mn-lt"/>
                      </a:endParaRPr>
                    </a:p>
                  </a:txBody>
                  <a:tcPr marL="126000" marR="126000" marT="63000" marB="63000" anchor="ctr"/>
                </a:tc>
                <a:tc>
                  <a:txBody>
                    <a:bodyPr/>
                    <a:lstStyle/>
                    <a:p>
                      <a:pPr algn="ctr"/>
                      <a:r>
                        <a:rPr lang="fr-CA" sz="1700" b="1" i="0" u="none" strike="noStrike" baseline="0" dirty="0">
                          <a:latin typeface="+mn-lt"/>
                        </a:rPr>
                        <a:t>Objet d’interprétation</a:t>
                      </a:r>
                      <a:endParaRPr lang="fr-CA" sz="3900" dirty="0">
                        <a:latin typeface="+mn-lt"/>
                      </a:endParaRPr>
                    </a:p>
                  </a:txBody>
                  <a:tcPr marL="126000" marR="126000" marT="63000" marB="63000" anchor="ctr"/>
                </a:tc>
                <a:extLst>
                  <a:ext uri="{0D108BD9-81ED-4DB2-BD59-A6C34878D82A}">
                    <a16:rowId xmlns="" xmlns:a16="http://schemas.microsoft.com/office/drawing/2014/main" val="10001"/>
                  </a:ext>
                </a:extLst>
              </a:tr>
              <a:tr h="1007999">
                <a:tc>
                  <a:txBody>
                    <a:bodyPr/>
                    <a:lstStyle/>
                    <a:p>
                      <a:pPr algn="ctr"/>
                      <a:r>
                        <a:rPr lang="fr-CA" sz="1400" b="0" i="0" u="none" strike="noStrike" kern="1200" baseline="0" dirty="0">
                          <a:solidFill>
                            <a:schemeClr val="dk1"/>
                          </a:solidFill>
                          <a:latin typeface="+mj-lt"/>
                          <a:ea typeface="+mn-ea"/>
                          <a:cs typeface="+mn-cs"/>
                        </a:rPr>
                        <a:t>Urbanisation</a:t>
                      </a:r>
                    </a:p>
                  </a:txBody>
                  <a:tcPr marL="126000" marR="126000" marT="63000" marB="63000" anchor="ctr">
                    <a:lnR w="127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b="0" i="0" u="none" strike="noStrike" kern="1200" baseline="0" dirty="0">
                          <a:solidFill>
                            <a:schemeClr val="dk1"/>
                          </a:solidFill>
                          <a:latin typeface="+mj-lt"/>
                          <a:ea typeface="+mn-ea"/>
                          <a:cs typeface="+mn-cs"/>
                        </a:rPr>
                        <a:t>L’influence des villes sur l’espace régionale</a:t>
                      </a:r>
                    </a:p>
                    <a:p>
                      <a:pPr algn="ctr"/>
                      <a:endParaRPr lang="fr-CA" sz="1400" b="0" i="0" u="none" strike="noStrike" kern="1200" baseline="0" dirty="0">
                        <a:solidFill>
                          <a:schemeClr val="dk1"/>
                        </a:solidFill>
                        <a:latin typeface="+mj-lt"/>
                        <a:ea typeface="+mn-ea"/>
                        <a:cs typeface="+mn-cs"/>
                      </a:endParaRPr>
                    </a:p>
                  </a:txBody>
                  <a:tcPr marL="126000" marR="126000" marT="63000" marB="63000" anchor="ctr">
                    <a:lnL w="12700" cap="flat" cmpd="sng" algn="ctr">
                      <a:solidFill>
                        <a:schemeClr val="bg1"/>
                      </a:solidFill>
                      <a:prstDash val="solid"/>
                      <a:round/>
                      <a:headEnd type="none" w="med" len="med"/>
                      <a:tailEnd type="none" w="med" len="med"/>
                    </a:lnL>
                  </a:tcPr>
                </a:tc>
                <a:tc rowSpan="2">
                  <a:txBody>
                    <a:bodyPr/>
                    <a:lstStyle/>
                    <a:p>
                      <a:pPr marL="171450" indent="-171450" algn="l" defTabSz="914400" rtl="0" eaLnBrk="1" latinLnBrk="0" hangingPunct="1">
                        <a:lnSpc>
                          <a:spcPts val="1000"/>
                        </a:lnSpc>
                        <a:spcBef>
                          <a:spcPts val="0"/>
                        </a:spcBef>
                        <a:spcAft>
                          <a:spcPts val="600"/>
                        </a:spcAft>
                        <a:buFont typeface="Arial" panose="020B0604020202020204" pitchFamily="34" charset="0"/>
                        <a:buChar char="•"/>
                      </a:pPr>
                      <a:r>
                        <a:rPr lang="fr-CA" sz="1400" b="0" i="0" u="none" strike="noStrike" kern="1200" baseline="0" dirty="0">
                          <a:solidFill>
                            <a:schemeClr val="dk1"/>
                          </a:solidFill>
                          <a:latin typeface="+mj-lt"/>
                          <a:ea typeface="+mn-ea"/>
                          <a:cs typeface="+mn-cs"/>
                        </a:rPr>
                        <a:t>Territoire</a:t>
                      </a:r>
                    </a:p>
                    <a:p>
                      <a:pPr marL="171450" indent="-171450" algn="l" defTabSz="914400" rtl="0" eaLnBrk="1" latinLnBrk="0" hangingPunct="1">
                        <a:lnSpc>
                          <a:spcPts val="1000"/>
                        </a:lnSpc>
                        <a:spcBef>
                          <a:spcPts val="0"/>
                        </a:spcBef>
                        <a:spcAft>
                          <a:spcPts val="600"/>
                        </a:spcAft>
                        <a:buFont typeface="Arial" panose="020B0604020202020204" pitchFamily="34" charset="0"/>
                        <a:buChar char="•"/>
                      </a:pPr>
                      <a:r>
                        <a:rPr lang="fr-CA" sz="1400" b="0" i="0" u="none" strike="noStrike" kern="1200" baseline="0" dirty="0">
                          <a:solidFill>
                            <a:schemeClr val="dk1"/>
                          </a:solidFill>
                          <a:latin typeface="+mj-lt"/>
                          <a:ea typeface="+mn-ea"/>
                          <a:cs typeface="+mn-cs"/>
                        </a:rPr>
                        <a:t>Collectivité</a:t>
                      </a:r>
                    </a:p>
                    <a:p>
                      <a:pPr marL="171450" indent="-171450" algn="l" defTabSz="914400" rtl="0" eaLnBrk="1" latinLnBrk="0" hangingPunct="1">
                        <a:lnSpc>
                          <a:spcPts val="1000"/>
                        </a:lnSpc>
                        <a:spcBef>
                          <a:spcPts val="0"/>
                        </a:spcBef>
                        <a:spcAft>
                          <a:spcPts val="600"/>
                        </a:spcAft>
                        <a:buFont typeface="Arial" panose="020B0604020202020204" pitchFamily="34" charset="0"/>
                        <a:buChar char="•"/>
                      </a:pPr>
                      <a:r>
                        <a:rPr lang="fr-CA" sz="1400" b="0" i="0" u="none" strike="noStrike" kern="1200" baseline="0" dirty="0">
                          <a:solidFill>
                            <a:schemeClr val="dk1"/>
                          </a:solidFill>
                          <a:latin typeface="+mj-lt"/>
                          <a:ea typeface="+mn-ea"/>
                          <a:cs typeface="+mn-cs"/>
                        </a:rPr>
                        <a:t>Interrelation </a:t>
                      </a:r>
                    </a:p>
                  </a:txBody>
                  <a:tcPr marL="94500" marR="94500" marT="0" marB="0" anchor="ctr"/>
                </a:tc>
                <a:tc>
                  <a:txBody>
                    <a:bodyPr/>
                    <a:lstStyle/>
                    <a:p>
                      <a:pPr marL="171450" lvl="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Attractivité</a:t>
                      </a:r>
                    </a:p>
                    <a:p>
                      <a:pPr marL="171450" lvl="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Centralité</a:t>
                      </a:r>
                    </a:p>
                    <a:p>
                      <a:pPr marL="171450" lvl="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Dynamisme</a:t>
                      </a:r>
                    </a:p>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Réseau</a:t>
                      </a:r>
                    </a:p>
                  </a:txBody>
                  <a:tcPr marL="126000" marR="126000" marT="63000" marB="63000" anchor="ctr"/>
                </a:tc>
                <a:tc>
                  <a:txBody>
                    <a:bodyPr/>
                    <a:lstStyle/>
                    <a:p>
                      <a:pPr algn="ctr"/>
                      <a:r>
                        <a:rPr lang="fr-CA" sz="1500" b="0" i="0" u="none" strike="noStrike" kern="1200" baseline="0" dirty="0">
                          <a:solidFill>
                            <a:schemeClr val="dk1"/>
                          </a:solidFill>
                          <a:latin typeface="+mj-lt"/>
                          <a:ea typeface="+mn-ea"/>
                          <a:cs typeface="+mn-cs"/>
                        </a:rPr>
                        <a:t>L’organisation urbaine</a:t>
                      </a:r>
                    </a:p>
                  </a:txBody>
                  <a:tcPr marL="126000" marR="126000" marT="63000" marB="63000" anchor="ctr"/>
                </a:tc>
                <a:tc>
                  <a:txBody>
                    <a:bodyPr/>
                    <a:lstStyle/>
                    <a:p>
                      <a:pPr marL="0" algn="ctr" defTabSz="914400" rtl="0" eaLnBrk="1" latinLnBrk="0" hangingPunct="1"/>
                      <a:r>
                        <a:rPr lang="fr-CA" sz="1500" b="0" i="0" u="none" strike="noStrike" kern="1200" baseline="0" dirty="0">
                          <a:solidFill>
                            <a:schemeClr val="dk1"/>
                          </a:solidFill>
                          <a:latin typeface="+mj-lt"/>
                          <a:ea typeface="+mn-ea"/>
                          <a:cs typeface="+mn-cs"/>
                        </a:rPr>
                        <a:t>Composer avec le développement urbain</a:t>
                      </a:r>
                    </a:p>
                  </a:txBody>
                  <a:tcPr marL="126000" marR="126000" marT="63000" marB="63000" anchor="ctr"/>
                </a:tc>
                <a:extLst>
                  <a:ext uri="{0D108BD9-81ED-4DB2-BD59-A6C34878D82A}">
                    <a16:rowId xmlns="" xmlns:a16="http://schemas.microsoft.com/office/drawing/2014/main" val="10002"/>
                  </a:ext>
                </a:extLst>
              </a:tr>
              <a:tr h="1454075">
                <a:tc>
                  <a:txBody>
                    <a:bodyPr/>
                    <a:lstStyle/>
                    <a:p>
                      <a:pPr marL="0" algn="ctr" defTabSz="914400" rtl="0" eaLnBrk="1" latinLnBrk="0" hangingPunct="1"/>
                      <a:r>
                        <a:rPr lang="fr-CA" sz="1400" b="0" i="0" u="none" strike="noStrike" kern="1200" baseline="0" dirty="0">
                          <a:solidFill>
                            <a:schemeClr val="dk1"/>
                          </a:solidFill>
                          <a:latin typeface="+mj-lt"/>
                          <a:ea typeface="+mn-ea"/>
                          <a:cs typeface="+mn-cs"/>
                        </a:rPr>
                        <a:t>Tourisme</a:t>
                      </a:r>
                    </a:p>
                  </a:txBody>
                  <a:tcPr marL="126000" marR="126000" marT="63000" marB="63000" anchor="ctr">
                    <a:lnR w="127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b="0" i="0" u="none" strike="noStrike" kern="1200" baseline="0" dirty="0">
                          <a:solidFill>
                            <a:schemeClr val="dk1"/>
                          </a:solidFill>
                          <a:latin typeface="+mj-lt"/>
                          <a:ea typeface="+mn-ea"/>
                          <a:cs typeface="+mn-cs"/>
                        </a:rPr>
                        <a:t>Le potentiel touristique</a:t>
                      </a:r>
                    </a:p>
                    <a:p>
                      <a:pPr marL="0" algn="ctr" defTabSz="914400" rtl="0" eaLnBrk="1" latinLnBrk="0" hangingPunct="1"/>
                      <a:endParaRPr lang="fr-CA" sz="1400" b="0" i="0" u="none" strike="noStrike" kern="1200" baseline="0" dirty="0">
                        <a:solidFill>
                          <a:schemeClr val="dk1"/>
                        </a:solidFill>
                        <a:latin typeface="+mj-lt"/>
                        <a:ea typeface="+mn-ea"/>
                        <a:cs typeface="+mn-cs"/>
                      </a:endParaRPr>
                    </a:p>
                  </a:txBody>
                  <a:tcPr marL="126000" marR="126000" marT="63000" marB="63000" anchor="ctr">
                    <a:lnL w="12700" cap="flat" cmpd="sng" algn="ctr">
                      <a:solidFill>
                        <a:schemeClr val="bg1"/>
                      </a:solidFill>
                      <a:prstDash val="solid"/>
                      <a:round/>
                      <a:headEnd type="none" w="med" len="med"/>
                      <a:tailEnd type="none" w="med" len="med"/>
                    </a:lnL>
                  </a:tcPr>
                </a:tc>
                <a:tc vMerge="1">
                  <a:txBody>
                    <a:bodyPr/>
                    <a:lstStyle/>
                    <a:p>
                      <a:pPr algn="ctr">
                        <a:lnSpc>
                          <a:spcPts val="1000"/>
                        </a:lnSpc>
                        <a:spcBef>
                          <a:spcPts val="600"/>
                        </a:spcBef>
                        <a:spcAft>
                          <a:spcPts val="600"/>
                        </a:spcAft>
                      </a:pPr>
                      <a:endParaRPr lang="fr-C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171450" lvl="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Achalandage</a:t>
                      </a:r>
                    </a:p>
                    <a:p>
                      <a:pPr marL="171450" lvl="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Marketing</a:t>
                      </a:r>
                    </a:p>
                    <a:p>
                      <a:pPr marL="171450" lvl="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Offre touristique</a:t>
                      </a:r>
                    </a:p>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Retombées</a:t>
                      </a:r>
                    </a:p>
                  </a:txBody>
                  <a:tcPr marL="126000" marR="126000" marT="63000" marB="63000" anchor="ctr"/>
                </a:tc>
                <a:tc>
                  <a:txBody>
                    <a:bodyPr/>
                    <a:lstStyle/>
                    <a:p>
                      <a:pPr algn="ctr">
                        <a:lnSpc>
                          <a:spcPts val="1000"/>
                        </a:lnSpc>
                        <a:spcBef>
                          <a:spcPts val="600"/>
                        </a:spcBef>
                        <a:spcAft>
                          <a:spcPts val="0"/>
                        </a:spcAft>
                      </a:pPr>
                      <a:r>
                        <a:rPr lang="fr-CA" sz="1500" b="0" i="0" u="none" strike="noStrike" kern="1200" baseline="0" dirty="0">
                          <a:solidFill>
                            <a:schemeClr val="dk1"/>
                          </a:solidFill>
                          <a:latin typeface="+mj-lt"/>
                          <a:ea typeface="+mn-ea"/>
                          <a:cs typeface="+mn-cs"/>
                        </a:rPr>
                        <a:t>L’organisation touristique</a:t>
                      </a:r>
                    </a:p>
                  </a:txBody>
                  <a:tcPr marL="94500" marR="94500" marT="0" marB="0" anchor="ctr"/>
                </a:tc>
                <a:tc>
                  <a:txBody>
                    <a:bodyPr/>
                    <a:lstStyle/>
                    <a:p>
                      <a:pPr marL="0" algn="ctr" defTabSz="914400" rtl="0" eaLnBrk="1" latinLnBrk="0" hangingPunct="1"/>
                      <a:r>
                        <a:rPr lang="fr-CA" sz="1500" b="0" i="0" u="none" strike="noStrike" kern="1200" baseline="0" dirty="0">
                          <a:solidFill>
                            <a:schemeClr val="dk1"/>
                          </a:solidFill>
                          <a:latin typeface="+mj-lt"/>
                          <a:ea typeface="+mn-ea"/>
                          <a:cs typeface="+mn-cs"/>
                        </a:rPr>
                        <a:t>Renouveler l’offre touristique</a:t>
                      </a:r>
                    </a:p>
                  </a:txBody>
                  <a:tcPr marL="126000" marR="126000" marT="63000" marB="63000" anchor="ctr"/>
                </a:tc>
                <a:extLst>
                  <a:ext uri="{0D108BD9-81ED-4DB2-BD59-A6C34878D82A}">
                    <a16:rowId xmlns="" xmlns:a16="http://schemas.microsoft.com/office/drawing/2014/main" val="10003"/>
                  </a:ext>
                </a:extLst>
              </a:tr>
            </a:tbl>
          </a:graphicData>
        </a:graphic>
      </p:graphicFrame>
      <p:sp>
        <p:nvSpPr>
          <p:cNvPr id="8" name="Titre 1"/>
          <p:cNvSpPr>
            <a:spLocks noGrp="1"/>
          </p:cNvSpPr>
          <p:nvPr>
            <p:ph type="title"/>
          </p:nvPr>
        </p:nvSpPr>
        <p:spPr>
          <a:xfrm>
            <a:off x="0" y="1081732"/>
            <a:ext cx="12599988" cy="1181249"/>
          </a:xfrm>
        </p:spPr>
        <p:txBody>
          <a:bodyPr>
            <a:noAutofit/>
          </a:bodyPr>
          <a:lstStyle/>
          <a:p>
            <a:r>
              <a:rPr lang="fr-CA" sz="7200" dirty="0">
                <a:solidFill>
                  <a:srgbClr val="229BD8"/>
                </a:solidFill>
              </a:rPr>
              <a:t>Synthèse du contenu de formation</a:t>
            </a:r>
            <a:endParaRPr lang="fr-CA" sz="3200" dirty="0"/>
          </a:p>
        </p:txBody>
      </p:sp>
      <p:sp>
        <p:nvSpPr>
          <p:cNvPr id="4" name="Titre 1"/>
          <p:cNvSpPr txBox="1">
            <a:spLocks/>
          </p:cNvSpPr>
          <p:nvPr/>
        </p:nvSpPr>
        <p:spPr>
          <a:xfrm>
            <a:off x="0" y="-401315"/>
            <a:ext cx="12599988" cy="1181249"/>
          </a:xfrm>
          <a:prstGeom prst="rect">
            <a:avLst/>
          </a:prstGeom>
        </p:spPr>
        <p:txBody>
          <a:bodyPr vert="horz" lIns="91440" tIns="45720" rIns="91440" bIns="45720" rtlCol="0" anchor="ctr">
            <a:noAutofit/>
          </a:bodyPr>
          <a:lstStyle>
            <a:lvl1pPr algn="ctr" defTabSz="1260043" rtl="0" eaLnBrk="1" latinLnBrk="0" hangingPunct="1">
              <a:spcBef>
                <a:spcPct val="0"/>
              </a:spcBef>
              <a:buNone/>
              <a:defRPr sz="6063" kern="1200">
                <a:solidFill>
                  <a:schemeClr val="tx1"/>
                </a:solidFill>
                <a:latin typeface="+mj-lt"/>
                <a:ea typeface="+mj-ea"/>
                <a:cs typeface="+mj-cs"/>
              </a:defRPr>
            </a:lvl1pPr>
          </a:lstStyle>
          <a:p>
            <a:pPr algn="l"/>
            <a:r>
              <a:rPr lang="fr-CA" sz="2400" dirty="0">
                <a:solidFill>
                  <a:srgbClr val="229BD8"/>
                </a:solidFill>
              </a:rPr>
              <a:t>Géographie culturelle</a:t>
            </a:r>
          </a:p>
        </p:txBody>
      </p:sp>
    </p:spTree>
    <p:extLst>
      <p:ext uri="{BB962C8B-B14F-4D97-AF65-F5344CB8AC3E}">
        <p14:creationId xmlns:p14="http://schemas.microsoft.com/office/powerpoint/2010/main" val="642830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740568"/>
            <a:ext cx="12599988" cy="1522413"/>
          </a:xfrm>
        </p:spPr>
        <p:txBody>
          <a:bodyPr>
            <a:normAutofit/>
          </a:bodyPr>
          <a:lstStyle/>
          <a:p>
            <a:r>
              <a:rPr lang="fr-CA" sz="7200" dirty="0">
                <a:solidFill>
                  <a:srgbClr val="229BD8"/>
                </a:solidFill>
              </a:rPr>
              <a:t>Les critères d’évaluation</a:t>
            </a:r>
            <a:endParaRPr lang="fr-CA" sz="7200" dirty="0"/>
          </a:p>
        </p:txBody>
      </p:sp>
      <p:graphicFrame>
        <p:nvGraphicFramePr>
          <p:cNvPr id="6" name="Tableau 5"/>
          <p:cNvGraphicFramePr>
            <a:graphicFrameLocks noGrp="1"/>
          </p:cNvGraphicFramePr>
          <p:nvPr>
            <p:extLst>
              <p:ext uri="{D42A27DB-BD31-4B8C-83A1-F6EECF244321}">
                <p14:modId xmlns:p14="http://schemas.microsoft.com/office/powerpoint/2010/main" val="167804042"/>
              </p:ext>
            </p:extLst>
          </p:nvPr>
        </p:nvGraphicFramePr>
        <p:xfrm>
          <a:off x="288032" y="2406997"/>
          <a:ext cx="12060634" cy="5775599"/>
        </p:xfrm>
        <a:graphic>
          <a:graphicData uri="http://schemas.openxmlformats.org/drawingml/2006/table">
            <a:tbl>
              <a:tblPr firstRow="1" bandRow="1">
                <a:tableStyleId>{5C22544A-7EE6-4342-B048-85BDC9FD1C3A}</a:tableStyleId>
              </a:tblPr>
              <a:tblGrid>
                <a:gridCol w="6030317">
                  <a:extLst>
                    <a:ext uri="{9D8B030D-6E8A-4147-A177-3AD203B41FA5}">
                      <a16:colId xmlns="" xmlns:a16="http://schemas.microsoft.com/office/drawing/2014/main" val="20000"/>
                    </a:ext>
                  </a:extLst>
                </a:gridCol>
                <a:gridCol w="6030317">
                  <a:extLst>
                    <a:ext uri="{9D8B030D-6E8A-4147-A177-3AD203B41FA5}">
                      <a16:colId xmlns="" xmlns:a16="http://schemas.microsoft.com/office/drawing/2014/main" val="20001"/>
                    </a:ext>
                  </a:extLst>
                </a:gridCol>
              </a:tblGrid>
              <a:tr h="646799">
                <a:tc>
                  <a:txBody>
                    <a:bodyPr/>
                    <a:lstStyle/>
                    <a:p>
                      <a:pPr algn="ctr"/>
                      <a:r>
                        <a:rPr lang="fr-CA" sz="3200" dirty="0"/>
                        <a:t>Compétence</a:t>
                      </a:r>
                      <a:r>
                        <a:rPr lang="fr-CA" sz="3200" baseline="0" dirty="0"/>
                        <a:t>s</a:t>
                      </a:r>
                      <a:endParaRPr lang="fr-CA" sz="3200" dirty="0"/>
                    </a:p>
                  </a:txBody>
                  <a:tcPr marL="126000" marR="126000" marT="63000" marB="63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3200" dirty="0"/>
                        <a:t>Critères d’évaluation</a:t>
                      </a:r>
                    </a:p>
                  </a:txBody>
                  <a:tcPr marL="126000" marR="126000" marT="63000" marB="63000"/>
                </a:tc>
                <a:extLst>
                  <a:ext uri="{0D108BD9-81ED-4DB2-BD59-A6C34878D82A}">
                    <a16:rowId xmlns="" xmlns:a16="http://schemas.microsoft.com/office/drawing/2014/main" val="10000"/>
                  </a:ext>
                </a:extLst>
              </a:tr>
              <a:tr h="2015998">
                <a:tc>
                  <a:txBody>
                    <a:bodyPr/>
                    <a:lstStyle/>
                    <a:p>
                      <a:pPr algn="l"/>
                      <a:r>
                        <a:rPr lang="fr-CA" sz="3200" b="1" dirty="0"/>
                        <a:t>Compétence 1</a:t>
                      </a:r>
                    </a:p>
                    <a:p>
                      <a:pPr algn="l"/>
                      <a:endParaRPr lang="fr-CA" sz="3200" dirty="0"/>
                    </a:p>
                    <a:p>
                      <a:pPr algn="l"/>
                      <a:r>
                        <a:rPr lang="fr-CA" sz="3200" dirty="0"/>
                        <a:t>Lire l’organisation</a:t>
                      </a:r>
                      <a:r>
                        <a:rPr lang="fr-CA" sz="3200" baseline="0" dirty="0"/>
                        <a:t> d’une région administrative</a:t>
                      </a:r>
                      <a:endParaRPr lang="fr-CA" sz="3200" dirty="0"/>
                    </a:p>
                  </a:txBody>
                  <a:tcPr marL="126000" marR="126000" marT="63000" marB="63000"/>
                </a:tc>
                <a:tc>
                  <a:txBody>
                    <a:bodyPr/>
                    <a:lstStyle/>
                    <a:p>
                      <a:pPr marL="285750" lvl="0" indent="-285750">
                        <a:buFont typeface="Arial" panose="020B0604020202020204" pitchFamily="34" charset="0"/>
                        <a:buChar char="•"/>
                      </a:pPr>
                      <a:r>
                        <a:rPr lang="fr-CA" sz="3200" kern="1200" dirty="0">
                          <a:solidFill>
                            <a:schemeClr val="dk1"/>
                          </a:solidFill>
                          <a:effectLst/>
                          <a:latin typeface="+mn-lt"/>
                          <a:ea typeface="+mn-ea"/>
                          <a:cs typeface="+mn-cs"/>
                        </a:rPr>
                        <a:t>Établissement</a:t>
                      </a:r>
                      <a:r>
                        <a:rPr lang="fr-CA" sz="3200" kern="1200" baseline="0" dirty="0">
                          <a:solidFill>
                            <a:schemeClr val="dk1"/>
                          </a:solidFill>
                          <a:effectLst/>
                          <a:latin typeface="+mn-lt"/>
                          <a:ea typeface="+mn-ea"/>
                          <a:cs typeface="+mn-cs"/>
                        </a:rPr>
                        <a:t> d’éléments constitutifs pertinents de l’organisation territoriale</a:t>
                      </a:r>
                      <a:endParaRPr lang="fr-CA" sz="3200" kern="1200" dirty="0">
                        <a:solidFill>
                          <a:schemeClr val="dk1"/>
                        </a:solidFill>
                        <a:effectLst/>
                        <a:latin typeface="+mn-lt"/>
                        <a:ea typeface="+mn-ea"/>
                        <a:cs typeface="+mn-cs"/>
                      </a:endParaRPr>
                    </a:p>
                    <a:p>
                      <a:pPr marL="285750" indent="-285750">
                        <a:buFont typeface="Arial" panose="020B0604020202020204" pitchFamily="34" charset="0"/>
                        <a:buChar char="•"/>
                      </a:pPr>
                      <a:r>
                        <a:rPr lang="fr-CA" sz="3200" kern="1200" dirty="0">
                          <a:solidFill>
                            <a:schemeClr val="dk1"/>
                          </a:solidFill>
                          <a:effectLst/>
                          <a:latin typeface="+mn-lt"/>
                          <a:ea typeface="+mn-ea"/>
                          <a:cs typeface="+mn-cs"/>
                        </a:rPr>
                        <a:t>Représentation cohérente de l’organisation territoriale</a:t>
                      </a:r>
                      <a:endParaRPr lang="fr-CA" sz="3200" dirty="0"/>
                    </a:p>
                  </a:txBody>
                  <a:tcPr marL="126000" marR="126000" marT="63000" marB="63000"/>
                </a:tc>
                <a:extLst>
                  <a:ext uri="{0D108BD9-81ED-4DB2-BD59-A6C34878D82A}">
                    <a16:rowId xmlns="" xmlns:a16="http://schemas.microsoft.com/office/drawing/2014/main" val="10001"/>
                  </a:ext>
                </a:extLst>
              </a:tr>
              <a:tr h="163799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3200" b="1" dirty="0"/>
                        <a:t>Compétence 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3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3200" kern="1200" dirty="0">
                          <a:solidFill>
                            <a:schemeClr val="dk1"/>
                          </a:solidFill>
                          <a:latin typeface="+mn-lt"/>
                          <a:ea typeface="+mn-ea"/>
                          <a:cs typeface="+mn-cs"/>
                        </a:rPr>
                        <a:t>Interpréter un enjeu d’une région administrative</a:t>
                      </a:r>
                    </a:p>
                  </a:txBody>
                  <a:tcPr marL="126000" marR="126000" marT="63000" marB="63000"/>
                </a:tc>
                <a:tc>
                  <a:txBody>
                    <a:bodyPr/>
                    <a:lstStyle/>
                    <a:p>
                      <a:pPr marL="285750" lvl="0" indent="-285750">
                        <a:buFont typeface="Arial" panose="020B0604020202020204" pitchFamily="34" charset="0"/>
                        <a:buChar char="•"/>
                      </a:pPr>
                      <a:r>
                        <a:rPr lang="fr-CA" sz="3200" kern="1200" dirty="0">
                          <a:solidFill>
                            <a:schemeClr val="dk1"/>
                          </a:solidFill>
                          <a:effectLst/>
                          <a:latin typeface="+mn-lt"/>
                          <a:ea typeface="+mn-ea"/>
                          <a:cs typeface="+mn-cs"/>
                        </a:rPr>
                        <a:t>Établissement</a:t>
                      </a:r>
                      <a:r>
                        <a:rPr lang="fr-CA" sz="3200" kern="1200" baseline="0" dirty="0">
                          <a:solidFill>
                            <a:schemeClr val="dk1"/>
                          </a:solidFill>
                          <a:effectLst/>
                          <a:latin typeface="+mn-lt"/>
                          <a:ea typeface="+mn-ea"/>
                          <a:cs typeface="+mn-cs"/>
                        </a:rPr>
                        <a:t> d’éléments constitutifs pertinents de l’enjeu territorial</a:t>
                      </a:r>
                      <a:endParaRPr lang="fr-CA" sz="3200" kern="1200" dirty="0">
                        <a:solidFill>
                          <a:schemeClr val="dk1"/>
                        </a:solidFill>
                        <a:effectLst/>
                        <a:latin typeface="+mn-lt"/>
                        <a:ea typeface="+mn-ea"/>
                        <a:cs typeface="+mn-cs"/>
                      </a:endParaRPr>
                    </a:p>
                    <a:p>
                      <a:pPr marL="285750" indent="-285750">
                        <a:buFont typeface="Arial" panose="020B0604020202020204" pitchFamily="34" charset="0"/>
                        <a:buChar char="•"/>
                      </a:pPr>
                      <a:r>
                        <a:rPr lang="fr-CA" sz="3200" kern="1200" dirty="0">
                          <a:solidFill>
                            <a:schemeClr val="dk1"/>
                          </a:solidFill>
                          <a:effectLst/>
                          <a:latin typeface="+mn-lt"/>
                          <a:ea typeface="+mn-ea"/>
                          <a:cs typeface="+mn-cs"/>
                        </a:rPr>
                        <a:t>Établissement de la</a:t>
                      </a:r>
                      <a:r>
                        <a:rPr lang="fr-CA" sz="3200" kern="1200" baseline="0" dirty="0">
                          <a:solidFill>
                            <a:schemeClr val="dk1"/>
                          </a:solidFill>
                          <a:effectLst/>
                          <a:latin typeface="+mn-lt"/>
                          <a:ea typeface="+mn-ea"/>
                          <a:cs typeface="+mn-cs"/>
                        </a:rPr>
                        <a:t> dynamique de l’enjeu territorial</a:t>
                      </a:r>
                      <a:endParaRPr lang="fr-CA" sz="3200" dirty="0"/>
                    </a:p>
                  </a:txBody>
                  <a:tcPr marL="126000" marR="126000" marT="63000" marB="63000"/>
                </a:tc>
                <a:extLst>
                  <a:ext uri="{0D108BD9-81ED-4DB2-BD59-A6C34878D82A}">
                    <a16:rowId xmlns="" xmlns:a16="http://schemas.microsoft.com/office/drawing/2014/main" val="10002"/>
                  </a:ext>
                </a:extLst>
              </a:tr>
            </a:tbl>
          </a:graphicData>
        </a:graphic>
      </p:graphicFrame>
      <p:pic>
        <p:nvPicPr>
          <p:cNvPr id="4" name="Graphique 3" descr="Index pointant vers la droite">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300088" y="8023621"/>
            <a:ext cx="914400" cy="914400"/>
          </a:xfrm>
          <a:prstGeom prst="rect">
            <a:avLst/>
          </a:prstGeom>
        </p:spPr>
      </p:pic>
      <p:sp>
        <p:nvSpPr>
          <p:cNvPr id="5" name="Titre 1"/>
          <p:cNvSpPr txBox="1">
            <a:spLocks/>
          </p:cNvSpPr>
          <p:nvPr/>
        </p:nvSpPr>
        <p:spPr>
          <a:xfrm>
            <a:off x="0" y="-401315"/>
            <a:ext cx="12599988" cy="1181249"/>
          </a:xfrm>
          <a:prstGeom prst="rect">
            <a:avLst/>
          </a:prstGeom>
        </p:spPr>
        <p:txBody>
          <a:bodyPr vert="horz" lIns="91440" tIns="45720" rIns="91440" bIns="45720" rtlCol="0" anchor="ctr">
            <a:noAutofit/>
          </a:bodyPr>
          <a:lstStyle>
            <a:lvl1pPr algn="ctr" defTabSz="1260043" rtl="0" eaLnBrk="1" latinLnBrk="0" hangingPunct="1">
              <a:spcBef>
                <a:spcPct val="0"/>
              </a:spcBef>
              <a:buNone/>
              <a:defRPr sz="6063" kern="1200">
                <a:solidFill>
                  <a:schemeClr val="tx1"/>
                </a:solidFill>
                <a:latin typeface="+mj-lt"/>
                <a:ea typeface="+mj-ea"/>
                <a:cs typeface="+mj-cs"/>
              </a:defRPr>
            </a:lvl1pPr>
          </a:lstStyle>
          <a:p>
            <a:pPr algn="l"/>
            <a:r>
              <a:rPr lang="fr-CA" sz="2400" dirty="0">
                <a:solidFill>
                  <a:srgbClr val="229BD8"/>
                </a:solidFill>
              </a:rPr>
              <a:t>Géographie culturelle</a:t>
            </a:r>
          </a:p>
        </p:txBody>
      </p:sp>
    </p:spTree>
    <p:extLst>
      <p:ext uri="{BB962C8B-B14F-4D97-AF65-F5344CB8AC3E}">
        <p14:creationId xmlns:p14="http://schemas.microsoft.com/office/powerpoint/2010/main" val="8585365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5" name="Titre 1"/>
          <p:cNvSpPr txBox="1">
            <a:spLocks/>
          </p:cNvSpPr>
          <p:nvPr/>
        </p:nvSpPr>
        <p:spPr>
          <a:xfrm>
            <a:off x="0" y="3818036"/>
            <a:ext cx="12599988" cy="1181249"/>
          </a:xfrm>
          <a:prstGeom prst="rect">
            <a:avLst/>
          </a:prstGeom>
        </p:spPr>
        <p:txBody>
          <a:bodyPr vert="horz" lIns="91440" tIns="45720" rIns="91440" bIns="45720" rtlCol="0" anchor="ctr">
            <a:noAutofit/>
          </a:bodyPr>
          <a:lstStyle>
            <a:lvl1pPr algn="ctr" defTabSz="1260043" rtl="0" eaLnBrk="1" latinLnBrk="0" hangingPunct="1">
              <a:spcBef>
                <a:spcPct val="0"/>
              </a:spcBef>
              <a:buNone/>
              <a:defRPr sz="6063" kern="1200">
                <a:solidFill>
                  <a:schemeClr val="tx1"/>
                </a:solidFill>
                <a:latin typeface="+mj-lt"/>
                <a:ea typeface="+mj-ea"/>
                <a:cs typeface="+mj-cs"/>
              </a:defRPr>
            </a:lvl1pPr>
          </a:lstStyle>
          <a:p>
            <a:r>
              <a:rPr lang="fr-CA" sz="7200" dirty="0">
                <a:solidFill>
                  <a:srgbClr val="229BD8"/>
                </a:solidFill>
              </a:rPr>
              <a:t>Histoire du 20</a:t>
            </a:r>
            <a:r>
              <a:rPr lang="fr-CA" sz="7200" baseline="30000" dirty="0">
                <a:solidFill>
                  <a:srgbClr val="229BD8"/>
                </a:solidFill>
              </a:rPr>
              <a:t>e</a:t>
            </a:r>
            <a:r>
              <a:rPr lang="fr-CA" sz="7200" dirty="0">
                <a:solidFill>
                  <a:srgbClr val="229BD8"/>
                </a:solidFill>
              </a:rPr>
              <a:t> siècle</a:t>
            </a:r>
          </a:p>
        </p:txBody>
      </p:sp>
    </p:spTree>
    <p:extLst>
      <p:ext uri="{BB962C8B-B14F-4D97-AF65-F5344CB8AC3E}">
        <p14:creationId xmlns:p14="http://schemas.microsoft.com/office/powerpoint/2010/main" val="23286144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7" name="Titre 1"/>
          <p:cNvSpPr>
            <a:spLocks noGrp="1"/>
          </p:cNvSpPr>
          <p:nvPr>
            <p:ph type="title"/>
          </p:nvPr>
        </p:nvSpPr>
        <p:spPr>
          <a:xfrm>
            <a:off x="0" y="606797"/>
            <a:ext cx="12599988" cy="1181249"/>
          </a:xfrm>
        </p:spPr>
        <p:txBody>
          <a:bodyPr>
            <a:noAutofit/>
          </a:bodyPr>
          <a:lstStyle/>
          <a:p>
            <a:r>
              <a:rPr lang="fr-CA" sz="7200" dirty="0">
                <a:solidFill>
                  <a:srgbClr val="229BD8"/>
                </a:solidFill>
              </a:rPr>
              <a:t>Apport du programme</a:t>
            </a:r>
          </a:p>
        </p:txBody>
      </p:sp>
      <p:sp>
        <p:nvSpPr>
          <p:cNvPr id="6" name="Espace réservé du contenu 2"/>
          <p:cNvSpPr>
            <a:spLocks noGrp="1"/>
          </p:cNvSpPr>
          <p:nvPr>
            <p:ph idx="1"/>
          </p:nvPr>
        </p:nvSpPr>
        <p:spPr>
          <a:xfrm>
            <a:off x="630000" y="2781214"/>
            <a:ext cx="11339989" cy="2877482"/>
          </a:xfrm>
        </p:spPr>
        <p:txBody>
          <a:bodyPr>
            <a:noAutofit/>
          </a:bodyPr>
          <a:lstStyle/>
          <a:p>
            <a:pPr marL="0" indent="0">
              <a:buNone/>
            </a:pPr>
            <a:r>
              <a:rPr lang="fr-CA" sz="3858" dirty="0"/>
              <a:t>Le programme d’études </a:t>
            </a:r>
            <a:r>
              <a:rPr lang="fr-CA" sz="3858" i="1" dirty="0"/>
              <a:t>Histoire du 20</a:t>
            </a:r>
            <a:r>
              <a:rPr lang="fr-CA" sz="3858" i="1" baseline="30000" dirty="0"/>
              <a:t>e</a:t>
            </a:r>
            <a:r>
              <a:rPr lang="fr-CA" sz="3858" i="1" dirty="0"/>
              <a:t> siècle </a:t>
            </a:r>
            <a:r>
              <a:rPr lang="fr-CA" sz="3858" dirty="0"/>
              <a:t>vise à :</a:t>
            </a:r>
          </a:p>
          <a:p>
            <a:pPr marL="0" indent="0">
              <a:buNone/>
            </a:pPr>
            <a:endParaRPr lang="fr-CA" sz="3858" dirty="0"/>
          </a:p>
          <a:p>
            <a:pPr marL="446472" indent="-498767" algn="just">
              <a:buFont typeface="Symbol" panose="05050102010706020507" pitchFamily="18" charset="2"/>
              <a:buChar char=""/>
            </a:pPr>
            <a:r>
              <a:rPr lang="fr-CA" sz="3200" dirty="0"/>
              <a:t>amener l’adulte à comprendre le monde actuel à la lumière du passé;</a:t>
            </a:r>
          </a:p>
          <a:p>
            <a:pPr marL="446472" indent="-498767" algn="just">
              <a:buFont typeface="Symbol" panose="05050102010706020507" pitchFamily="18" charset="2"/>
              <a:buChar char=""/>
            </a:pPr>
            <a:r>
              <a:rPr lang="fr-CA" sz="3200" dirty="0"/>
              <a:t>amener l’adulte à développer une pensée critique et nuancée à l’égard des idéologies.</a:t>
            </a:r>
          </a:p>
        </p:txBody>
      </p:sp>
      <p:sp>
        <p:nvSpPr>
          <p:cNvPr id="4" name="Titre 1"/>
          <p:cNvSpPr txBox="1">
            <a:spLocks/>
          </p:cNvSpPr>
          <p:nvPr/>
        </p:nvSpPr>
        <p:spPr>
          <a:xfrm>
            <a:off x="0" y="-401315"/>
            <a:ext cx="12599988" cy="1181249"/>
          </a:xfrm>
          <a:prstGeom prst="rect">
            <a:avLst/>
          </a:prstGeom>
        </p:spPr>
        <p:txBody>
          <a:bodyPr vert="horz" lIns="91440" tIns="45720" rIns="91440" bIns="45720" rtlCol="0" anchor="ctr">
            <a:noAutofit/>
          </a:bodyPr>
          <a:lstStyle>
            <a:lvl1pPr algn="ctr" defTabSz="1260043" rtl="0" eaLnBrk="1" latinLnBrk="0" hangingPunct="1">
              <a:spcBef>
                <a:spcPct val="0"/>
              </a:spcBef>
              <a:buNone/>
              <a:defRPr sz="6063" kern="1200">
                <a:solidFill>
                  <a:schemeClr val="tx1"/>
                </a:solidFill>
                <a:latin typeface="+mj-lt"/>
                <a:ea typeface="+mj-ea"/>
                <a:cs typeface="+mj-cs"/>
              </a:defRPr>
            </a:lvl1pPr>
          </a:lstStyle>
          <a:p>
            <a:pPr algn="l"/>
            <a:r>
              <a:rPr lang="fr-CA" sz="2400" dirty="0">
                <a:solidFill>
                  <a:srgbClr val="229BD8"/>
                </a:solidFill>
              </a:rPr>
              <a:t>Histoire du 20</a:t>
            </a:r>
            <a:r>
              <a:rPr lang="fr-CA" sz="2400" baseline="30000" dirty="0">
                <a:solidFill>
                  <a:srgbClr val="229BD8"/>
                </a:solidFill>
              </a:rPr>
              <a:t>e</a:t>
            </a:r>
            <a:r>
              <a:rPr lang="fr-CA" sz="2400" dirty="0">
                <a:solidFill>
                  <a:srgbClr val="229BD8"/>
                </a:solidFill>
              </a:rPr>
              <a:t> siècle</a:t>
            </a:r>
          </a:p>
        </p:txBody>
      </p:sp>
    </p:spTree>
    <p:extLst>
      <p:ext uri="{BB962C8B-B14F-4D97-AF65-F5344CB8AC3E}">
        <p14:creationId xmlns:p14="http://schemas.microsoft.com/office/powerpoint/2010/main" val="1050984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678805"/>
            <a:ext cx="12599988" cy="1181249"/>
          </a:xfrm>
        </p:spPr>
        <p:txBody>
          <a:bodyPr>
            <a:noAutofit/>
          </a:bodyPr>
          <a:lstStyle/>
          <a:p>
            <a:r>
              <a:rPr lang="fr-CA" sz="7200" dirty="0">
                <a:solidFill>
                  <a:srgbClr val="229BD8"/>
                </a:solidFill>
              </a:rPr>
              <a:t>Régime pédagogique - FGA</a:t>
            </a:r>
          </a:p>
        </p:txBody>
      </p:sp>
      <p:sp>
        <p:nvSpPr>
          <p:cNvPr id="3" name="Espace réservé du contenu 2"/>
          <p:cNvSpPr>
            <a:spLocks noGrp="1"/>
          </p:cNvSpPr>
          <p:nvPr>
            <p:ph idx="1"/>
          </p:nvPr>
        </p:nvSpPr>
        <p:spPr>
          <a:xfrm>
            <a:off x="630000" y="2210678"/>
            <a:ext cx="11339989" cy="4241806"/>
          </a:xfrm>
        </p:spPr>
        <p:txBody>
          <a:bodyPr>
            <a:normAutofit/>
          </a:bodyPr>
          <a:lstStyle/>
          <a:p>
            <a:pPr marL="0" indent="0">
              <a:buNone/>
            </a:pPr>
            <a:r>
              <a:rPr lang="fr-CA" sz="3307" b="1" dirty="0"/>
              <a:t>4 unités d’un programme d’études de la 4</a:t>
            </a:r>
            <a:r>
              <a:rPr lang="fr-CA" sz="3307" b="1" baseline="30000" dirty="0"/>
              <a:t>e</a:t>
            </a:r>
            <a:r>
              <a:rPr lang="fr-CA" sz="3307" b="1" dirty="0"/>
              <a:t> ou </a:t>
            </a:r>
            <a:r>
              <a:rPr lang="fr-CA" sz="3307" b="1" dirty="0" smtClean="0"/>
              <a:t>de la </a:t>
            </a:r>
            <a:br>
              <a:rPr lang="fr-CA" sz="3307" b="1" dirty="0" smtClean="0"/>
            </a:br>
            <a:r>
              <a:rPr lang="fr-CA" sz="3307" b="1" dirty="0" smtClean="0"/>
              <a:t>5</a:t>
            </a:r>
            <a:r>
              <a:rPr lang="fr-CA" sz="3307" b="1" baseline="30000" dirty="0" smtClean="0"/>
              <a:t>e</a:t>
            </a:r>
            <a:r>
              <a:rPr lang="fr-CA" sz="3307" b="1" baseline="30000" dirty="0"/>
              <a:t> </a:t>
            </a:r>
            <a:r>
              <a:rPr lang="fr-CA" sz="3307" b="1" dirty="0" smtClean="0"/>
              <a:t>secondaire </a:t>
            </a:r>
            <a:r>
              <a:rPr lang="fr-CA" sz="3307" b="1" dirty="0"/>
              <a:t>établi par le ministre dans le domaine de l’univers social:</a:t>
            </a:r>
          </a:p>
          <a:p>
            <a:pPr lvl="3">
              <a:buFont typeface="Symbol" panose="05050102010706020507" pitchFamily="18" charset="2"/>
              <a:buChar char=""/>
            </a:pPr>
            <a:r>
              <a:rPr lang="fr-CA" sz="3307" dirty="0"/>
              <a:t>Aucun programme d’établissement;</a:t>
            </a:r>
          </a:p>
          <a:p>
            <a:pPr lvl="3">
              <a:buFont typeface="Symbol" panose="05050102010706020507" pitchFamily="18" charset="2"/>
              <a:buChar char=""/>
            </a:pPr>
            <a:r>
              <a:rPr lang="fr-CA" sz="3307" dirty="0"/>
              <a:t>Programmes d’études approuvés par le ministre;</a:t>
            </a:r>
          </a:p>
          <a:p>
            <a:pPr lvl="3">
              <a:buFont typeface="Symbol" panose="05050102010706020507" pitchFamily="18" charset="2"/>
              <a:buChar char=""/>
            </a:pPr>
            <a:r>
              <a:rPr lang="fr-CA" sz="3307" dirty="0"/>
              <a:t>Respect des DDE;</a:t>
            </a:r>
          </a:p>
          <a:p>
            <a:pPr lvl="3">
              <a:buFont typeface="Symbol" panose="05050102010706020507" pitchFamily="18" charset="2"/>
              <a:buChar char=""/>
            </a:pPr>
            <a:r>
              <a:rPr lang="fr-CA" sz="3307" dirty="0"/>
              <a:t>Épreuves de responsabilité </a:t>
            </a:r>
            <a:r>
              <a:rPr lang="fr-CA" sz="3307" dirty="0" smtClean="0"/>
              <a:t>ministérielle </a:t>
            </a:r>
            <a:r>
              <a:rPr lang="fr-CA" sz="3307" dirty="0"/>
              <a:t>ou locale.</a:t>
            </a:r>
          </a:p>
          <a:p>
            <a:pPr marL="369701" indent="-369701">
              <a:buNone/>
            </a:pPr>
            <a:endParaRPr lang="fr-CA" sz="9922" dirty="0"/>
          </a:p>
          <a:p>
            <a:pPr marL="0" indent="0">
              <a:buNone/>
            </a:pPr>
            <a:endParaRPr lang="fr-CA" sz="6614" dirty="0"/>
          </a:p>
          <a:p>
            <a:endParaRPr lang="fr-CA" dirty="0"/>
          </a:p>
        </p:txBody>
      </p:sp>
    </p:spTree>
    <p:extLst>
      <p:ext uri="{BB962C8B-B14F-4D97-AF65-F5344CB8AC3E}">
        <p14:creationId xmlns:p14="http://schemas.microsoft.com/office/powerpoint/2010/main" val="17089073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7" name="Titre 1"/>
          <p:cNvSpPr>
            <a:spLocks noGrp="1"/>
          </p:cNvSpPr>
          <p:nvPr>
            <p:ph type="title"/>
          </p:nvPr>
        </p:nvSpPr>
        <p:spPr>
          <a:xfrm>
            <a:off x="0" y="822821"/>
            <a:ext cx="12599988" cy="1181249"/>
          </a:xfrm>
        </p:spPr>
        <p:txBody>
          <a:bodyPr>
            <a:noAutofit/>
          </a:bodyPr>
          <a:lstStyle/>
          <a:p>
            <a:r>
              <a:rPr lang="fr-CA" sz="7200" dirty="0">
                <a:solidFill>
                  <a:srgbClr val="229BD8"/>
                </a:solidFill>
              </a:rPr>
              <a:t>Cours</a:t>
            </a:r>
          </a:p>
        </p:txBody>
      </p:sp>
      <p:sp>
        <p:nvSpPr>
          <p:cNvPr id="5" name="Espace réservé du contenu 2"/>
          <p:cNvSpPr>
            <a:spLocks noGrp="1"/>
          </p:cNvSpPr>
          <p:nvPr>
            <p:ph idx="1"/>
          </p:nvPr>
        </p:nvSpPr>
        <p:spPr>
          <a:xfrm>
            <a:off x="630000" y="2781214"/>
            <a:ext cx="11339989" cy="4961176"/>
          </a:xfrm>
        </p:spPr>
        <p:txBody>
          <a:bodyPr>
            <a:normAutofit/>
          </a:bodyPr>
          <a:lstStyle/>
          <a:p>
            <a:pPr lvl="2">
              <a:buFont typeface="Wingdings" panose="05000000000000000000" pitchFamily="2" charset="2"/>
              <a:buChar char="ü"/>
            </a:pPr>
            <a:r>
              <a:rPr lang="fr-CA" sz="3858" b="1" dirty="0"/>
              <a:t>Histoire du 20</a:t>
            </a:r>
            <a:r>
              <a:rPr lang="fr-CA" sz="3858" b="1" baseline="30000" dirty="0"/>
              <a:t>e</a:t>
            </a:r>
            <a:r>
              <a:rPr lang="fr-CA" sz="3858" b="1" dirty="0"/>
              <a:t> siècle 1 </a:t>
            </a:r>
            <a:r>
              <a:rPr lang="fr-CA" sz="3858" dirty="0"/>
              <a:t>(50 heures)</a:t>
            </a:r>
          </a:p>
          <a:p>
            <a:pPr lvl="3">
              <a:buFont typeface="Arial" panose="020B0604020202020204" pitchFamily="34" charset="0"/>
              <a:buChar char="•"/>
            </a:pPr>
            <a:r>
              <a:rPr lang="fr-CA" sz="3858" dirty="0"/>
              <a:t>L’hégémonie européenne</a:t>
            </a:r>
          </a:p>
          <a:p>
            <a:pPr lvl="3">
              <a:buFont typeface="Arial" panose="020B0604020202020204" pitchFamily="34" charset="0"/>
              <a:buChar char="•"/>
            </a:pPr>
            <a:r>
              <a:rPr lang="fr-CA" sz="3858" dirty="0"/>
              <a:t>Crises et conflits</a:t>
            </a:r>
          </a:p>
          <a:p>
            <a:pPr lvl="3">
              <a:buFont typeface="Arial" panose="020B0604020202020204" pitchFamily="34" charset="0"/>
              <a:buChar char="•"/>
            </a:pPr>
            <a:endParaRPr lang="fr-CA" sz="3858" dirty="0"/>
          </a:p>
          <a:p>
            <a:pPr lvl="2">
              <a:buFont typeface="Wingdings" panose="05000000000000000000" pitchFamily="2" charset="2"/>
              <a:buChar char="ü"/>
            </a:pPr>
            <a:r>
              <a:rPr lang="fr-CA" sz="3858" b="1" dirty="0"/>
              <a:t>Histoire du 20</a:t>
            </a:r>
            <a:r>
              <a:rPr lang="fr-CA" sz="3858" b="1" baseline="30000" dirty="0"/>
              <a:t>e</a:t>
            </a:r>
            <a:r>
              <a:rPr lang="fr-CA" sz="3858" b="1" dirty="0"/>
              <a:t> siècle 2 </a:t>
            </a:r>
            <a:r>
              <a:rPr lang="fr-CA" sz="3858" dirty="0"/>
              <a:t>(50 heures)</a:t>
            </a:r>
          </a:p>
          <a:p>
            <a:pPr lvl="3">
              <a:buFont typeface="Arial" panose="020B0604020202020204" pitchFamily="34" charset="0"/>
              <a:buChar char="•"/>
            </a:pPr>
            <a:r>
              <a:rPr lang="fr-CA" sz="3858" dirty="0"/>
              <a:t>Un monde divisé</a:t>
            </a:r>
          </a:p>
          <a:p>
            <a:pPr lvl="3">
              <a:buFont typeface="Arial" panose="020B0604020202020204" pitchFamily="34" charset="0"/>
              <a:buChar char="•"/>
            </a:pPr>
            <a:r>
              <a:rPr lang="fr-CA" sz="3858" dirty="0"/>
              <a:t>Le monde au tournant du siècle</a:t>
            </a:r>
          </a:p>
          <a:p>
            <a:pPr lvl="3">
              <a:buFont typeface="Arial" panose="020B0604020202020204" pitchFamily="34" charset="0"/>
              <a:buChar char="•"/>
            </a:pPr>
            <a:endParaRPr lang="fr-CA" dirty="0"/>
          </a:p>
          <a:p>
            <a:pPr lvl="3">
              <a:buFont typeface="Arial" panose="020B0604020202020204" pitchFamily="34" charset="0"/>
              <a:buChar char="•"/>
            </a:pPr>
            <a:endParaRPr lang="fr-CA" dirty="0"/>
          </a:p>
        </p:txBody>
      </p:sp>
      <p:sp>
        <p:nvSpPr>
          <p:cNvPr id="4" name="Titre 1"/>
          <p:cNvSpPr txBox="1">
            <a:spLocks/>
          </p:cNvSpPr>
          <p:nvPr/>
        </p:nvSpPr>
        <p:spPr>
          <a:xfrm>
            <a:off x="0" y="-401315"/>
            <a:ext cx="12599988" cy="1181249"/>
          </a:xfrm>
          <a:prstGeom prst="rect">
            <a:avLst/>
          </a:prstGeom>
        </p:spPr>
        <p:txBody>
          <a:bodyPr vert="horz" lIns="91440" tIns="45720" rIns="91440" bIns="45720" rtlCol="0" anchor="ctr">
            <a:noAutofit/>
          </a:bodyPr>
          <a:lstStyle>
            <a:lvl1pPr algn="ctr" defTabSz="1260043" rtl="0" eaLnBrk="1" latinLnBrk="0" hangingPunct="1">
              <a:spcBef>
                <a:spcPct val="0"/>
              </a:spcBef>
              <a:buNone/>
              <a:defRPr sz="6063" kern="1200">
                <a:solidFill>
                  <a:schemeClr val="tx1"/>
                </a:solidFill>
                <a:latin typeface="+mj-lt"/>
                <a:ea typeface="+mj-ea"/>
                <a:cs typeface="+mj-cs"/>
              </a:defRPr>
            </a:lvl1pPr>
          </a:lstStyle>
          <a:p>
            <a:pPr algn="l"/>
            <a:r>
              <a:rPr lang="fr-CA" sz="2400" dirty="0">
                <a:solidFill>
                  <a:srgbClr val="229BD8"/>
                </a:solidFill>
              </a:rPr>
              <a:t>Histoire du 20</a:t>
            </a:r>
            <a:r>
              <a:rPr lang="fr-CA" sz="2400" baseline="30000" dirty="0">
                <a:solidFill>
                  <a:srgbClr val="229BD8"/>
                </a:solidFill>
              </a:rPr>
              <a:t>e</a:t>
            </a:r>
            <a:r>
              <a:rPr lang="fr-CA" sz="2400" dirty="0">
                <a:solidFill>
                  <a:srgbClr val="229BD8"/>
                </a:solidFill>
              </a:rPr>
              <a:t> siècle</a:t>
            </a:r>
          </a:p>
        </p:txBody>
      </p:sp>
    </p:spTree>
    <p:extLst>
      <p:ext uri="{BB962C8B-B14F-4D97-AF65-F5344CB8AC3E}">
        <p14:creationId xmlns:p14="http://schemas.microsoft.com/office/powerpoint/2010/main" val="1041689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7" name="Titre 1"/>
          <p:cNvSpPr>
            <a:spLocks noGrp="1"/>
          </p:cNvSpPr>
          <p:nvPr>
            <p:ph type="title"/>
          </p:nvPr>
        </p:nvSpPr>
        <p:spPr>
          <a:xfrm>
            <a:off x="0" y="649684"/>
            <a:ext cx="12599988" cy="1181249"/>
          </a:xfrm>
        </p:spPr>
        <p:txBody>
          <a:bodyPr>
            <a:noAutofit/>
          </a:bodyPr>
          <a:lstStyle/>
          <a:p>
            <a:r>
              <a:rPr lang="fr-CA" sz="7200" dirty="0">
                <a:solidFill>
                  <a:srgbClr val="229BD8"/>
                </a:solidFill>
              </a:rPr>
              <a:t>Les compétences</a:t>
            </a:r>
          </a:p>
        </p:txBody>
      </p:sp>
      <p:graphicFrame>
        <p:nvGraphicFramePr>
          <p:cNvPr id="9" name="Tableau 8"/>
          <p:cNvGraphicFramePr>
            <a:graphicFrameLocks noGrp="1"/>
          </p:cNvGraphicFramePr>
          <p:nvPr>
            <p:extLst>
              <p:ext uri="{D42A27DB-BD31-4B8C-83A1-F6EECF244321}">
                <p14:modId xmlns:p14="http://schemas.microsoft.com/office/powerpoint/2010/main" val="1431524599"/>
              </p:ext>
            </p:extLst>
          </p:nvPr>
        </p:nvGraphicFramePr>
        <p:xfrm>
          <a:off x="842700" y="2046957"/>
          <a:ext cx="10914588" cy="5254800"/>
        </p:xfrm>
        <a:graphic>
          <a:graphicData uri="http://schemas.openxmlformats.org/drawingml/2006/table">
            <a:tbl>
              <a:tblPr firstRow="1" bandRow="1">
                <a:tableStyleId>{5C22544A-7EE6-4342-B048-85BDC9FD1C3A}</a:tableStyleId>
              </a:tblPr>
              <a:tblGrid>
                <a:gridCol w="5457294">
                  <a:extLst>
                    <a:ext uri="{9D8B030D-6E8A-4147-A177-3AD203B41FA5}">
                      <a16:colId xmlns="" xmlns:a16="http://schemas.microsoft.com/office/drawing/2014/main" val="20000"/>
                    </a:ext>
                  </a:extLst>
                </a:gridCol>
                <a:gridCol w="5457294">
                  <a:extLst>
                    <a:ext uri="{9D8B030D-6E8A-4147-A177-3AD203B41FA5}">
                      <a16:colId xmlns="" xmlns:a16="http://schemas.microsoft.com/office/drawing/2014/main" val="20001"/>
                    </a:ext>
                  </a:extLst>
                </a:gridCol>
              </a:tblGrid>
              <a:tr h="545999">
                <a:tc>
                  <a:txBody>
                    <a:bodyPr/>
                    <a:lstStyle/>
                    <a:p>
                      <a:pPr algn="ctr"/>
                      <a:r>
                        <a:rPr lang="fr-CA" sz="3200" dirty="0"/>
                        <a:t>Compétence</a:t>
                      </a:r>
                      <a:r>
                        <a:rPr lang="fr-CA" sz="3200" baseline="0" dirty="0"/>
                        <a:t> 1</a:t>
                      </a:r>
                      <a:endParaRPr lang="fr-CA" sz="3200" dirty="0"/>
                    </a:p>
                  </a:txBody>
                  <a:tcPr marL="126000" marR="126000" marT="63000" marB="63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3200" dirty="0"/>
                        <a:t>Compétence</a:t>
                      </a:r>
                      <a:r>
                        <a:rPr lang="fr-CA" sz="3200" baseline="0" dirty="0"/>
                        <a:t> 2</a:t>
                      </a:r>
                      <a:endParaRPr lang="fr-CA" sz="3200" dirty="0"/>
                    </a:p>
                  </a:txBody>
                  <a:tcPr marL="126000" marR="126000" marT="63000" marB="63000"/>
                </a:tc>
                <a:extLst>
                  <a:ext uri="{0D108BD9-81ED-4DB2-BD59-A6C34878D82A}">
                    <a16:rowId xmlns="" xmlns:a16="http://schemas.microsoft.com/office/drawing/2014/main" val="10000"/>
                  </a:ext>
                </a:extLst>
              </a:tr>
              <a:tr h="965999">
                <a:tc>
                  <a:txBody>
                    <a:bodyPr/>
                    <a:lstStyle/>
                    <a:p>
                      <a:pPr algn="ctr"/>
                      <a:r>
                        <a:rPr lang="fr-CA" sz="3200" b="1" dirty="0"/>
                        <a:t>Caractériser</a:t>
                      </a:r>
                      <a:r>
                        <a:rPr lang="fr-CA" sz="3200" b="1" baseline="0" dirty="0"/>
                        <a:t> un temps fort historique</a:t>
                      </a:r>
                      <a:endParaRPr lang="fr-CA" sz="3200" b="1" dirty="0"/>
                    </a:p>
                  </a:txBody>
                  <a:tcPr marL="126000" marR="126000" marT="63000" marB="63000"/>
                </a:tc>
                <a:tc>
                  <a:txBody>
                    <a:bodyPr/>
                    <a:lstStyle/>
                    <a:p>
                      <a:pPr algn="ctr"/>
                      <a:r>
                        <a:rPr lang="fr-CA" sz="3200" b="1" dirty="0"/>
                        <a:t>Interpréter</a:t>
                      </a:r>
                      <a:r>
                        <a:rPr lang="fr-CA" sz="3200" b="1" baseline="0" dirty="0"/>
                        <a:t> une réalité sociale à l’aide de la méthode historique</a:t>
                      </a:r>
                      <a:endParaRPr lang="fr-CA" sz="3200" b="1" dirty="0"/>
                    </a:p>
                  </a:txBody>
                  <a:tcPr marL="126000" marR="126000" marT="63000" marB="63000"/>
                </a:tc>
                <a:extLst>
                  <a:ext uri="{0D108BD9-81ED-4DB2-BD59-A6C34878D82A}">
                    <a16:rowId xmlns="" xmlns:a16="http://schemas.microsoft.com/office/drawing/2014/main" val="10001"/>
                  </a:ext>
                </a:extLst>
              </a:tr>
              <a:tr h="2238811">
                <a:tc>
                  <a:txBody>
                    <a:bodyPr/>
                    <a:lstStyle/>
                    <a:p>
                      <a:pPr marL="285750" indent="-285750">
                        <a:buFont typeface="Arial" panose="020B0604020202020204" pitchFamily="34" charset="0"/>
                        <a:buChar char="•"/>
                      </a:pPr>
                      <a:r>
                        <a:rPr lang="fr-CA" sz="3200" dirty="0"/>
                        <a:t>Cerner un temps fort historique</a:t>
                      </a:r>
                    </a:p>
                    <a:p>
                      <a:pPr marL="285750" indent="-285750">
                        <a:buFont typeface="Arial" panose="020B0604020202020204" pitchFamily="34" charset="0"/>
                        <a:buChar char="•"/>
                      </a:pPr>
                      <a:r>
                        <a:rPr lang="fr-CA" sz="3200" dirty="0"/>
                        <a:t>Examiner des sources</a:t>
                      </a:r>
                      <a:endParaRPr lang="fr-CA" sz="3200" baseline="0" dirty="0"/>
                    </a:p>
                    <a:p>
                      <a:pPr marL="285750" indent="-285750">
                        <a:buFont typeface="Arial" panose="020B0604020202020204" pitchFamily="34" charset="0"/>
                        <a:buChar char="•"/>
                      </a:pPr>
                      <a:r>
                        <a:rPr lang="fr-CA" sz="3200" baseline="0" dirty="0"/>
                        <a:t>Considérer un temps fort historique sous l’angle de la durée</a:t>
                      </a:r>
                      <a:endParaRPr lang="fr-CA" sz="3200" dirty="0"/>
                    </a:p>
                  </a:txBody>
                  <a:tcPr marL="126000" marR="126000" marT="63000" marB="63000"/>
                </a:tc>
                <a:tc>
                  <a:txBody>
                    <a:bodyPr/>
                    <a:lstStyle/>
                    <a:p>
                      <a:pPr marL="285750" indent="-285750">
                        <a:buFont typeface="Arial" panose="020B0604020202020204" pitchFamily="34" charset="0"/>
                        <a:buChar char="•"/>
                      </a:pPr>
                      <a:r>
                        <a:rPr lang="fr-CA" sz="3200" dirty="0"/>
                        <a:t>Formuler</a:t>
                      </a:r>
                      <a:r>
                        <a:rPr lang="fr-CA" sz="3200" baseline="0" dirty="0"/>
                        <a:t> une hypothèse</a:t>
                      </a:r>
                    </a:p>
                    <a:p>
                      <a:pPr marL="285750" indent="-285750">
                        <a:buFont typeface="Arial" panose="020B0604020202020204" pitchFamily="34" charset="0"/>
                        <a:buChar char="•"/>
                      </a:pPr>
                      <a:r>
                        <a:rPr lang="fr-CA" sz="3200" baseline="0" dirty="0"/>
                        <a:t>Analyser une réalité sociale</a:t>
                      </a:r>
                    </a:p>
                    <a:p>
                      <a:pPr marL="285750" indent="-285750">
                        <a:buFont typeface="Arial" panose="020B0604020202020204" pitchFamily="34" charset="0"/>
                        <a:buChar char="•"/>
                      </a:pPr>
                      <a:r>
                        <a:rPr lang="fr-CA" sz="3200" baseline="0" dirty="0"/>
                        <a:t>Établir l’apport de l’étude d’une réalité sociale à l’exercice de la citoyenneté</a:t>
                      </a:r>
                      <a:endParaRPr lang="fr-CA" sz="3200" dirty="0"/>
                    </a:p>
                  </a:txBody>
                  <a:tcPr marL="126000" marR="126000" marT="63000" marB="63000"/>
                </a:tc>
                <a:extLst>
                  <a:ext uri="{0D108BD9-81ED-4DB2-BD59-A6C34878D82A}">
                    <a16:rowId xmlns="" xmlns:a16="http://schemas.microsoft.com/office/drawing/2014/main" val="10002"/>
                  </a:ext>
                </a:extLst>
              </a:tr>
            </a:tbl>
          </a:graphicData>
        </a:graphic>
      </p:graphicFrame>
      <p:sp>
        <p:nvSpPr>
          <p:cNvPr id="4" name="Titre 1"/>
          <p:cNvSpPr txBox="1">
            <a:spLocks/>
          </p:cNvSpPr>
          <p:nvPr/>
        </p:nvSpPr>
        <p:spPr>
          <a:xfrm>
            <a:off x="0" y="-401315"/>
            <a:ext cx="12599988" cy="1181249"/>
          </a:xfrm>
          <a:prstGeom prst="rect">
            <a:avLst/>
          </a:prstGeom>
        </p:spPr>
        <p:txBody>
          <a:bodyPr vert="horz" lIns="91440" tIns="45720" rIns="91440" bIns="45720" rtlCol="0" anchor="ctr">
            <a:noAutofit/>
          </a:bodyPr>
          <a:lstStyle>
            <a:lvl1pPr algn="ctr" defTabSz="1260043" rtl="0" eaLnBrk="1" latinLnBrk="0" hangingPunct="1">
              <a:spcBef>
                <a:spcPct val="0"/>
              </a:spcBef>
              <a:buNone/>
              <a:defRPr sz="6063" kern="1200">
                <a:solidFill>
                  <a:schemeClr val="tx1"/>
                </a:solidFill>
                <a:latin typeface="+mj-lt"/>
                <a:ea typeface="+mj-ea"/>
                <a:cs typeface="+mj-cs"/>
              </a:defRPr>
            </a:lvl1pPr>
          </a:lstStyle>
          <a:p>
            <a:pPr algn="l"/>
            <a:r>
              <a:rPr lang="fr-CA" sz="2400" dirty="0">
                <a:solidFill>
                  <a:srgbClr val="229BD8"/>
                </a:solidFill>
              </a:rPr>
              <a:t>Histoire du 20</a:t>
            </a:r>
            <a:r>
              <a:rPr lang="fr-CA" sz="2400" baseline="30000" dirty="0">
                <a:solidFill>
                  <a:srgbClr val="229BD8"/>
                </a:solidFill>
              </a:rPr>
              <a:t>e</a:t>
            </a:r>
            <a:r>
              <a:rPr lang="fr-CA" sz="2400" dirty="0">
                <a:solidFill>
                  <a:srgbClr val="229BD8"/>
                </a:solidFill>
              </a:rPr>
              <a:t> siècle</a:t>
            </a:r>
          </a:p>
        </p:txBody>
      </p:sp>
    </p:spTree>
    <p:extLst>
      <p:ext uri="{BB962C8B-B14F-4D97-AF65-F5344CB8AC3E}">
        <p14:creationId xmlns:p14="http://schemas.microsoft.com/office/powerpoint/2010/main" val="20726141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6" name="Titre 1"/>
          <p:cNvSpPr txBox="1">
            <a:spLocks/>
          </p:cNvSpPr>
          <p:nvPr/>
        </p:nvSpPr>
        <p:spPr>
          <a:xfrm>
            <a:off x="0" y="1009724"/>
            <a:ext cx="12599988" cy="1181249"/>
          </a:xfrm>
          <a:prstGeom prst="rect">
            <a:avLst/>
          </a:prstGeom>
        </p:spPr>
        <p:txBody>
          <a:bodyPr vert="horz" lIns="126000" tIns="63000" rIns="126000" bIns="6300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z="7200" dirty="0">
                <a:solidFill>
                  <a:srgbClr val="229BD8"/>
                </a:solidFill>
              </a:rPr>
              <a:t>Synthèse du contenu de formation</a:t>
            </a:r>
            <a:endParaRPr lang="fr-CA" sz="3200" dirty="0"/>
          </a:p>
        </p:txBody>
      </p:sp>
      <p:graphicFrame>
        <p:nvGraphicFramePr>
          <p:cNvPr id="8" name="Tableau 7"/>
          <p:cNvGraphicFramePr>
            <a:graphicFrameLocks noGrp="1"/>
          </p:cNvGraphicFramePr>
          <p:nvPr>
            <p:extLst>
              <p:ext uri="{D42A27DB-BD31-4B8C-83A1-F6EECF244321}">
                <p14:modId xmlns:p14="http://schemas.microsoft.com/office/powerpoint/2010/main" val="3897587256"/>
              </p:ext>
            </p:extLst>
          </p:nvPr>
        </p:nvGraphicFramePr>
        <p:xfrm>
          <a:off x="1041148" y="2681990"/>
          <a:ext cx="10464621" cy="4422171"/>
        </p:xfrm>
        <a:graphic>
          <a:graphicData uri="http://schemas.openxmlformats.org/drawingml/2006/table">
            <a:tbl>
              <a:tblPr firstRow="1" bandRow="1">
                <a:tableStyleId>{5C22544A-7EE6-4342-B048-85BDC9FD1C3A}</a:tableStyleId>
              </a:tblPr>
              <a:tblGrid>
                <a:gridCol w="1236834">
                  <a:extLst>
                    <a:ext uri="{9D8B030D-6E8A-4147-A177-3AD203B41FA5}">
                      <a16:colId xmlns="" xmlns:a16="http://schemas.microsoft.com/office/drawing/2014/main" val="20000"/>
                    </a:ext>
                  </a:extLst>
                </a:gridCol>
                <a:gridCol w="1786023">
                  <a:extLst>
                    <a:ext uri="{9D8B030D-6E8A-4147-A177-3AD203B41FA5}">
                      <a16:colId xmlns="" xmlns:a16="http://schemas.microsoft.com/office/drawing/2014/main" val="20001"/>
                    </a:ext>
                  </a:extLst>
                </a:gridCol>
                <a:gridCol w="1190682">
                  <a:extLst>
                    <a:ext uri="{9D8B030D-6E8A-4147-A177-3AD203B41FA5}">
                      <a16:colId xmlns="" xmlns:a16="http://schemas.microsoft.com/office/drawing/2014/main" val="20002"/>
                    </a:ext>
                  </a:extLst>
                </a:gridCol>
                <a:gridCol w="1289906">
                  <a:extLst>
                    <a:ext uri="{9D8B030D-6E8A-4147-A177-3AD203B41FA5}">
                      <a16:colId xmlns="" xmlns:a16="http://schemas.microsoft.com/office/drawing/2014/main" val="20003"/>
                    </a:ext>
                  </a:extLst>
                </a:gridCol>
                <a:gridCol w="1786023">
                  <a:extLst>
                    <a:ext uri="{9D8B030D-6E8A-4147-A177-3AD203B41FA5}">
                      <a16:colId xmlns="" xmlns:a16="http://schemas.microsoft.com/office/drawing/2014/main" val="20004"/>
                    </a:ext>
                  </a:extLst>
                </a:gridCol>
                <a:gridCol w="1488353">
                  <a:extLst>
                    <a:ext uri="{9D8B030D-6E8A-4147-A177-3AD203B41FA5}">
                      <a16:colId xmlns="" xmlns:a16="http://schemas.microsoft.com/office/drawing/2014/main" val="20005"/>
                    </a:ext>
                  </a:extLst>
                </a:gridCol>
                <a:gridCol w="1686800">
                  <a:extLst>
                    <a:ext uri="{9D8B030D-6E8A-4147-A177-3AD203B41FA5}">
                      <a16:colId xmlns="" xmlns:a16="http://schemas.microsoft.com/office/drawing/2014/main" val="20006"/>
                    </a:ext>
                  </a:extLst>
                </a:gridCol>
              </a:tblGrid>
              <a:tr h="632700">
                <a:tc gridSpan="7">
                  <a:txBody>
                    <a:bodyPr/>
                    <a:lstStyle/>
                    <a:p>
                      <a:pPr algn="ctr"/>
                      <a:r>
                        <a:rPr lang="fr-CA" sz="1900" b="1" i="1" u="none" strike="noStrike" kern="1200" baseline="0" dirty="0">
                          <a:solidFill>
                            <a:schemeClr val="lt1"/>
                          </a:solidFill>
                          <a:latin typeface="+mn-lt"/>
                          <a:ea typeface="+mn-ea"/>
                          <a:cs typeface="+mn-cs"/>
                        </a:rPr>
                        <a:t>Histoire du 20</a:t>
                      </a:r>
                      <a:r>
                        <a:rPr lang="fr-CA" sz="1900" b="1" i="1" u="none" strike="noStrike" kern="1200" baseline="30000" dirty="0">
                          <a:solidFill>
                            <a:schemeClr val="lt1"/>
                          </a:solidFill>
                          <a:latin typeface="+mn-lt"/>
                          <a:ea typeface="+mn-ea"/>
                          <a:cs typeface="+mn-cs"/>
                        </a:rPr>
                        <a:t>e</a:t>
                      </a:r>
                      <a:r>
                        <a:rPr lang="fr-CA" sz="1900" b="1" i="1" u="none" strike="noStrike" kern="1200" baseline="0" dirty="0">
                          <a:solidFill>
                            <a:schemeClr val="lt1"/>
                          </a:solidFill>
                          <a:latin typeface="+mn-lt"/>
                          <a:ea typeface="+mn-ea"/>
                          <a:cs typeface="+mn-cs"/>
                        </a:rPr>
                        <a:t> siècle 1</a:t>
                      </a:r>
                      <a:endParaRPr lang="fr-CA" sz="1900" i="1" dirty="0"/>
                    </a:p>
                  </a:txBody>
                  <a:tcPr marL="126000" marR="126000" marT="63000" marB="63000" anchor="ctr"/>
                </a:tc>
                <a:tc hMerge="1">
                  <a:txBody>
                    <a:bodyPr/>
                    <a:lstStyle/>
                    <a:p>
                      <a:endParaRPr lang="fr-CA" dirty="0"/>
                    </a:p>
                  </a:txBody>
                  <a:tcPr/>
                </a:tc>
                <a:tc hMerge="1">
                  <a:txBody>
                    <a:bodyPr/>
                    <a:lstStyle/>
                    <a:p>
                      <a:endParaRPr lang="fr-CA"/>
                    </a:p>
                  </a:txBody>
                  <a:tcPr/>
                </a:tc>
                <a:tc hMerge="1">
                  <a:txBody>
                    <a:bodyPr/>
                    <a:lstStyle/>
                    <a:p>
                      <a:endParaRPr lang="fr-CA" dirty="0"/>
                    </a:p>
                  </a:txBody>
                  <a:tcPr/>
                </a:tc>
                <a:tc hMerge="1">
                  <a:txBody>
                    <a:bodyPr/>
                    <a:lstStyle/>
                    <a:p>
                      <a:endParaRPr lang="fr-CA" dirty="0"/>
                    </a:p>
                  </a:txBody>
                  <a:tcPr/>
                </a:tc>
                <a:tc hMerge="1">
                  <a:txBody>
                    <a:bodyPr/>
                    <a:lstStyle/>
                    <a:p>
                      <a:endParaRPr lang="fr-CA" dirty="0"/>
                    </a:p>
                  </a:txBody>
                  <a:tcPr/>
                </a:tc>
                <a:tc hMerge="1">
                  <a:txBody>
                    <a:bodyPr/>
                    <a:lstStyle/>
                    <a:p>
                      <a:endParaRPr lang="fr-CA"/>
                    </a:p>
                  </a:txBody>
                  <a:tcPr/>
                </a:tc>
                <a:extLst>
                  <a:ext uri="{0D108BD9-81ED-4DB2-BD59-A6C34878D82A}">
                    <a16:rowId xmlns="" xmlns:a16="http://schemas.microsoft.com/office/drawing/2014/main" val="10000"/>
                  </a:ext>
                </a:extLst>
              </a:tr>
              <a:tr h="787499">
                <a:tc>
                  <a:txBody>
                    <a:bodyPr/>
                    <a:lstStyle/>
                    <a:p>
                      <a:pPr algn="ctr"/>
                      <a:r>
                        <a:rPr lang="fr-CA" sz="1400" b="1" i="0" u="none" strike="noStrike" kern="1200" baseline="0" dirty="0">
                          <a:solidFill>
                            <a:schemeClr val="dk1"/>
                          </a:solidFill>
                          <a:latin typeface="+mn-lt"/>
                          <a:ea typeface="+mn-ea"/>
                          <a:cs typeface="+mn-cs"/>
                        </a:rPr>
                        <a:t>Réalité sociale</a:t>
                      </a:r>
                    </a:p>
                  </a:txBody>
                  <a:tcPr marL="126000" marR="126000" marT="63000" marB="63000" anchor="ctr"/>
                </a:tc>
                <a:tc>
                  <a:txBody>
                    <a:bodyPr/>
                    <a:lstStyle/>
                    <a:p>
                      <a:pPr algn="ctr"/>
                      <a:r>
                        <a:rPr lang="fr-CA" sz="1400" b="1" i="0" u="none" strike="noStrike" baseline="0" dirty="0">
                          <a:latin typeface="+mn-lt"/>
                        </a:rPr>
                        <a:t>Angle d’entrée</a:t>
                      </a:r>
                      <a:endParaRPr lang="fr-CA" sz="1400" dirty="0">
                        <a:latin typeface="+mn-lt"/>
                      </a:endParaRPr>
                    </a:p>
                  </a:txBody>
                  <a:tcPr marL="126000" marR="126000" marT="63000" marB="63000" anchor="ctr">
                    <a:lnR w="12700" cap="flat" cmpd="sng" algn="ctr">
                      <a:solidFill>
                        <a:schemeClr val="bg1"/>
                      </a:solidFill>
                      <a:prstDash val="solid"/>
                      <a:round/>
                      <a:headEnd type="none" w="med" len="med"/>
                      <a:tailEnd type="none" w="med" len="med"/>
                    </a:lnR>
                  </a:tcPr>
                </a:tc>
                <a:tc>
                  <a:txBody>
                    <a:bodyPr/>
                    <a:lstStyle/>
                    <a:p>
                      <a:pPr algn="ctr"/>
                      <a:r>
                        <a:rPr lang="fr-CA" sz="1400" b="1" i="0" u="none" strike="noStrike" kern="1200" baseline="0" dirty="0">
                          <a:solidFill>
                            <a:schemeClr val="dk1"/>
                          </a:solidFill>
                          <a:latin typeface="+mn-lt"/>
                          <a:ea typeface="+mn-ea"/>
                          <a:cs typeface="+mn-cs"/>
                        </a:rPr>
                        <a:t>Concepts communs</a:t>
                      </a:r>
                    </a:p>
                  </a:txBody>
                  <a:tcPr marL="126000" marR="126000" marT="63000" marB="63000" anchor="ctr">
                    <a:lnL w="12700" cap="flat" cmpd="sng" algn="ctr">
                      <a:solidFill>
                        <a:schemeClr val="bg1"/>
                      </a:solidFill>
                      <a:prstDash val="solid"/>
                      <a:round/>
                      <a:headEnd type="none" w="med" len="med"/>
                      <a:tailEnd type="none" w="med" len="med"/>
                    </a:lnL>
                  </a:tcPr>
                </a:tc>
                <a:tc>
                  <a:txBody>
                    <a:bodyPr/>
                    <a:lstStyle/>
                    <a:p>
                      <a:pPr algn="ctr"/>
                      <a:r>
                        <a:rPr lang="fr-CA" sz="1400" b="1" i="0" u="none" strike="noStrike" baseline="0" dirty="0">
                          <a:latin typeface="+mn-lt"/>
                        </a:rPr>
                        <a:t>Concept central</a:t>
                      </a:r>
                      <a:endParaRPr lang="fr-CA" sz="1400" dirty="0">
                        <a:latin typeface="+mn-lt"/>
                      </a:endParaRPr>
                    </a:p>
                  </a:txBody>
                  <a:tcPr marL="126000" marR="126000" marT="63000" marB="63000" anchor="ctr"/>
                </a:tc>
                <a:tc>
                  <a:txBody>
                    <a:bodyPr/>
                    <a:lstStyle/>
                    <a:p>
                      <a:pPr algn="ctr"/>
                      <a:r>
                        <a:rPr lang="fr-CA" sz="1400" b="1" i="0" u="none" strike="noStrike" baseline="0" dirty="0">
                          <a:latin typeface="+mn-lt"/>
                        </a:rPr>
                        <a:t>Concepts particuliers</a:t>
                      </a:r>
                      <a:endParaRPr lang="fr-CA" sz="1400" dirty="0">
                        <a:latin typeface="+mn-lt"/>
                      </a:endParaRPr>
                    </a:p>
                  </a:txBody>
                  <a:tcPr marL="126000" marR="126000" marT="63000" marB="63000" anchor="ctr"/>
                </a:tc>
                <a:tc>
                  <a:txBody>
                    <a:bodyPr/>
                    <a:lstStyle/>
                    <a:p>
                      <a:pPr algn="ctr"/>
                      <a:r>
                        <a:rPr lang="fr-CA" sz="1400" b="1" i="0" u="none" strike="noStrike" baseline="0" dirty="0">
                          <a:latin typeface="+mn-lt"/>
                        </a:rPr>
                        <a:t>Concepts historiques</a:t>
                      </a:r>
                      <a:endParaRPr lang="fr-CA" sz="1400" dirty="0">
                        <a:latin typeface="+mn-lt"/>
                      </a:endParaRPr>
                    </a:p>
                  </a:txBody>
                  <a:tcPr marL="126000" marR="126000" marT="63000" marB="63000" anchor="ctr">
                    <a:lnR w="127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fr-CA" sz="1400" b="1" i="0" u="none" strike="noStrike" kern="1200" baseline="0" dirty="0">
                          <a:solidFill>
                            <a:schemeClr val="dk1"/>
                          </a:solidFill>
                          <a:latin typeface="+mn-lt"/>
                          <a:ea typeface="+mn-ea"/>
                          <a:cs typeface="+mn-cs"/>
                        </a:rPr>
                        <a:t>Temps fort</a:t>
                      </a:r>
                    </a:p>
                    <a:p>
                      <a:pPr marL="0" algn="ctr" defTabSz="914400" rtl="0" eaLnBrk="1" latinLnBrk="0" hangingPunct="1"/>
                      <a:r>
                        <a:rPr lang="fr-CA" sz="1400" b="1" i="0" u="none" strike="noStrike" kern="1200" baseline="0" dirty="0">
                          <a:solidFill>
                            <a:schemeClr val="dk1"/>
                          </a:solidFill>
                          <a:latin typeface="+mn-lt"/>
                          <a:ea typeface="+mn-ea"/>
                          <a:cs typeface="+mn-cs"/>
                        </a:rPr>
                        <a:t>historique à</a:t>
                      </a:r>
                    </a:p>
                    <a:p>
                      <a:pPr marL="0" algn="ctr" defTabSz="914400" rtl="0" eaLnBrk="1" latinLnBrk="0" hangingPunct="1"/>
                      <a:r>
                        <a:rPr lang="fr-CA" sz="1400" b="1" i="0" u="none" strike="noStrike" kern="1200" baseline="0" dirty="0">
                          <a:solidFill>
                            <a:schemeClr val="dk1"/>
                          </a:solidFill>
                          <a:latin typeface="+mn-lt"/>
                          <a:ea typeface="+mn-ea"/>
                          <a:cs typeface="+mn-cs"/>
                        </a:rPr>
                        <a:t>caractériser</a:t>
                      </a:r>
                    </a:p>
                  </a:txBody>
                  <a:tcPr marL="126000" marR="126000" marT="63000" marB="63000" anchor="ctr">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1"/>
                  </a:ext>
                </a:extLst>
              </a:tr>
              <a:tr h="1228499">
                <a:tc>
                  <a:txBody>
                    <a:bodyPr/>
                    <a:lstStyle/>
                    <a:p>
                      <a:pPr algn="ctr"/>
                      <a:r>
                        <a:rPr lang="fr-CA" sz="1400" b="0" i="0" u="none" strike="noStrike" baseline="0" dirty="0">
                          <a:latin typeface="+mn-lt"/>
                        </a:rPr>
                        <a:t>L’hégémonie européenne</a:t>
                      </a:r>
                    </a:p>
                  </a:txBody>
                  <a:tcPr marL="126000" marR="126000" marT="63000" marB="63000" anchor="ctr"/>
                </a:tc>
                <a:tc>
                  <a:txBody>
                    <a:bodyPr/>
                    <a:lstStyle/>
                    <a:p>
                      <a:pPr marL="0" algn="ctr" defTabSz="914400" rtl="0" eaLnBrk="1" latinLnBrk="0" hangingPunct="1"/>
                      <a:r>
                        <a:rPr lang="fr-CA" sz="1400" b="0" i="0" u="none" strike="noStrike" kern="1200" baseline="0" dirty="0">
                          <a:solidFill>
                            <a:schemeClr val="dk1"/>
                          </a:solidFill>
                          <a:latin typeface="+mn-lt"/>
                          <a:ea typeface="+mn-ea"/>
                          <a:cs typeface="+mn-cs"/>
                        </a:rPr>
                        <a:t>L’intensification des</a:t>
                      </a:r>
                    </a:p>
                    <a:p>
                      <a:pPr marL="0" algn="ctr" defTabSz="914400" rtl="0" eaLnBrk="1" latinLnBrk="0" hangingPunct="1"/>
                      <a:r>
                        <a:rPr lang="fr-CA" sz="1400" b="0" i="0" u="none" strike="noStrike" kern="1200" baseline="0" dirty="0">
                          <a:solidFill>
                            <a:schemeClr val="dk1"/>
                          </a:solidFill>
                          <a:latin typeface="+mn-lt"/>
                          <a:ea typeface="+mn-ea"/>
                          <a:cs typeface="+mn-cs"/>
                        </a:rPr>
                        <a:t>rivalités impériales</a:t>
                      </a:r>
                    </a:p>
                  </a:txBody>
                  <a:tcPr marL="126000" marR="126000" marT="63000" marB="63000" anchor="ctr">
                    <a:lnR w="12700" cap="flat" cmpd="sng" algn="ctr">
                      <a:solidFill>
                        <a:schemeClr val="bg1"/>
                      </a:solidFill>
                      <a:prstDash val="solid"/>
                      <a:round/>
                      <a:headEnd type="none" w="med" len="med"/>
                      <a:tailEnd type="none" w="med" len="med"/>
                    </a:lnR>
                  </a:tcPr>
                </a:tc>
                <a:tc rowSpan="2">
                  <a:txBody>
                    <a:bodyPr/>
                    <a:lstStyle/>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n-lt"/>
                          <a:ea typeface="+mn-ea"/>
                          <a:cs typeface="+mn-cs"/>
                        </a:rPr>
                        <a:t>Idéologie</a:t>
                      </a:r>
                    </a:p>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n-lt"/>
                          <a:ea typeface="+mn-ea"/>
                          <a:cs typeface="+mn-cs"/>
                        </a:rPr>
                        <a:t>pouvoir </a:t>
                      </a:r>
                    </a:p>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n-lt"/>
                          <a:ea typeface="+mn-ea"/>
                          <a:cs typeface="+mn-cs"/>
                        </a:rPr>
                        <a:t>Société</a:t>
                      </a:r>
                    </a:p>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n-lt"/>
                          <a:ea typeface="+mn-ea"/>
                          <a:cs typeface="+mn-cs"/>
                        </a:rPr>
                        <a:t>territoire </a:t>
                      </a:r>
                    </a:p>
                  </a:txBody>
                  <a:tcPr marL="126000" marR="126000" marT="63000" marB="63000" anchor="ctr">
                    <a:lnL w="12700" cap="flat" cmpd="sng" algn="ctr">
                      <a:solidFill>
                        <a:schemeClr val="bg1"/>
                      </a:solidFill>
                      <a:prstDash val="solid"/>
                      <a:round/>
                      <a:headEnd type="none" w="med" len="med"/>
                      <a:tailEnd type="none" w="med" len="med"/>
                    </a:lnL>
                  </a:tcPr>
                </a:tc>
                <a:tc>
                  <a:txBody>
                    <a:bodyPr/>
                    <a:lstStyle/>
                    <a:p>
                      <a:pPr algn="ctr"/>
                      <a:r>
                        <a:rPr lang="fr-CA" sz="1400" b="0" i="0" u="none" strike="noStrike" baseline="0" dirty="0">
                          <a:latin typeface="+mn-lt"/>
                        </a:rPr>
                        <a:t>Impérialisme</a:t>
                      </a:r>
                    </a:p>
                  </a:txBody>
                  <a:tcPr marL="126000" marR="126000" marT="63000" marB="63000" anchor="ctr"/>
                </a:tc>
                <a:tc>
                  <a:txBody>
                    <a:bodyPr/>
                    <a:lstStyle/>
                    <a:p>
                      <a:pPr marL="171450" indent="-171450">
                        <a:buFont typeface="Arial" panose="020B0604020202020204" pitchFamily="34" charset="0"/>
                        <a:buChar char="•"/>
                      </a:pPr>
                      <a:r>
                        <a:rPr lang="fr-CA" sz="1400" b="0" i="0" u="none" strike="noStrike" kern="1200" baseline="0" dirty="0">
                          <a:solidFill>
                            <a:schemeClr val="dk1"/>
                          </a:solidFill>
                          <a:latin typeface="+mn-lt"/>
                          <a:ea typeface="+mn-ea"/>
                          <a:cs typeface="+mn-cs"/>
                        </a:rPr>
                        <a:t>Colonialisme</a:t>
                      </a:r>
                    </a:p>
                    <a:p>
                      <a:pPr marL="171450" indent="-171450">
                        <a:buFont typeface="Arial" panose="020B0604020202020204" pitchFamily="34" charset="0"/>
                        <a:buChar char="•"/>
                      </a:pPr>
                      <a:r>
                        <a:rPr lang="fr-CA" sz="1400" b="0" i="0" u="none" strike="noStrike" kern="1200" baseline="0" dirty="0">
                          <a:solidFill>
                            <a:schemeClr val="dk1"/>
                          </a:solidFill>
                          <a:latin typeface="+mn-lt"/>
                          <a:ea typeface="+mn-ea"/>
                          <a:cs typeface="+mn-cs"/>
                        </a:rPr>
                        <a:t>Libéralisme</a:t>
                      </a:r>
                    </a:p>
                    <a:p>
                      <a:pPr marL="171450" indent="-171450">
                        <a:buFont typeface="Arial" panose="020B0604020202020204" pitchFamily="34" charset="0"/>
                        <a:buChar char="•"/>
                      </a:pPr>
                      <a:r>
                        <a:rPr lang="fr-CA" sz="1400" b="0" i="0" u="none" strike="noStrike" kern="1200" baseline="0" dirty="0">
                          <a:solidFill>
                            <a:schemeClr val="dk1"/>
                          </a:solidFill>
                          <a:latin typeface="+mn-lt"/>
                          <a:ea typeface="+mn-ea"/>
                          <a:cs typeface="+mn-cs"/>
                        </a:rPr>
                        <a:t>Nationalisme</a:t>
                      </a:r>
                    </a:p>
                    <a:p>
                      <a:pPr marL="171450" indent="-171450">
                        <a:buFont typeface="Arial" panose="020B0604020202020204" pitchFamily="34" charset="0"/>
                        <a:buChar char="•"/>
                      </a:pPr>
                      <a:r>
                        <a:rPr lang="fr-CA" sz="1400" b="0" i="0" u="none" strike="noStrike" kern="1200" baseline="0" dirty="0">
                          <a:solidFill>
                            <a:schemeClr val="dk1"/>
                          </a:solidFill>
                          <a:latin typeface="+mn-lt"/>
                          <a:ea typeface="+mn-ea"/>
                          <a:cs typeface="+mn-cs"/>
                        </a:rPr>
                        <a:t>Socialisme</a:t>
                      </a:r>
                    </a:p>
                  </a:txBody>
                  <a:tcPr marL="126000" marR="126000" marT="63000" marB="63000" anchor="ctr"/>
                </a:tc>
                <a:tc>
                  <a:txBody>
                    <a:bodyPr/>
                    <a:lstStyle/>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n-lt"/>
                          <a:ea typeface="+mn-ea"/>
                          <a:cs typeface="+mn-cs"/>
                        </a:rPr>
                        <a:t>Darwinisme social</a:t>
                      </a:r>
                    </a:p>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n-lt"/>
                          <a:ea typeface="+mn-ea"/>
                          <a:cs typeface="+mn-cs"/>
                        </a:rPr>
                        <a:t>Guerre totale</a:t>
                      </a:r>
                    </a:p>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n-lt"/>
                          <a:ea typeface="+mn-ea"/>
                          <a:cs typeface="+mn-cs"/>
                        </a:rPr>
                        <a:t>Taylorisme</a:t>
                      </a:r>
                    </a:p>
                  </a:txBody>
                  <a:tcPr marL="126000" marR="126000" marT="63000" marB="63000" anchor="ctr">
                    <a:lnR w="12700" cap="flat" cmpd="sng" algn="ctr">
                      <a:solidFill>
                        <a:schemeClr val="bg1"/>
                      </a:solidFill>
                      <a:prstDash val="solid"/>
                      <a:round/>
                      <a:headEnd type="none" w="med" len="med"/>
                      <a:tailEnd type="none" w="med" len="med"/>
                    </a:lnR>
                  </a:tcPr>
                </a:tc>
                <a:tc>
                  <a:txBody>
                    <a:bodyPr/>
                    <a:lstStyle/>
                    <a:p>
                      <a:pPr algn="ctr"/>
                      <a:r>
                        <a:rPr lang="fr-CA" sz="1400" b="0" i="0" u="none" strike="noStrike" kern="1200" baseline="0" dirty="0">
                          <a:solidFill>
                            <a:schemeClr val="dk1"/>
                          </a:solidFill>
                          <a:latin typeface="+mn-lt"/>
                          <a:ea typeface="+mn-ea"/>
                          <a:cs typeface="+mn-cs"/>
                        </a:rPr>
                        <a:t>La Grande Guerre</a:t>
                      </a:r>
                    </a:p>
                  </a:txBody>
                  <a:tcPr marL="126000" marR="126000" marT="63000" marB="63000" anchor="ctr">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2"/>
                  </a:ext>
                </a:extLst>
              </a:tr>
              <a:tr h="1773473">
                <a:tc>
                  <a:txBody>
                    <a:bodyPr/>
                    <a:lstStyle/>
                    <a:p>
                      <a:pPr algn="ctr"/>
                      <a:r>
                        <a:rPr lang="fr-CA" sz="1400" b="0" i="0" u="none" strike="noStrike" baseline="0" dirty="0">
                          <a:latin typeface="+mn-lt"/>
                        </a:rPr>
                        <a:t>Crises et conflits</a:t>
                      </a:r>
                      <a:endParaRPr lang="fr-CA" sz="1400" b="0" i="0" u="none" strike="noStrike" kern="1200" baseline="0" dirty="0">
                        <a:solidFill>
                          <a:schemeClr val="dk1"/>
                        </a:solidFill>
                        <a:latin typeface="+mn-lt"/>
                        <a:ea typeface="+mn-ea"/>
                        <a:cs typeface="+mn-cs"/>
                      </a:endParaRPr>
                    </a:p>
                  </a:txBody>
                  <a:tcPr marL="126000" marR="126000" marT="63000" marB="63000" anchor="ctr"/>
                </a:tc>
                <a:tc>
                  <a:txBody>
                    <a:bodyPr/>
                    <a:lstStyle/>
                    <a:p>
                      <a:pPr algn="ctr"/>
                      <a:r>
                        <a:rPr lang="fr-CA" sz="1400" b="0" i="0" u="none" strike="noStrike" kern="1200" baseline="0" dirty="0">
                          <a:solidFill>
                            <a:schemeClr val="dk1"/>
                          </a:solidFill>
                          <a:latin typeface="+mn-lt"/>
                          <a:ea typeface="+mn-ea"/>
                          <a:cs typeface="+mn-cs"/>
                        </a:rPr>
                        <a:t>La montée des</a:t>
                      </a:r>
                    </a:p>
                    <a:p>
                      <a:pPr algn="ctr"/>
                      <a:r>
                        <a:rPr lang="fr-CA" sz="1400" b="0" i="0" u="none" strike="noStrike" kern="1200" baseline="0" dirty="0">
                          <a:solidFill>
                            <a:schemeClr val="dk1"/>
                          </a:solidFill>
                          <a:latin typeface="+mn-lt"/>
                          <a:ea typeface="+mn-ea"/>
                          <a:cs typeface="+mn-cs"/>
                        </a:rPr>
                        <a:t>régimes totalitaires</a:t>
                      </a:r>
                    </a:p>
                  </a:txBody>
                  <a:tcPr marL="126000" marR="126000" marT="63000" marB="63000" anchor="ctr">
                    <a:lnR w="12700" cap="flat" cmpd="sng" algn="ctr">
                      <a:solidFill>
                        <a:schemeClr val="bg1"/>
                      </a:solidFill>
                      <a:prstDash val="solid"/>
                      <a:round/>
                      <a:headEnd type="none" w="med" len="med"/>
                      <a:tailEnd type="none" w="med" len="med"/>
                    </a:lnR>
                  </a:tcPr>
                </a:tc>
                <a:tc vMerge="1">
                  <a:txBody>
                    <a:bodyPr/>
                    <a:lstStyle/>
                    <a:p>
                      <a:pPr algn="ctr"/>
                      <a:endParaRPr lang="fr-CA" sz="1050" b="0" i="0" u="none" strike="noStrike" kern="1200" baseline="0" dirty="0">
                        <a:solidFill>
                          <a:schemeClr val="dk1"/>
                        </a:solidFill>
                        <a:latin typeface="+mj-lt"/>
                        <a:ea typeface="+mn-ea"/>
                        <a:cs typeface="+mn-cs"/>
                      </a:endParaRPr>
                    </a:p>
                  </a:txBody>
                  <a:tcPr anchor="ctr">
                    <a:lnL w="12700" cap="flat" cmpd="sng" algn="ctr">
                      <a:solidFill>
                        <a:schemeClr val="bg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b="0" i="0" u="none" strike="noStrike" kern="1200" baseline="0" dirty="0">
                          <a:solidFill>
                            <a:schemeClr val="dk1"/>
                          </a:solidFill>
                          <a:latin typeface="+mn-lt"/>
                          <a:ea typeface="+mn-ea"/>
                          <a:cs typeface="+mn-cs"/>
                        </a:rPr>
                        <a:t>Totalitarisme</a:t>
                      </a:r>
                    </a:p>
                  </a:txBody>
                  <a:tcPr marL="126000" marR="126000" marT="63000" marB="63000" anchor="ctr"/>
                </a:tc>
                <a:tc>
                  <a:txBody>
                    <a:bodyPr/>
                    <a:lstStyle/>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n-lt"/>
                          <a:ea typeface="+mn-ea"/>
                          <a:cs typeface="+mn-cs"/>
                        </a:rPr>
                        <a:t>Capitalisme</a:t>
                      </a:r>
                    </a:p>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n-lt"/>
                          <a:ea typeface="+mn-ea"/>
                          <a:cs typeface="+mn-cs"/>
                        </a:rPr>
                        <a:t>Communisme</a:t>
                      </a:r>
                    </a:p>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n-lt"/>
                          <a:ea typeface="+mn-ea"/>
                          <a:cs typeface="+mn-cs"/>
                        </a:rPr>
                        <a:t>Diplomatie</a:t>
                      </a:r>
                    </a:p>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n-lt"/>
                          <a:ea typeface="+mn-ea"/>
                          <a:cs typeface="+mn-cs"/>
                        </a:rPr>
                        <a:t>Militarisme</a:t>
                      </a:r>
                    </a:p>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n-lt"/>
                          <a:ea typeface="+mn-ea"/>
                          <a:cs typeface="+mn-cs"/>
                        </a:rPr>
                        <a:t>Propagande</a:t>
                      </a:r>
                    </a:p>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n-lt"/>
                          <a:ea typeface="+mn-ea"/>
                          <a:cs typeface="+mn-cs"/>
                        </a:rPr>
                        <a:t>Protectionnisme</a:t>
                      </a:r>
                    </a:p>
                  </a:txBody>
                  <a:tcPr marL="126000" marR="126000" marT="63000" marB="63000" anchor="ctr"/>
                </a:tc>
                <a:tc>
                  <a:txBody>
                    <a:bodyPr/>
                    <a:lstStyle/>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n-lt"/>
                          <a:ea typeface="+mn-ea"/>
                          <a:cs typeface="+mn-cs"/>
                        </a:rPr>
                        <a:t>Grande dépression</a:t>
                      </a:r>
                    </a:p>
                    <a:p>
                      <a:pPr marL="171450" indent="-171450" algn="l" defTabSz="914400" rtl="0" eaLnBrk="1" latinLnBrk="0" hangingPunct="1">
                        <a:buFont typeface="Arial" panose="020B0604020202020204" pitchFamily="34" charset="0"/>
                        <a:buChar char="•"/>
                      </a:pPr>
                      <a:endParaRPr lang="fr-CA" sz="1400" b="0" i="0" u="none" strike="noStrike" kern="1200" baseline="0" dirty="0">
                        <a:solidFill>
                          <a:schemeClr val="dk1"/>
                        </a:solidFill>
                        <a:latin typeface="+mn-lt"/>
                        <a:ea typeface="+mn-ea"/>
                        <a:cs typeface="+mn-cs"/>
                      </a:endParaRPr>
                    </a:p>
                    <a:p>
                      <a:pPr marL="171450" indent="-171450" algn="l" defTabSz="914400" rtl="0" eaLnBrk="1" latinLnBrk="0" hangingPunct="1">
                        <a:buFont typeface="Arial" panose="020B0604020202020204" pitchFamily="34" charset="0"/>
                        <a:buChar char="•"/>
                      </a:pPr>
                      <a:endParaRPr lang="fr-CA" sz="1400" b="0" i="0" u="none" strike="noStrike" kern="1200" baseline="0" dirty="0">
                        <a:solidFill>
                          <a:schemeClr val="dk1"/>
                        </a:solidFill>
                        <a:latin typeface="+mn-lt"/>
                        <a:ea typeface="+mn-ea"/>
                        <a:cs typeface="+mn-cs"/>
                      </a:endParaRPr>
                    </a:p>
                    <a:p>
                      <a:pPr marL="171450" indent="-171450" algn="l" defTabSz="914400" rtl="0" eaLnBrk="1" latinLnBrk="0" hangingPunct="1">
                        <a:buFont typeface="Arial" panose="020B0604020202020204" pitchFamily="34" charset="0"/>
                        <a:buChar char="•"/>
                      </a:pPr>
                      <a:endParaRPr lang="fr-CA" sz="1400" b="0" i="0" u="none" strike="noStrike" kern="1200" baseline="0" dirty="0">
                        <a:solidFill>
                          <a:schemeClr val="dk1"/>
                        </a:solidFill>
                        <a:latin typeface="+mn-lt"/>
                        <a:ea typeface="+mn-ea"/>
                        <a:cs typeface="+mn-cs"/>
                      </a:endParaRPr>
                    </a:p>
                    <a:p>
                      <a:pPr marL="171450" indent="-171450" algn="l" defTabSz="914400" rtl="0" eaLnBrk="1" latinLnBrk="0" hangingPunct="1">
                        <a:buFont typeface="Arial" panose="020B0604020202020204" pitchFamily="34" charset="0"/>
                        <a:buChar char="•"/>
                      </a:pPr>
                      <a:endParaRPr lang="fr-CA" sz="1400" b="0" i="0" u="none" strike="noStrike" kern="1200" baseline="0" dirty="0">
                        <a:solidFill>
                          <a:schemeClr val="dk1"/>
                        </a:solidFill>
                        <a:latin typeface="+mn-lt"/>
                        <a:ea typeface="+mn-ea"/>
                        <a:cs typeface="+mn-cs"/>
                      </a:endParaRPr>
                    </a:p>
                  </a:txBody>
                  <a:tcPr marL="126000" marR="126000" marT="63000" marB="63000" anchor="ctr">
                    <a:lnR w="12700" cap="flat" cmpd="sng" algn="ctr">
                      <a:solidFill>
                        <a:schemeClr val="bg1"/>
                      </a:solidFill>
                      <a:prstDash val="solid"/>
                      <a:round/>
                      <a:headEnd type="none" w="med" len="med"/>
                      <a:tailEnd type="none" w="med" len="med"/>
                    </a:lnR>
                  </a:tcPr>
                </a:tc>
                <a:tc>
                  <a:txBody>
                    <a:bodyPr/>
                    <a:lstStyle/>
                    <a:p>
                      <a:pPr algn="ctr"/>
                      <a:r>
                        <a:rPr lang="fr-CA" sz="1400" b="0" i="0" u="none" strike="noStrike" kern="1200" baseline="0" dirty="0">
                          <a:solidFill>
                            <a:schemeClr val="dk1"/>
                          </a:solidFill>
                          <a:latin typeface="+mn-lt"/>
                          <a:ea typeface="+mn-ea"/>
                          <a:cs typeface="+mn-cs"/>
                        </a:rPr>
                        <a:t>La Seconde Guerre mondiale</a:t>
                      </a:r>
                    </a:p>
                  </a:txBody>
                  <a:tcPr marL="126000" marR="126000" marT="63000" marB="63000" anchor="ctr">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3"/>
                  </a:ext>
                </a:extLst>
              </a:tr>
            </a:tbl>
          </a:graphicData>
        </a:graphic>
      </p:graphicFrame>
      <p:sp>
        <p:nvSpPr>
          <p:cNvPr id="4" name="Rectangle 3"/>
          <p:cNvSpPr/>
          <p:nvPr/>
        </p:nvSpPr>
        <p:spPr>
          <a:xfrm>
            <a:off x="4353515" y="3971896"/>
            <a:ext cx="5258847" cy="1786023"/>
          </a:xfrm>
          <a:prstGeom prst="wedgeRectCallout">
            <a:avLst>
              <a:gd name="adj1" fmla="val -66332"/>
              <a:gd name="adj2" fmla="val -59354"/>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CA" sz="1654" dirty="0">
                <a:solidFill>
                  <a:schemeClr val="tx1"/>
                </a:solidFill>
              </a:rPr>
              <a:t>Un angle d’entrée a été privilégié pour l’étude de chaque réalité sociale. Il indique l’orientation qui guide la recherche et balise le travail d’interprétation de l’adulte. Cette orientation doit se refléter dans les situations d’apprentissage.</a:t>
            </a:r>
          </a:p>
        </p:txBody>
      </p:sp>
      <p:sp>
        <p:nvSpPr>
          <p:cNvPr id="5" name="Rectangle 4"/>
          <p:cNvSpPr/>
          <p:nvPr/>
        </p:nvSpPr>
        <p:spPr>
          <a:xfrm>
            <a:off x="2453353" y="4178717"/>
            <a:ext cx="5258847" cy="1786023"/>
          </a:xfrm>
          <a:prstGeom prst="wedgeRectCallout">
            <a:avLst>
              <a:gd name="adj1" fmla="val -66332"/>
              <a:gd name="adj2" fmla="val -59354"/>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CA" sz="1654" dirty="0">
                <a:solidFill>
                  <a:schemeClr val="tx1"/>
                </a:solidFill>
              </a:rPr>
              <a:t>L’expression </a:t>
            </a:r>
            <a:r>
              <a:rPr lang="fr-CA" sz="1654" i="1" dirty="0">
                <a:solidFill>
                  <a:schemeClr val="tx1"/>
                </a:solidFill>
              </a:rPr>
              <a:t>réalité</a:t>
            </a:r>
            <a:r>
              <a:rPr lang="fr-CA" sz="1654" dirty="0">
                <a:solidFill>
                  <a:schemeClr val="tx1"/>
                </a:solidFill>
              </a:rPr>
              <a:t> </a:t>
            </a:r>
            <a:r>
              <a:rPr lang="fr-CA" sz="1654" i="1" dirty="0">
                <a:solidFill>
                  <a:schemeClr val="tx1"/>
                </a:solidFill>
              </a:rPr>
              <a:t>sociale</a:t>
            </a:r>
            <a:r>
              <a:rPr lang="fr-CA" sz="1654" dirty="0">
                <a:solidFill>
                  <a:schemeClr val="tx1"/>
                </a:solidFill>
              </a:rPr>
              <a:t> se rapporte à l’action humaine dans un contexte sociohistorique donné. Une réalité sociale intègre tous les aspects de société : politique, social, économique, culturel et territorial.</a:t>
            </a:r>
          </a:p>
        </p:txBody>
      </p:sp>
      <p:sp>
        <p:nvSpPr>
          <p:cNvPr id="7" name="Titre 1"/>
          <p:cNvSpPr txBox="1">
            <a:spLocks/>
          </p:cNvSpPr>
          <p:nvPr/>
        </p:nvSpPr>
        <p:spPr>
          <a:xfrm>
            <a:off x="0" y="-401315"/>
            <a:ext cx="12599988" cy="1181249"/>
          </a:xfrm>
          <a:prstGeom prst="rect">
            <a:avLst/>
          </a:prstGeom>
        </p:spPr>
        <p:txBody>
          <a:bodyPr vert="horz" lIns="91440" tIns="45720" rIns="91440" bIns="45720" rtlCol="0" anchor="ctr">
            <a:noAutofit/>
          </a:bodyPr>
          <a:lstStyle>
            <a:lvl1pPr algn="ctr" defTabSz="1260043" rtl="0" eaLnBrk="1" latinLnBrk="0" hangingPunct="1">
              <a:spcBef>
                <a:spcPct val="0"/>
              </a:spcBef>
              <a:buNone/>
              <a:defRPr sz="6063" kern="1200">
                <a:solidFill>
                  <a:schemeClr val="tx1"/>
                </a:solidFill>
                <a:latin typeface="+mj-lt"/>
                <a:ea typeface="+mj-ea"/>
                <a:cs typeface="+mj-cs"/>
              </a:defRPr>
            </a:lvl1pPr>
          </a:lstStyle>
          <a:p>
            <a:pPr algn="l"/>
            <a:r>
              <a:rPr lang="fr-CA" sz="2400" dirty="0">
                <a:solidFill>
                  <a:srgbClr val="229BD8"/>
                </a:solidFill>
              </a:rPr>
              <a:t>Histoire du 20</a:t>
            </a:r>
            <a:r>
              <a:rPr lang="fr-CA" sz="2400" baseline="30000" dirty="0">
                <a:solidFill>
                  <a:srgbClr val="229BD8"/>
                </a:solidFill>
              </a:rPr>
              <a:t>e</a:t>
            </a:r>
            <a:r>
              <a:rPr lang="fr-CA" sz="2400" dirty="0">
                <a:solidFill>
                  <a:srgbClr val="229BD8"/>
                </a:solidFill>
              </a:rPr>
              <a:t> siècle</a:t>
            </a:r>
          </a:p>
        </p:txBody>
      </p:sp>
    </p:spTree>
    <p:extLst>
      <p:ext uri="{BB962C8B-B14F-4D97-AF65-F5344CB8AC3E}">
        <p14:creationId xmlns:p14="http://schemas.microsoft.com/office/powerpoint/2010/main" val="140690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6" name="Titre 1"/>
          <p:cNvSpPr txBox="1">
            <a:spLocks/>
          </p:cNvSpPr>
          <p:nvPr/>
        </p:nvSpPr>
        <p:spPr>
          <a:xfrm>
            <a:off x="0" y="1513780"/>
            <a:ext cx="12599988" cy="1181249"/>
          </a:xfrm>
          <a:prstGeom prst="rect">
            <a:avLst/>
          </a:prstGeom>
        </p:spPr>
        <p:txBody>
          <a:bodyPr vert="horz" lIns="126000" tIns="63000" rIns="126000" bIns="6300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z="7200" dirty="0">
                <a:solidFill>
                  <a:srgbClr val="229BD8"/>
                </a:solidFill>
              </a:rPr>
              <a:t>Synthèse du contenu de formation</a:t>
            </a:r>
            <a:endParaRPr lang="fr-CA" sz="3200" dirty="0"/>
          </a:p>
        </p:txBody>
      </p:sp>
      <p:graphicFrame>
        <p:nvGraphicFramePr>
          <p:cNvPr id="8" name="Tableau 7"/>
          <p:cNvGraphicFramePr>
            <a:graphicFrameLocks noGrp="1"/>
          </p:cNvGraphicFramePr>
          <p:nvPr>
            <p:extLst>
              <p:ext uri="{D42A27DB-BD31-4B8C-83A1-F6EECF244321}">
                <p14:modId xmlns:p14="http://schemas.microsoft.com/office/powerpoint/2010/main" val="553731623"/>
              </p:ext>
            </p:extLst>
          </p:nvPr>
        </p:nvGraphicFramePr>
        <p:xfrm>
          <a:off x="1193443" y="3140749"/>
          <a:ext cx="10166951" cy="4201671"/>
        </p:xfrm>
        <a:graphic>
          <a:graphicData uri="http://schemas.openxmlformats.org/drawingml/2006/table">
            <a:tbl>
              <a:tblPr firstRow="1" bandRow="1">
                <a:tableStyleId>{5C22544A-7EE6-4342-B048-85BDC9FD1C3A}</a:tableStyleId>
              </a:tblPr>
              <a:tblGrid>
                <a:gridCol w="1141072">
                  <a:extLst>
                    <a:ext uri="{9D8B030D-6E8A-4147-A177-3AD203B41FA5}">
                      <a16:colId xmlns="" xmlns:a16="http://schemas.microsoft.com/office/drawing/2014/main" val="20000"/>
                    </a:ext>
                  </a:extLst>
                </a:gridCol>
                <a:gridCol w="1388975">
                  <a:extLst>
                    <a:ext uri="{9D8B030D-6E8A-4147-A177-3AD203B41FA5}">
                      <a16:colId xmlns="" xmlns:a16="http://schemas.microsoft.com/office/drawing/2014/main" val="20001"/>
                    </a:ext>
                  </a:extLst>
                </a:gridCol>
                <a:gridCol w="1389129">
                  <a:extLst>
                    <a:ext uri="{9D8B030D-6E8A-4147-A177-3AD203B41FA5}">
                      <a16:colId xmlns="" xmlns:a16="http://schemas.microsoft.com/office/drawing/2014/main" val="20002"/>
                    </a:ext>
                  </a:extLst>
                </a:gridCol>
                <a:gridCol w="992235">
                  <a:extLst>
                    <a:ext uri="{9D8B030D-6E8A-4147-A177-3AD203B41FA5}">
                      <a16:colId xmlns="" xmlns:a16="http://schemas.microsoft.com/office/drawing/2014/main" val="20003"/>
                    </a:ext>
                  </a:extLst>
                </a:gridCol>
                <a:gridCol w="1885247">
                  <a:extLst>
                    <a:ext uri="{9D8B030D-6E8A-4147-A177-3AD203B41FA5}">
                      <a16:colId xmlns="" xmlns:a16="http://schemas.microsoft.com/office/drawing/2014/main" val="20004"/>
                    </a:ext>
                  </a:extLst>
                </a:gridCol>
                <a:gridCol w="1587731">
                  <a:extLst>
                    <a:ext uri="{9D8B030D-6E8A-4147-A177-3AD203B41FA5}">
                      <a16:colId xmlns="" xmlns:a16="http://schemas.microsoft.com/office/drawing/2014/main" val="20005"/>
                    </a:ext>
                  </a:extLst>
                </a:gridCol>
                <a:gridCol w="1782562">
                  <a:extLst>
                    <a:ext uri="{9D8B030D-6E8A-4147-A177-3AD203B41FA5}">
                      <a16:colId xmlns="" xmlns:a16="http://schemas.microsoft.com/office/drawing/2014/main" val="20006"/>
                    </a:ext>
                  </a:extLst>
                </a:gridCol>
              </a:tblGrid>
              <a:tr h="632700">
                <a:tc gridSpan="7">
                  <a:txBody>
                    <a:bodyPr/>
                    <a:lstStyle/>
                    <a:p>
                      <a:pPr algn="ctr"/>
                      <a:r>
                        <a:rPr lang="fr-CA" sz="1900" b="1" i="1" u="none" strike="noStrike" kern="1200" baseline="0" dirty="0">
                          <a:solidFill>
                            <a:schemeClr val="lt1"/>
                          </a:solidFill>
                          <a:latin typeface="+mn-lt"/>
                          <a:ea typeface="+mn-ea"/>
                          <a:cs typeface="+mn-cs"/>
                        </a:rPr>
                        <a:t>Histoire du 20</a:t>
                      </a:r>
                      <a:r>
                        <a:rPr lang="fr-CA" sz="1900" b="1" i="1" u="none" strike="noStrike" kern="1200" baseline="30000" dirty="0">
                          <a:solidFill>
                            <a:schemeClr val="lt1"/>
                          </a:solidFill>
                          <a:latin typeface="+mn-lt"/>
                          <a:ea typeface="+mn-ea"/>
                          <a:cs typeface="+mn-cs"/>
                        </a:rPr>
                        <a:t>e</a:t>
                      </a:r>
                      <a:r>
                        <a:rPr lang="fr-CA" sz="1900" b="1" i="1" u="none" strike="noStrike" kern="1200" baseline="0" dirty="0">
                          <a:solidFill>
                            <a:schemeClr val="lt1"/>
                          </a:solidFill>
                          <a:latin typeface="+mn-lt"/>
                          <a:ea typeface="+mn-ea"/>
                          <a:cs typeface="+mn-cs"/>
                        </a:rPr>
                        <a:t> siècle 2</a:t>
                      </a:r>
                      <a:endParaRPr lang="fr-CA" sz="1900" i="1" dirty="0"/>
                    </a:p>
                  </a:txBody>
                  <a:tcPr marL="126000" marR="126000" marT="63000" marB="63000" anchor="ctr"/>
                </a:tc>
                <a:tc hMerge="1">
                  <a:txBody>
                    <a:bodyPr/>
                    <a:lstStyle/>
                    <a:p>
                      <a:endParaRPr lang="fr-CA" dirty="0"/>
                    </a:p>
                  </a:txBody>
                  <a:tcPr/>
                </a:tc>
                <a:tc hMerge="1">
                  <a:txBody>
                    <a:bodyPr/>
                    <a:lstStyle/>
                    <a:p>
                      <a:endParaRPr lang="fr-CA"/>
                    </a:p>
                  </a:txBody>
                  <a:tcPr/>
                </a:tc>
                <a:tc hMerge="1">
                  <a:txBody>
                    <a:bodyPr/>
                    <a:lstStyle/>
                    <a:p>
                      <a:endParaRPr lang="fr-CA" dirty="0"/>
                    </a:p>
                  </a:txBody>
                  <a:tcPr/>
                </a:tc>
                <a:tc hMerge="1">
                  <a:txBody>
                    <a:bodyPr/>
                    <a:lstStyle/>
                    <a:p>
                      <a:endParaRPr lang="fr-CA" dirty="0"/>
                    </a:p>
                  </a:txBody>
                  <a:tcPr/>
                </a:tc>
                <a:tc hMerge="1">
                  <a:txBody>
                    <a:bodyPr/>
                    <a:lstStyle/>
                    <a:p>
                      <a:endParaRPr lang="fr-CA" dirty="0"/>
                    </a:p>
                  </a:txBody>
                  <a:tcPr/>
                </a:tc>
                <a:tc hMerge="1">
                  <a:txBody>
                    <a:bodyPr/>
                    <a:lstStyle/>
                    <a:p>
                      <a:endParaRPr lang="fr-CA"/>
                    </a:p>
                  </a:txBody>
                  <a:tcPr/>
                </a:tc>
                <a:extLst>
                  <a:ext uri="{0D108BD9-81ED-4DB2-BD59-A6C34878D82A}">
                    <a16:rowId xmlns="" xmlns:a16="http://schemas.microsoft.com/office/drawing/2014/main" val="10000"/>
                  </a:ext>
                </a:extLst>
              </a:tr>
              <a:tr h="787499">
                <a:tc>
                  <a:txBody>
                    <a:bodyPr/>
                    <a:lstStyle/>
                    <a:p>
                      <a:pPr algn="ctr"/>
                      <a:r>
                        <a:rPr lang="fr-CA" sz="1400" b="1" i="0" u="none" strike="noStrike" kern="1200" baseline="0" dirty="0">
                          <a:solidFill>
                            <a:schemeClr val="dk1"/>
                          </a:solidFill>
                          <a:latin typeface="+mn-lt"/>
                          <a:ea typeface="+mn-ea"/>
                          <a:cs typeface="+mn-cs"/>
                        </a:rPr>
                        <a:t>Réalité sociale</a:t>
                      </a:r>
                    </a:p>
                  </a:txBody>
                  <a:tcPr marL="126000" marR="126000" marT="63000" marB="63000" anchor="ctr"/>
                </a:tc>
                <a:tc>
                  <a:txBody>
                    <a:bodyPr/>
                    <a:lstStyle/>
                    <a:p>
                      <a:pPr algn="ctr"/>
                      <a:r>
                        <a:rPr lang="fr-CA" sz="1400" b="1" i="0" u="none" strike="noStrike" baseline="0" dirty="0">
                          <a:latin typeface="+mn-lt"/>
                        </a:rPr>
                        <a:t>Angle d’entrée</a:t>
                      </a:r>
                      <a:endParaRPr lang="fr-CA" sz="1400" dirty="0">
                        <a:latin typeface="+mn-lt"/>
                      </a:endParaRPr>
                    </a:p>
                  </a:txBody>
                  <a:tcPr marL="126000" marR="126000" marT="63000" marB="63000" anchor="ctr">
                    <a:lnR w="12700" cap="flat" cmpd="sng" algn="ctr">
                      <a:solidFill>
                        <a:schemeClr val="bg1"/>
                      </a:solidFill>
                      <a:prstDash val="solid"/>
                      <a:round/>
                      <a:headEnd type="none" w="med" len="med"/>
                      <a:tailEnd type="none" w="med" len="med"/>
                    </a:lnR>
                  </a:tcPr>
                </a:tc>
                <a:tc>
                  <a:txBody>
                    <a:bodyPr/>
                    <a:lstStyle/>
                    <a:p>
                      <a:pPr algn="ctr"/>
                      <a:r>
                        <a:rPr lang="fr-CA" sz="1400" b="1" i="0" u="none" strike="noStrike" kern="1200" baseline="0" dirty="0">
                          <a:solidFill>
                            <a:schemeClr val="dk1"/>
                          </a:solidFill>
                          <a:latin typeface="+mn-lt"/>
                          <a:ea typeface="+mn-ea"/>
                          <a:cs typeface="+mn-cs"/>
                        </a:rPr>
                        <a:t>Concepts communs</a:t>
                      </a:r>
                    </a:p>
                  </a:txBody>
                  <a:tcPr marL="126000" marR="126000" marT="63000" marB="63000" anchor="ctr">
                    <a:lnL w="12700" cap="flat" cmpd="sng" algn="ctr">
                      <a:solidFill>
                        <a:schemeClr val="bg1"/>
                      </a:solidFill>
                      <a:prstDash val="solid"/>
                      <a:round/>
                      <a:headEnd type="none" w="med" len="med"/>
                      <a:tailEnd type="none" w="med" len="med"/>
                    </a:lnL>
                  </a:tcPr>
                </a:tc>
                <a:tc>
                  <a:txBody>
                    <a:bodyPr/>
                    <a:lstStyle/>
                    <a:p>
                      <a:pPr algn="ctr"/>
                      <a:r>
                        <a:rPr lang="fr-CA" sz="1400" b="1" i="0" u="none" strike="noStrike" baseline="0" dirty="0">
                          <a:latin typeface="+mn-lt"/>
                        </a:rPr>
                        <a:t>Concept central</a:t>
                      </a:r>
                      <a:endParaRPr lang="fr-CA" sz="1400" dirty="0">
                        <a:latin typeface="+mn-lt"/>
                      </a:endParaRPr>
                    </a:p>
                  </a:txBody>
                  <a:tcPr marL="126000" marR="126000" marT="63000" marB="63000" anchor="ctr"/>
                </a:tc>
                <a:tc>
                  <a:txBody>
                    <a:bodyPr/>
                    <a:lstStyle/>
                    <a:p>
                      <a:pPr algn="ctr"/>
                      <a:r>
                        <a:rPr lang="fr-CA" sz="1400" b="1" i="0" u="none" strike="noStrike" baseline="0" dirty="0">
                          <a:latin typeface="+mn-lt"/>
                        </a:rPr>
                        <a:t>Concepts particuliers</a:t>
                      </a:r>
                      <a:endParaRPr lang="fr-CA" sz="1400" dirty="0">
                        <a:latin typeface="+mn-lt"/>
                      </a:endParaRPr>
                    </a:p>
                  </a:txBody>
                  <a:tcPr marL="126000" marR="126000" marT="63000" marB="63000" anchor="ctr"/>
                </a:tc>
                <a:tc>
                  <a:txBody>
                    <a:bodyPr/>
                    <a:lstStyle/>
                    <a:p>
                      <a:pPr algn="ctr"/>
                      <a:r>
                        <a:rPr lang="fr-CA" sz="1400" b="1" i="0" u="none" strike="noStrike" baseline="0" dirty="0">
                          <a:latin typeface="+mn-lt"/>
                        </a:rPr>
                        <a:t>Concepts historiques</a:t>
                      </a:r>
                      <a:endParaRPr lang="fr-CA" sz="1400" dirty="0">
                        <a:latin typeface="+mn-lt"/>
                      </a:endParaRPr>
                    </a:p>
                  </a:txBody>
                  <a:tcPr marL="126000" marR="126000" marT="63000" marB="63000" anchor="ctr">
                    <a:lnR w="127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fr-CA" sz="1400" b="1" i="0" u="none" strike="noStrike" kern="1200" baseline="0" dirty="0">
                          <a:solidFill>
                            <a:schemeClr val="dk1"/>
                          </a:solidFill>
                          <a:latin typeface="+mn-lt"/>
                          <a:ea typeface="+mn-ea"/>
                          <a:cs typeface="+mn-cs"/>
                        </a:rPr>
                        <a:t>Temps fort</a:t>
                      </a:r>
                    </a:p>
                    <a:p>
                      <a:pPr marL="0" algn="ctr" defTabSz="914400" rtl="0" eaLnBrk="1" latinLnBrk="0" hangingPunct="1"/>
                      <a:r>
                        <a:rPr lang="fr-CA" sz="1400" b="1" i="0" u="none" strike="noStrike" kern="1200" baseline="0" dirty="0">
                          <a:solidFill>
                            <a:schemeClr val="dk1"/>
                          </a:solidFill>
                          <a:latin typeface="+mn-lt"/>
                          <a:ea typeface="+mn-ea"/>
                          <a:cs typeface="+mn-cs"/>
                        </a:rPr>
                        <a:t>historique à</a:t>
                      </a:r>
                    </a:p>
                    <a:p>
                      <a:pPr marL="0" algn="ctr" defTabSz="914400" rtl="0" eaLnBrk="1" latinLnBrk="0" hangingPunct="1"/>
                      <a:r>
                        <a:rPr lang="fr-CA" sz="1400" b="1" i="0" u="none" strike="noStrike" kern="1200" baseline="0" dirty="0">
                          <a:solidFill>
                            <a:schemeClr val="dk1"/>
                          </a:solidFill>
                          <a:latin typeface="+mn-lt"/>
                          <a:ea typeface="+mn-ea"/>
                          <a:cs typeface="+mn-cs"/>
                        </a:rPr>
                        <a:t>caractériser</a:t>
                      </a:r>
                    </a:p>
                  </a:txBody>
                  <a:tcPr marL="126000" marR="126000" marT="63000" marB="63000" anchor="ctr">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1"/>
                  </a:ext>
                </a:extLst>
              </a:tr>
              <a:tr h="1007999">
                <a:tc>
                  <a:txBody>
                    <a:bodyPr/>
                    <a:lstStyle/>
                    <a:p>
                      <a:pPr algn="ctr"/>
                      <a:r>
                        <a:rPr lang="fr-CA" sz="1400" b="0" i="0" u="none" strike="noStrike" baseline="0" dirty="0">
                          <a:latin typeface="+mn-lt"/>
                        </a:rPr>
                        <a:t>Un </a:t>
                      </a:r>
                      <a:r>
                        <a:rPr lang="fr-CA" sz="1400" b="0" i="0" u="none" strike="noStrike" baseline="0" dirty="0" smtClean="0">
                          <a:latin typeface="+mn-lt"/>
                        </a:rPr>
                        <a:t>monde </a:t>
                      </a:r>
                      <a:r>
                        <a:rPr lang="fr-CA" sz="1400" b="0" i="0" u="none" strike="noStrike" baseline="0" dirty="0">
                          <a:latin typeface="+mn-lt"/>
                        </a:rPr>
                        <a:t>divisé</a:t>
                      </a:r>
                    </a:p>
                  </a:txBody>
                  <a:tcPr marL="126000" marR="126000" marT="63000" marB="63000" anchor="ctr"/>
                </a:tc>
                <a:tc>
                  <a:txBody>
                    <a:bodyPr/>
                    <a:lstStyle/>
                    <a:p>
                      <a:pPr marL="0" algn="ctr" defTabSz="914400" rtl="0" eaLnBrk="1" latinLnBrk="0" hangingPunct="1"/>
                      <a:r>
                        <a:rPr lang="fr-CA" sz="1400" b="0" i="0" u="none" strike="noStrike" kern="1200" baseline="0" dirty="0">
                          <a:solidFill>
                            <a:schemeClr val="dk1"/>
                          </a:solidFill>
                          <a:latin typeface="+mn-lt"/>
                          <a:ea typeface="+mn-ea"/>
                          <a:cs typeface="+mn-cs"/>
                        </a:rPr>
                        <a:t>Revendications</a:t>
                      </a:r>
                    </a:p>
                    <a:p>
                      <a:pPr marL="0" algn="ctr" defTabSz="914400" rtl="0" eaLnBrk="1" latinLnBrk="0" hangingPunct="1"/>
                      <a:r>
                        <a:rPr lang="fr-CA" sz="1400" b="0" i="0" u="none" strike="noStrike" kern="1200" baseline="0" dirty="0">
                          <a:solidFill>
                            <a:schemeClr val="dk1"/>
                          </a:solidFill>
                          <a:latin typeface="+mn-lt"/>
                          <a:ea typeface="+mn-ea"/>
                          <a:cs typeface="+mn-cs"/>
                        </a:rPr>
                        <a:t>sociales et</a:t>
                      </a:r>
                    </a:p>
                    <a:p>
                      <a:pPr marL="0" algn="ctr" defTabSz="914400" rtl="0" eaLnBrk="1" latinLnBrk="0" hangingPunct="1"/>
                      <a:r>
                        <a:rPr lang="fr-CA" sz="1400" b="0" i="0" u="none" strike="noStrike" kern="1200" baseline="0" dirty="0">
                          <a:solidFill>
                            <a:schemeClr val="dk1"/>
                          </a:solidFill>
                          <a:latin typeface="+mn-lt"/>
                          <a:ea typeface="+mn-ea"/>
                          <a:cs typeface="+mn-cs"/>
                        </a:rPr>
                        <a:t>politiques</a:t>
                      </a:r>
                    </a:p>
                  </a:txBody>
                  <a:tcPr marL="126000" marR="126000" marT="63000" marB="63000" anchor="ctr">
                    <a:lnR w="12700" cap="flat" cmpd="sng" algn="ctr">
                      <a:solidFill>
                        <a:schemeClr val="bg1"/>
                      </a:solidFill>
                      <a:prstDash val="solid"/>
                      <a:round/>
                      <a:headEnd type="none" w="med" len="med"/>
                      <a:tailEnd type="none" w="med" len="med"/>
                    </a:lnR>
                  </a:tcPr>
                </a:tc>
                <a:tc rowSpan="2">
                  <a:txBody>
                    <a:bodyPr/>
                    <a:lstStyle/>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n-lt"/>
                          <a:ea typeface="+mn-ea"/>
                          <a:cs typeface="+mn-cs"/>
                        </a:rPr>
                        <a:t>Idéologie</a:t>
                      </a:r>
                    </a:p>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n-lt"/>
                          <a:ea typeface="+mn-ea"/>
                          <a:cs typeface="+mn-cs"/>
                        </a:rPr>
                        <a:t>pouvoir </a:t>
                      </a:r>
                    </a:p>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n-lt"/>
                          <a:ea typeface="+mn-ea"/>
                          <a:cs typeface="+mn-cs"/>
                        </a:rPr>
                        <a:t>Société</a:t>
                      </a:r>
                    </a:p>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n-lt"/>
                          <a:ea typeface="+mn-ea"/>
                          <a:cs typeface="+mn-cs"/>
                        </a:rPr>
                        <a:t>territoire </a:t>
                      </a:r>
                    </a:p>
                  </a:txBody>
                  <a:tcPr marL="126000" marR="126000" marT="63000" marB="63000" anchor="ctr">
                    <a:lnL w="12700" cap="flat" cmpd="sng" algn="ctr">
                      <a:solidFill>
                        <a:schemeClr val="bg1"/>
                      </a:solidFill>
                      <a:prstDash val="solid"/>
                      <a:round/>
                      <a:headEnd type="none" w="med" len="med"/>
                      <a:tailEnd type="none" w="med" len="med"/>
                    </a:lnL>
                  </a:tcPr>
                </a:tc>
                <a:tc>
                  <a:txBody>
                    <a:bodyPr/>
                    <a:lstStyle/>
                    <a:p>
                      <a:pPr algn="ctr"/>
                      <a:r>
                        <a:rPr lang="fr-CA" sz="1400" b="0" i="0" u="none" strike="noStrike" kern="1200" baseline="0" dirty="0">
                          <a:solidFill>
                            <a:schemeClr val="dk1"/>
                          </a:solidFill>
                          <a:latin typeface="+mn-lt"/>
                          <a:ea typeface="+mn-ea"/>
                          <a:cs typeface="+mn-cs"/>
                        </a:rPr>
                        <a:t>Guerre froide</a:t>
                      </a:r>
                    </a:p>
                  </a:txBody>
                  <a:tcPr marL="126000" marR="126000" marT="63000" marB="63000" anchor="ctr"/>
                </a:tc>
                <a:tc>
                  <a:txBody>
                    <a:bodyPr/>
                    <a:lstStyle/>
                    <a:p>
                      <a:pPr marL="171450" indent="-171450" algn="l">
                        <a:buFont typeface="Arial" panose="020B0604020202020204" pitchFamily="34" charset="0"/>
                        <a:buChar char="•"/>
                      </a:pPr>
                      <a:r>
                        <a:rPr lang="fr-CA" sz="1400" b="0" i="0" u="none" strike="noStrike" baseline="0" dirty="0">
                          <a:latin typeface="+mn-lt"/>
                        </a:rPr>
                        <a:t>Droits</a:t>
                      </a:r>
                    </a:p>
                    <a:p>
                      <a:pPr marL="171450" indent="-171450" algn="l">
                        <a:buFont typeface="Arial" panose="020B0604020202020204" pitchFamily="34" charset="0"/>
                        <a:buChar char="•"/>
                      </a:pPr>
                      <a:r>
                        <a:rPr lang="fr-CA" sz="1400" b="0" i="0" u="none" strike="noStrike" baseline="0" dirty="0">
                          <a:latin typeface="+mn-lt"/>
                        </a:rPr>
                        <a:t>Émancipation</a:t>
                      </a:r>
                    </a:p>
                    <a:p>
                      <a:pPr marL="171450" indent="-171450" algn="l">
                        <a:buFont typeface="Arial" panose="020B0604020202020204" pitchFamily="34" charset="0"/>
                        <a:buChar char="•"/>
                      </a:pPr>
                      <a:r>
                        <a:rPr lang="fr-CA" sz="1400" b="0" i="0" u="none" strike="noStrike" baseline="0" dirty="0">
                          <a:latin typeface="+mn-lt"/>
                        </a:rPr>
                        <a:t>Indépendance</a:t>
                      </a:r>
                    </a:p>
                    <a:p>
                      <a:pPr marL="171450" indent="-171450" algn="l">
                        <a:buFont typeface="Arial" panose="020B0604020202020204" pitchFamily="34" charset="0"/>
                        <a:buChar char="•"/>
                      </a:pPr>
                      <a:r>
                        <a:rPr lang="fr-CA" sz="1400" b="0" i="0" u="none" strike="noStrike" baseline="0" dirty="0">
                          <a:latin typeface="+mn-lt"/>
                        </a:rPr>
                        <a:t>Revendication</a:t>
                      </a:r>
                    </a:p>
                  </a:txBody>
                  <a:tcPr marL="126000" marR="126000" marT="63000" marB="63000" anchor="ctr"/>
                </a:tc>
                <a:tc>
                  <a:txBody>
                    <a:bodyPr/>
                    <a:lstStyle/>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n-lt"/>
                          <a:ea typeface="+mn-ea"/>
                          <a:cs typeface="+mn-cs"/>
                        </a:rPr>
                        <a:t>Endiguement</a:t>
                      </a:r>
                    </a:p>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n-lt"/>
                          <a:ea typeface="+mn-ea"/>
                          <a:cs typeface="+mn-cs"/>
                        </a:rPr>
                        <a:t>Rideau de fer</a:t>
                      </a:r>
                    </a:p>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n-lt"/>
                          <a:ea typeface="+mn-ea"/>
                          <a:cs typeface="+mn-cs"/>
                        </a:rPr>
                        <a:t>Tiers monde</a:t>
                      </a:r>
                    </a:p>
                  </a:txBody>
                  <a:tcPr marL="126000" marR="126000" marT="63000" marB="63000" anchor="ctr">
                    <a:lnR w="12700" cap="flat" cmpd="sng" algn="ctr">
                      <a:solidFill>
                        <a:schemeClr val="bg1"/>
                      </a:solidFill>
                      <a:prstDash val="solid"/>
                      <a:round/>
                      <a:headEnd type="none" w="med" len="med"/>
                      <a:tailEnd type="none" w="med" len="med"/>
                    </a:lnR>
                  </a:tcPr>
                </a:tc>
                <a:tc>
                  <a:txBody>
                    <a:bodyPr/>
                    <a:lstStyle/>
                    <a:p>
                      <a:pPr algn="ctr"/>
                      <a:r>
                        <a:rPr lang="fr-CA" sz="1400" b="0" i="0" u="none" strike="noStrike" baseline="0" dirty="0">
                          <a:latin typeface="+mn-lt"/>
                        </a:rPr>
                        <a:t>L’effondrement du</a:t>
                      </a:r>
                    </a:p>
                    <a:p>
                      <a:pPr algn="ctr"/>
                      <a:r>
                        <a:rPr lang="fr-CA" sz="1400" b="0" i="0" u="none" strike="noStrike" baseline="0" dirty="0">
                          <a:latin typeface="+mn-lt"/>
                        </a:rPr>
                        <a:t>bloc de l’Est</a:t>
                      </a:r>
                    </a:p>
                  </a:txBody>
                  <a:tcPr marL="126000" marR="126000" marT="63000" marB="63000" anchor="ctr">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2"/>
                  </a:ext>
                </a:extLst>
              </a:tr>
              <a:tr h="1773473">
                <a:tc>
                  <a:txBody>
                    <a:bodyPr/>
                    <a:lstStyle/>
                    <a:p>
                      <a:pPr algn="ctr"/>
                      <a:r>
                        <a:rPr lang="fr-CA" sz="1400" b="0" i="0" u="none" strike="noStrike" baseline="0" dirty="0">
                          <a:latin typeface="+mn-lt"/>
                        </a:rPr>
                        <a:t>Le monde au tournant du siècle</a:t>
                      </a:r>
                      <a:endParaRPr lang="fr-CA" sz="1400" b="0" i="0" u="none" strike="noStrike" kern="1200" baseline="0" dirty="0">
                        <a:solidFill>
                          <a:schemeClr val="dk1"/>
                        </a:solidFill>
                        <a:latin typeface="+mn-lt"/>
                        <a:ea typeface="+mn-ea"/>
                        <a:cs typeface="+mn-cs"/>
                      </a:endParaRPr>
                    </a:p>
                  </a:txBody>
                  <a:tcPr marL="126000" marR="126000" marT="63000" marB="63000" anchor="ctr"/>
                </a:tc>
                <a:tc>
                  <a:txBody>
                    <a:bodyPr/>
                    <a:lstStyle/>
                    <a:p>
                      <a:pPr marL="0" algn="ctr" defTabSz="914400" rtl="0" eaLnBrk="1" latinLnBrk="0" hangingPunct="1"/>
                      <a:r>
                        <a:rPr lang="fr-CA" sz="1400" b="0" i="0" u="none" strike="noStrike" kern="1200" baseline="0" dirty="0">
                          <a:solidFill>
                            <a:schemeClr val="dk1"/>
                          </a:solidFill>
                          <a:latin typeface="+mn-lt"/>
                          <a:ea typeface="+mn-ea"/>
                          <a:cs typeface="+mn-cs"/>
                        </a:rPr>
                        <a:t>L’affirmation</a:t>
                      </a:r>
                    </a:p>
                    <a:p>
                      <a:pPr marL="0" algn="ctr" defTabSz="914400" rtl="0" eaLnBrk="1" latinLnBrk="0" hangingPunct="1"/>
                      <a:r>
                        <a:rPr lang="fr-CA" sz="1400" b="0" i="0" u="none" strike="noStrike" kern="1200" baseline="0" dirty="0">
                          <a:solidFill>
                            <a:schemeClr val="dk1"/>
                          </a:solidFill>
                          <a:latin typeface="+mn-lt"/>
                          <a:ea typeface="+mn-ea"/>
                          <a:cs typeface="+mn-cs"/>
                        </a:rPr>
                        <a:t>identitaire</a:t>
                      </a:r>
                    </a:p>
                    <a:p>
                      <a:pPr algn="ctr"/>
                      <a:endParaRPr lang="fr-CA" sz="1400" b="0" i="0" u="none" strike="noStrike" kern="1200" baseline="0" dirty="0">
                        <a:solidFill>
                          <a:schemeClr val="dk1"/>
                        </a:solidFill>
                        <a:latin typeface="+mn-lt"/>
                        <a:ea typeface="+mn-ea"/>
                        <a:cs typeface="+mn-cs"/>
                      </a:endParaRPr>
                    </a:p>
                  </a:txBody>
                  <a:tcPr marL="126000" marR="126000" marT="63000" marB="63000" anchor="ctr">
                    <a:lnR w="12700" cap="flat" cmpd="sng" algn="ctr">
                      <a:solidFill>
                        <a:schemeClr val="bg1"/>
                      </a:solidFill>
                      <a:prstDash val="solid"/>
                      <a:round/>
                      <a:headEnd type="none" w="med" len="med"/>
                      <a:tailEnd type="none" w="med" len="med"/>
                    </a:lnR>
                  </a:tcPr>
                </a:tc>
                <a:tc vMerge="1">
                  <a:txBody>
                    <a:bodyPr/>
                    <a:lstStyle/>
                    <a:p>
                      <a:pPr algn="ctr"/>
                      <a:endParaRPr lang="fr-CA" sz="1050" b="0" i="0" u="none" strike="noStrike" kern="1200" baseline="0" dirty="0">
                        <a:solidFill>
                          <a:schemeClr val="dk1"/>
                        </a:solidFill>
                        <a:latin typeface="+mj-lt"/>
                        <a:ea typeface="+mn-ea"/>
                        <a:cs typeface="+mn-cs"/>
                      </a:endParaRPr>
                    </a:p>
                  </a:txBody>
                  <a:tcPr anchor="ctr">
                    <a:lnL w="12700" cap="flat" cmpd="sng" algn="ctr">
                      <a:solidFill>
                        <a:schemeClr val="bg1"/>
                      </a:solidFill>
                      <a:prstDash val="solid"/>
                      <a:round/>
                      <a:headEnd type="none" w="med" len="med"/>
                      <a:tailEnd type="none" w="med" len="med"/>
                    </a:lnL>
                  </a:tcPr>
                </a:tc>
                <a:tc>
                  <a:txBody>
                    <a:bodyPr/>
                    <a:lstStyle/>
                    <a:p>
                      <a:pPr algn="ctr"/>
                      <a:r>
                        <a:rPr lang="fr-CA" sz="1400" b="0" i="0" u="none" strike="noStrike" kern="1200" baseline="0" dirty="0">
                          <a:solidFill>
                            <a:schemeClr val="dk1"/>
                          </a:solidFill>
                          <a:latin typeface="+mn-lt"/>
                          <a:ea typeface="+mn-ea"/>
                          <a:cs typeface="+mn-cs"/>
                        </a:rPr>
                        <a:t>Identité</a:t>
                      </a:r>
                    </a:p>
                    <a:p>
                      <a:pPr marL="0" algn="ctr" defTabSz="914400" rtl="0" eaLnBrk="1" latinLnBrk="0" hangingPunct="1"/>
                      <a:endParaRPr lang="fr-CA" sz="1400" b="0" i="0" u="none" strike="noStrike" kern="1200" baseline="0" dirty="0">
                        <a:solidFill>
                          <a:schemeClr val="dk1"/>
                        </a:solidFill>
                        <a:latin typeface="+mn-lt"/>
                        <a:ea typeface="+mn-ea"/>
                        <a:cs typeface="+mn-cs"/>
                      </a:endParaRPr>
                    </a:p>
                  </a:txBody>
                  <a:tcPr marL="126000" marR="126000" marT="63000" marB="63000" anchor="ctr"/>
                </a:tc>
                <a:tc>
                  <a:txBody>
                    <a:bodyPr/>
                    <a:lstStyle/>
                    <a:p>
                      <a:pPr marL="171450" indent="-171450" algn="l">
                        <a:buFont typeface="Arial" panose="020B0604020202020204" pitchFamily="34" charset="0"/>
                        <a:buChar char="•"/>
                      </a:pPr>
                      <a:r>
                        <a:rPr lang="fr-CA" sz="1400" b="0" i="0" u="none" strike="noStrike" baseline="0" dirty="0">
                          <a:latin typeface="+mn-lt"/>
                        </a:rPr>
                        <a:t>Droit international</a:t>
                      </a:r>
                    </a:p>
                    <a:p>
                      <a:pPr marL="171450" indent="-171450" algn="l">
                        <a:buFont typeface="Arial" panose="020B0604020202020204" pitchFamily="34" charset="0"/>
                        <a:buChar char="•"/>
                      </a:pPr>
                      <a:r>
                        <a:rPr lang="fr-CA" sz="1400" b="0" i="0" u="none" strike="noStrike" baseline="0" dirty="0">
                          <a:latin typeface="+mn-lt"/>
                        </a:rPr>
                        <a:t>État</a:t>
                      </a:r>
                    </a:p>
                    <a:p>
                      <a:pPr marL="171450" indent="-171450" algn="l">
                        <a:buFont typeface="Arial" panose="020B0604020202020204" pitchFamily="34" charset="0"/>
                        <a:buChar char="•"/>
                      </a:pPr>
                      <a:r>
                        <a:rPr lang="fr-CA" sz="1400" b="0" i="0" u="none" strike="noStrike" baseline="0" dirty="0">
                          <a:latin typeface="+mn-lt"/>
                        </a:rPr>
                        <a:t>Mondialisation</a:t>
                      </a:r>
                    </a:p>
                    <a:p>
                      <a:pPr marL="171450" indent="-171450" algn="l">
                        <a:buFont typeface="Arial" panose="020B0604020202020204" pitchFamily="34" charset="0"/>
                        <a:buChar char="•"/>
                      </a:pPr>
                      <a:r>
                        <a:rPr lang="fr-CA" sz="1400" b="0" i="0" u="none" strike="noStrike" baseline="0" dirty="0">
                          <a:latin typeface="+mn-lt"/>
                        </a:rPr>
                        <a:t>Nationalisme</a:t>
                      </a:r>
                      <a:endParaRPr lang="fr-CA" sz="1400" b="0" i="0" u="none" strike="noStrike" kern="1200" baseline="0" dirty="0">
                        <a:solidFill>
                          <a:schemeClr val="dk1"/>
                        </a:solidFill>
                        <a:latin typeface="+mn-lt"/>
                        <a:ea typeface="+mn-ea"/>
                        <a:cs typeface="+mn-cs"/>
                      </a:endParaRPr>
                    </a:p>
                  </a:txBody>
                  <a:tcPr marL="126000" marR="126000" marT="63000" marB="63000" anchor="ctr"/>
                </a:tc>
                <a:tc>
                  <a:txBody>
                    <a:bodyPr/>
                    <a:lstStyle/>
                    <a:p>
                      <a:pPr algn="ctr"/>
                      <a:endParaRPr lang="fr-CA" sz="1400" b="0" i="0" u="none" strike="noStrike" kern="1200" baseline="0" dirty="0">
                        <a:solidFill>
                          <a:srgbClr val="FFFF00"/>
                        </a:solidFill>
                        <a:latin typeface="+mn-lt"/>
                        <a:ea typeface="+mn-ea"/>
                        <a:cs typeface="+mn-cs"/>
                      </a:endParaRPr>
                    </a:p>
                    <a:p>
                      <a:pPr marL="171450" indent="-171450" algn="l" defTabSz="914400" rtl="0" eaLnBrk="1" latinLnBrk="0" hangingPunct="1">
                        <a:buFont typeface="Arial" panose="020B0604020202020204" pitchFamily="34" charset="0"/>
                        <a:buChar char="•"/>
                      </a:pPr>
                      <a:endParaRPr lang="fr-CA" sz="1400" b="0" i="0" u="none" strike="noStrike" kern="1200" baseline="0" dirty="0">
                        <a:solidFill>
                          <a:schemeClr val="dk1"/>
                        </a:solidFill>
                        <a:latin typeface="+mn-lt"/>
                        <a:ea typeface="+mn-ea"/>
                        <a:cs typeface="+mn-cs"/>
                      </a:endParaRPr>
                    </a:p>
                    <a:p>
                      <a:pPr marL="171450" indent="-171450" algn="l" defTabSz="914400" rtl="0" eaLnBrk="1" latinLnBrk="0" hangingPunct="1">
                        <a:buFont typeface="Arial" panose="020B0604020202020204" pitchFamily="34" charset="0"/>
                        <a:buChar char="•"/>
                      </a:pPr>
                      <a:endParaRPr lang="fr-CA" sz="1400" b="0" i="0" u="none" strike="noStrike" kern="1200" baseline="0" dirty="0">
                        <a:solidFill>
                          <a:schemeClr val="dk1"/>
                        </a:solidFill>
                        <a:latin typeface="+mn-lt"/>
                        <a:ea typeface="+mn-ea"/>
                        <a:cs typeface="+mn-cs"/>
                      </a:endParaRPr>
                    </a:p>
                    <a:p>
                      <a:pPr marL="171450" indent="-171450" algn="l" defTabSz="914400" rtl="0" eaLnBrk="1" latinLnBrk="0" hangingPunct="1">
                        <a:buFont typeface="Arial" panose="020B0604020202020204" pitchFamily="34" charset="0"/>
                        <a:buChar char="•"/>
                      </a:pPr>
                      <a:endParaRPr lang="fr-CA" sz="1400" b="0" i="0" u="none" strike="noStrike" kern="1200" baseline="0" dirty="0">
                        <a:solidFill>
                          <a:schemeClr val="dk1"/>
                        </a:solidFill>
                        <a:latin typeface="+mn-lt"/>
                        <a:ea typeface="+mn-ea"/>
                        <a:cs typeface="+mn-cs"/>
                      </a:endParaRPr>
                    </a:p>
                  </a:txBody>
                  <a:tcPr marL="126000" marR="126000" marT="63000" marB="63000" anchor="ctr">
                    <a:lnR w="12700" cap="flat" cmpd="sng" algn="ctr">
                      <a:solidFill>
                        <a:schemeClr val="bg1"/>
                      </a:solidFill>
                      <a:prstDash val="solid"/>
                      <a:round/>
                      <a:headEnd type="none" w="med" len="med"/>
                      <a:tailEnd type="none" w="med" len="med"/>
                    </a:lnR>
                  </a:tcPr>
                </a:tc>
                <a:tc>
                  <a:txBody>
                    <a:bodyPr/>
                    <a:lstStyle/>
                    <a:p>
                      <a:pPr algn="ctr"/>
                      <a:endParaRPr lang="fr-CA" sz="1400" b="0" i="0" u="none" strike="noStrike" baseline="0" dirty="0">
                        <a:latin typeface="+mn-lt"/>
                      </a:endParaRPr>
                    </a:p>
                    <a:p>
                      <a:pPr algn="ctr"/>
                      <a:r>
                        <a:rPr lang="fr-CA" sz="1400" b="0" i="0" u="none" strike="noStrike" baseline="0" dirty="0">
                          <a:latin typeface="+mn-lt"/>
                        </a:rPr>
                        <a:t>À déterminer par</a:t>
                      </a:r>
                    </a:p>
                    <a:p>
                      <a:pPr algn="ctr"/>
                      <a:r>
                        <a:rPr lang="fr-CA" sz="1400" b="0" i="0" u="none" strike="noStrike" baseline="0" dirty="0">
                          <a:latin typeface="+mn-lt"/>
                        </a:rPr>
                        <a:t>l’enseignant</a:t>
                      </a:r>
                      <a:endParaRPr lang="fr-CA" sz="1400" b="0" i="0" u="none" strike="noStrike" kern="1200" baseline="0" dirty="0">
                        <a:solidFill>
                          <a:schemeClr val="dk1"/>
                        </a:solidFill>
                        <a:latin typeface="+mn-lt"/>
                        <a:ea typeface="+mn-ea"/>
                        <a:cs typeface="+mn-cs"/>
                      </a:endParaRPr>
                    </a:p>
                  </a:txBody>
                  <a:tcPr marL="126000" marR="126000" marT="63000" marB="63000" anchor="ctr">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3"/>
                  </a:ext>
                </a:extLst>
              </a:tr>
            </a:tbl>
          </a:graphicData>
        </a:graphic>
      </p:graphicFrame>
      <p:sp>
        <p:nvSpPr>
          <p:cNvPr id="4" name="Titre 1"/>
          <p:cNvSpPr txBox="1">
            <a:spLocks/>
          </p:cNvSpPr>
          <p:nvPr/>
        </p:nvSpPr>
        <p:spPr>
          <a:xfrm>
            <a:off x="0" y="-401315"/>
            <a:ext cx="12599988" cy="1181249"/>
          </a:xfrm>
          <a:prstGeom prst="rect">
            <a:avLst/>
          </a:prstGeom>
        </p:spPr>
        <p:txBody>
          <a:bodyPr vert="horz" lIns="91440" tIns="45720" rIns="91440" bIns="45720" rtlCol="0" anchor="ctr">
            <a:noAutofit/>
          </a:bodyPr>
          <a:lstStyle>
            <a:lvl1pPr algn="ctr" defTabSz="1260043" rtl="0" eaLnBrk="1" latinLnBrk="0" hangingPunct="1">
              <a:spcBef>
                <a:spcPct val="0"/>
              </a:spcBef>
              <a:buNone/>
              <a:defRPr sz="6063" kern="1200">
                <a:solidFill>
                  <a:schemeClr val="tx1"/>
                </a:solidFill>
                <a:latin typeface="+mj-lt"/>
                <a:ea typeface="+mj-ea"/>
                <a:cs typeface="+mj-cs"/>
              </a:defRPr>
            </a:lvl1pPr>
          </a:lstStyle>
          <a:p>
            <a:pPr algn="l"/>
            <a:r>
              <a:rPr lang="fr-CA" sz="2400" dirty="0">
                <a:solidFill>
                  <a:srgbClr val="229BD8"/>
                </a:solidFill>
              </a:rPr>
              <a:t>Histoire du 20</a:t>
            </a:r>
            <a:r>
              <a:rPr lang="fr-CA" sz="2400" baseline="30000" dirty="0">
                <a:solidFill>
                  <a:srgbClr val="229BD8"/>
                </a:solidFill>
              </a:rPr>
              <a:t>e</a:t>
            </a:r>
            <a:r>
              <a:rPr lang="fr-CA" sz="2400" dirty="0">
                <a:solidFill>
                  <a:srgbClr val="229BD8"/>
                </a:solidFill>
              </a:rPr>
              <a:t> siècle</a:t>
            </a:r>
          </a:p>
        </p:txBody>
      </p:sp>
    </p:spTree>
    <p:extLst>
      <p:ext uri="{BB962C8B-B14F-4D97-AF65-F5344CB8AC3E}">
        <p14:creationId xmlns:p14="http://schemas.microsoft.com/office/powerpoint/2010/main" val="31269355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7" name="Titre 1"/>
          <p:cNvSpPr>
            <a:spLocks noGrp="1"/>
          </p:cNvSpPr>
          <p:nvPr>
            <p:ph type="title"/>
          </p:nvPr>
        </p:nvSpPr>
        <p:spPr>
          <a:xfrm>
            <a:off x="0" y="1225748"/>
            <a:ext cx="12599988" cy="1181249"/>
          </a:xfrm>
        </p:spPr>
        <p:txBody>
          <a:bodyPr>
            <a:noAutofit/>
          </a:bodyPr>
          <a:lstStyle/>
          <a:p>
            <a:r>
              <a:rPr lang="fr-CA" sz="7200" dirty="0">
                <a:solidFill>
                  <a:srgbClr val="229BD8"/>
                </a:solidFill>
              </a:rPr>
              <a:t>Les critères d’évaluation</a:t>
            </a:r>
          </a:p>
        </p:txBody>
      </p:sp>
      <p:graphicFrame>
        <p:nvGraphicFramePr>
          <p:cNvPr id="9" name="Tableau 8"/>
          <p:cNvGraphicFramePr>
            <a:graphicFrameLocks noGrp="1"/>
          </p:cNvGraphicFramePr>
          <p:nvPr>
            <p:extLst>
              <p:ext uri="{D42A27DB-BD31-4B8C-83A1-F6EECF244321}">
                <p14:modId xmlns:p14="http://schemas.microsoft.com/office/powerpoint/2010/main" val="3378580918"/>
              </p:ext>
            </p:extLst>
          </p:nvPr>
        </p:nvGraphicFramePr>
        <p:xfrm>
          <a:off x="842700" y="2870936"/>
          <a:ext cx="10914588" cy="4584240"/>
        </p:xfrm>
        <a:graphic>
          <a:graphicData uri="http://schemas.openxmlformats.org/drawingml/2006/table">
            <a:tbl>
              <a:tblPr firstRow="1" bandRow="1">
                <a:tableStyleId>{5C22544A-7EE6-4342-B048-85BDC9FD1C3A}</a:tableStyleId>
              </a:tblPr>
              <a:tblGrid>
                <a:gridCol w="5457294">
                  <a:extLst>
                    <a:ext uri="{9D8B030D-6E8A-4147-A177-3AD203B41FA5}">
                      <a16:colId xmlns="" xmlns:a16="http://schemas.microsoft.com/office/drawing/2014/main" val="20000"/>
                    </a:ext>
                  </a:extLst>
                </a:gridCol>
                <a:gridCol w="5457294">
                  <a:extLst>
                    <a:ext uri="{9D8B030D-6E8A-4147-A177-3AD203B41FA5}">
                      <a16:colId xmlns="" xmlns:a16="http://schemas.microsoft.com/office/drawing/2014/main" val="20001"/>
                    </a:ext>
                  </a:extLst>
                </a:gridCol>
              </a:tblGrid>
              <a:tr h="545999">
                <a:tc>
                  <a:txBody>
                    <a:bodyPr/>
                    <a:lstStyle/>
                    <a:p>
                      <a:pPr algn="ctr"/>
                      <a:r>
                        <a:rPr lang="fr-CA" sz="3200" dirty="0"/>
                        <a:t>Compétence</a:t>
                      </a:r>
                      <a:r>
                        <a:rPr lang="fr-CA" sz="3200" baseline="0" dirty="0"/>
                        <a:t>s</a:t>
                      </a:r>
                      <a:endParaRPr lang="fr-CA" sz="3200" dirty="0"/>
                    </a:p>
                  </a:txBody>
                  <a:tcPr marL="126000" marR="126000" marT="63000" marB="63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3200" dirty="0"/>
                        <a:t>Critères d’évaluation</a:t>
                      </a:r>
                    </a:p>
                  </a:txBody>
                  <a:tcPr marL="126000" marR="126000" marT="63000" marB="63000"/>
                </a:tc>
                <a:extLst>
                  <a:ext uri="{0D108BD9-81ED-4DB2-BD59-A6C34878D82A}">
                    <a16:rowId xmlns="" xmlns:a16="http://schemas.microsoft.com/office/drawing/2014/main" val="10000"/>
                  </a:ext>
                </a:extLst>
              </a:tr>
              <a:tr h="1805998">
                <a:tc>
                  <a:txBody>
                    <a:bodyPr/>
                    <a:lstStyle/>
                    <a:p>
                      <a:pPr algn="l"/>
                      <a:r>
                        <a:rPr lang="fr-CA" sz="3200" b="1" dirty="0"/>
                        <a:t>Compétence 1</a:t>
                      </a:r>
                    </a:p>
                    <a:p>
                      <a:pPr algn="l"/>
                      <a:endParaRPr lang="fr-CA" sz="2000" dirty="0"/>
                    </a:p>
                    <a:p>
                      <a:pPr algn="l"/>
                      <a:r>
                        <a:rPr lang="fr-CA" sz="3200" dirty="0"/>
                        <a:t>Caractériser</a:t>
                      </a:r>
                      <a:r>
                        <a:rPr lang="fr-CA" sz="3200" baseline="0" dirty="0"/>
                        <a:t> un temps fort historique</a:t>
                      </a:r>
                      <a:endParaRPr lang="fr-CA" sz="3200" dirty="0"/>
                    </a:p>
                  </a:txBody>
                  <a:tcPr marL="126000" marR="126000" marT="63000" marB="63000"/>
                </a:tc>
                <a:tc>
                  <a:txBody>
                    <a:bodyPr/>
                    <a:lstStyle/>
                    <a:p>
                      <a:pPr marL="285750" lvl="0" indent="-285750">
                        <a:buFont typeface="Arial" panose="020B0604020202020204" pitchFamily="34" charset="0"/>
                        <a:buChar char="•"/>
                      </a:pPr>
                      <a:r>
                        <a:rPr lang="fr-CA" sz="3200" kern="1200" dirty="0">
                          <a:solidFill>
                            <a:schemeClr val="dk1"/>
                          </a:solidFill>
                          <a:effectLst/>
                          <a:latin typeface="+mn-lt"/>
                          <a:ea typeface="+mn-ea"/>
                          <a:cs typeface="+mn-cs"/>
                        </a:rPr>
                        <a:t>Utilisation appropriée de connaissances</a:t>
                      </a:r>
                    </a:p>
                    <a:p>
                      <a:pPr marL="285750" indent="-285750">
                        <a:buFont typeface="Arial" panose="020B0604020202020204" pitchFamily="34" charset="0"/>
                        <a:buChar char="•"/>
                      </a:pPr>
                      <a:r>
                        <a:rPr lang="fr-CA" sz="3200" kern="1200" dirty="0">
                          <a:solidFill>
                            <a:schemeClr val="dk1"/>
                          </a:solidFill>
                          <a:effectLst/>
                          <a:latin typeface="+mn-lt"/>
                          <a:ea typeface="+mn-ea"/>
                          <a:cs typeface="+mn-cs"/>
                        </a:rPr>
                        <a:t>Représentation cohérente du temps fort historique</a:t>
                      </a:r>
                      <a:endParaRPr lang="fr-CA" sz="3200" dirty="0"/>
                    </a:p>
                  </a:txBody>
                  <a:tcPr marL="126000" marR="126000" marT="63000" marB="63000"/>
                </a:tc>
                <a:extLst>
                  <a:ext uri="{0D108BD9-81ED-4DB2-BD59-A6C34878D82A}">
                    <a16:rowId xmlns="" xmlns:a16="http://schemas.microsoft.com/office/drawing/2014/main" val="10001"/>
                  </a:ext>
                </a:extLst>
              </a:tr>
              <a:tr h="162849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3200" b="1" dirty="0"/>
                        <a:t>Compétence 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2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3200" kern="1200" dirty="0">
                          <a:solidFill>
                            <a:schemeClr val="dk1"/>
                          </a:solidFill>
                          <a:latin typeface="+mn-lt"/>
                          <a:ea typeface="+mn-ea"/>
                          <a:cs typeface="+mn-cs"/>
                        </a:rPr>
                        <a:t>Interpréter une réalité sociale à l’aide de la méthode historique</a:t>
                      </a:r>
                    </a:p>
                  </a:txBody>
                  <a:tcPr marL="126000" marR="126000" marT="63000" marB="63000"/>
                </a:tc>
                <a:tc>
                  <a:txBody>
                    <a:bodyPr/>
                    <a:lstStyle/>
                    <a:p>
                      <a:pPr marL="285750" lvl="0" indent="-285750">
                        <a:buFont typeface="Arial" panose="020B0604020202020204" pitchFamily="34" charset="0"/>
                        <a:buChar char="•"/>
                      </a:pPr>
                      <a:r>
                        <a:rPr lang="fr-CA" sz="3200" kern="1200" dirty="0">
                          <a:solidFill>
                            <a:schemeClr val="dk1"/>
                          </a:solidFill>
                          <a:effectLst/>
                          <a:latin typeface="+mn-lt"/>
                          <a:ea typeface="+mn-ea"/>
                          <a:cs typeface="+mn-cs"/>
                        </a:rPr>
                        <a:t>Utilisation appropriée de connaissances</a:t>
                      </a:r>
                    </a:p>
                    <a:p>
                      <a:pPr marL="285750" indent="-285750">
                        <a:buFont typeface="Arial" panose="020B0604020202020204" pitchFamily="34" charset="0"/>
                        <a:buChar char="•"/>
                      </a:pPr>
                      <a:r>
                        <a:rPr lang="fr-CA" sz="3200" kern="1200" dirty="0">
                          <a:solidFill>
                            <a:schemeClr val="dk1"/>
                          </a:solidFill>
                          <a:effectLst/>
                          <a:latin typeface="+mn-lt"/>
                          <a:ea typeface="+mn-ea"/>
                          <a:cs typeface="+mn-cs"/>
                        </a:rPr>
                        <a:t>Rigueur du raisonnement</a:t>
                      </a:r>
                      <a:endParaRPr lang="fr-CA" sz="3200" dirty="0"/>
                    </a:p>
                  </a:txBody>
                  <a:tcPr marL="126000" marR="126000" marT="63000" marB="63000"/>
                </a:tc>
                <a:extLst>
                  <a:ext uri="{0D108BD9-81ED-4DB2-BD59-A6C34878D82A}">
                    <a16:rowId xmlns="" xmlns:a16="http://schemas.microsoft.com/office/drawing/2014/main" val="10002"/>
                  </a:ext>
                </a:extLst>
              </a:tr>
            </a:tbl>
          </a:graphicData>
        </a:graphic>
      </p:graphicFrame>
      <p:pic>
        <p:nvPicPr>
          <p:cNvPr id="4" name="Graphique 3" descr="Index pointant vers la droite">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300088" y="8023621"/>
            <a:ext cx="914400" cy="914400"/>
          </a:xfrm>
          <a:prstGeom prst="rect">
            <a:avLst/>
          </a:prstGeom>
        </p:spPr>
      </p:pic>
      <p:sp>
        <p:nvSpPr>
          <p:cNvPr id="5" name="Titre 1"/>
          <p:cNvSpPr txBox="1">
            <a:spLocks/>
          </p:cNvSpPr>
          <p:nvPr/>
        </p:nvSpPr>
        <p:spPr>
          <a:xfrm>
            <a:off x="0" y="-401315"/>
            <a:ext cx="12599988" cy="1181249"/>
          </a:xfrm>
          <a:prstGeom prst="rect">
            <a:avLst/>
          </a:prstGeom>
        </p:spPr>
        <p:txBody>
          <a:bodyPr vert="horz" lIns="91440" tIns="45720" rIns="91440" bIns="45720" rtlCol="0" anchor="ctr">
            <a:noAutofit/>
          </a:bodyPr>
          <a:lstStyle>
            <a:lvl1pPr algn="ctr" defTabSz="1260043" rtl="0" eaLnBrk="1" latinLnBrk="0" hangingPunct="1">
              <a:spcBef>
                <a:spcPct val="0"/>
              </a:spcBef>
              <a:buNone/>
              <a:defRPr sz="6063" kern="1200">
                <a:solidFill>
                  <a:schemeClr val="tx1"/>
                </a:solidFill>
                <a:latin typeface="+mj-lt"/>
                <a:ea typeface="+mj-ea"/>
                <a:cs typeface="+mj-cs"/>
              </a:defRPr>
            </a:lvl1pPr>
          </a:lstStyle>
          <a:p>
            <a:pPr algn="l"/>
            <a:r>
              <a:rPr lang="fr-CA" sz="2400" dirty="0">
                <a:solidFill>
                  <a:srgbClr val="229BD8"/>
                </a:solidFill>
              </a:rPr>
              <a:t>Histoire du 20</a:t>
            </a:r>
            <a:r>
              <a:rPr lang="fr-CA" sz="2400" baseline="30000" dirty="0">
                <a:solidFill>
                  <a:srgbClr val="229BD8"/>
                </a:solidFill>
              </a:rPr>
              <a:t>e</a:t>
            </a:r>
            <a:r>
              <a:rPr lang="fr-CA" sz="2400" dirty="0">
                <a:solidFill>
                  <a:srgbClr val="229BD8"/>
                </a:solidFill>
              </a:rPr>
              <a:t> siècle</a:t>
            </a:r>
          </a:p>
        </p:txBody>
      </p:sp>
    </p:spTree>
    <p:extLst>
      <p:ext uri="{BB962C8B-B14F-4D97-AF65-F5344CB8AC3E}">
        <p14:creationId xmlns:p14="http://schemas.microsoft.com/office/powerpoint/2010/main" val="27647303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5" name="Titre 1"/>
          <p:cNvSpPr txBox="1">
            <a:spLocks/>
          </p:cNvSpPr>
          <p:nvPr/>
        </p:nvSpPr>
        <p:spPr>
          <a:xfrm>
            <a:off x="0" y="3818036"/>
            <a:ext cx="12599988" cy="1181249"/>
          </a:xfrm>
          <a:prstGeom prst="rect">
            <a:avLst/>
          </a:prstGeom>
        </p:spPr>
        <p:txBody>
          <a:bodyPr vert="horz" lIns="91440" tIns="45720" rIns="91440" bIns="45720" rtlCol="0" anchor="ctr">
            <a:noAutofit/>
          </a:bodyPr>
          <a:lstStyle>
            <a:lvl1pPr algn="ctr" defTabSz="1260043" rtl="0" eaLnBrk="1" latinLnBrk="0" hangingPunct="1">
              <a:spcBef>
                <a:spcPct val="0"/>
              </a:spcBef>
              <a:buNone/>
              <a:defRPr sz="6063" kern="1200">
                <a:solidFill>
                  <a:schemeClr val="tx1"/>
                </a:solidFill>
                <a:latin typeface="+mj-lt"/>
                <a:ea typeface="+mj-ea"/>
                <a:cs typeface="+mj-cs"/>
              </a:defRPr>
            </a:lvl1pPr>
          </a:lstStyle>
          <a:p>
            <a:r>
              <a:rPr lang="fr-CA" sz="7200" dirty="0">
                <a:solidFill>
                  <a:srgbClr val="229BD8"/>
                </a:solidFill>
              </a:rPr>
              <a:t>Histoire du Québec et du Canada</a:t>
            </a:r>
          </a:p>
        </p:txBody>
      </p:sp>
    </p:spTree>
    <p:extLst>
      <p:ext uri="{BB962C8B-B14F-4D97-AF65-F5344CB8AC3E}">
        <p14:creationId xmlns:p14="http://schemas.microsoft.com/office/powerpoint/2010/main" val="4138021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787826" y="8671693"/>
            <a:ext cx="309634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bg1"/>
              </a:solidFill>
            </a:endParaRPr>
          </a:p>
        </p:txBody>
      </p:sp>
      <p:pic>
        <p:nvPicPr>
          <p:cNvPr id="34" name="Imag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806" y="632269"/>
            <a:ext cx="12165838" cy="7878654"/>
          </a:xfrm>
          <a:prstGeom prst="rect">
            <a:avLst/>
          </a:prstGeom>
        </p:spPr>
      </p:pic>
      <p:sp>
        <p:nvSpPr>
          <p:cNvPr id="35" name="ZoneTexte 34"/>
          <p:cNvSpPr txBox="1"/>
          <p:nvPr/>
        </p:nvSpPr>
        <p:spPr>
          <a:xfrm>
            <a:off x="210344" y="3"/>
            <a:ext cx="12179300" cy="584455"/>
          </a:xfrm>
          <a:prstGeom prst="rect">
            <a:avLst/>
          </a:prstGeom>
          <a:noFill/>
        </p:spPr>
        <p:txBody>
          <a:bodyPr wrap="square" rtlCol="0">
            <a:spAutoFit/>
          </a:bodyPr>
          <a:lstStyle/>
          <a:p>
            <a:pPr algn="ctr" defTabSz="914400"/>
            <a:r>
              <a:rPr lang="fr-CA" sz="1798" b="1" dirty="0">
                <a:solidFill>
                  <a:prstClr val="black"/>
                </a:solidFill>
                <a:latin typeface="Arial" panose="020B0604020202020204" pitchFamily="34" charset="0"/>
                <a:cs typeface="Arial" panose="020B0604020202020204" pitchFamily="34" charset="0"/>
              </a:rPr>
              <a:t>Le programme d’études provisoire </a:t>
            </a:r>
            <a:r>
              <a:rPr lang="fr-CA" sz="1798" b="1" i="1" dirty="0">
                <a:solidFill>
                  <a:prstClr val="black"/>
                </a:solidFill>
                <a:latin typeface="Arial" panose="020B0604020202020204" pitchFamily="34" charset="0"/>
                <a:cs typeface="Arial" panose="020B0604020202020204" pitchFamily="34" charset="0"/>
              </a:rPr>
              <a:t>Histoire du Québec et du Canada </a:t>
            </a:r>
            <a:r>
              <a:rPr lang="fr-CA" sz="1798" b="1" dirty="0">
                <a:solidFill>
                  <a:prstClr val="black"/>
                </a:solidFill>
                <a:latin typeface="Arial" panose="020B0604020202020204" pitchFamily="34" charset="0"/>
                <a:cs typeface="Arial" panose="020B0604020202020204" pitchFamily="34" charset="0"/>
              </a:rPr>
              <a:t>en schéma</a:t>
            </a:r>
          </a:p>
          <a:p>
            <a:pPr algn="ctr" defTabSz="914400"/>
            <a:r>
              <a:rPr lang="fr-CA" sz="1400" b="1" dirty="0">
                <a:solidFill>
                  <a:prstClr val="black"/>
                </a:solidFill>
                <a:latin typeface="Arial" panose="020B0604020202020204" pitchFamily="34" charset="0"/>
                <a:cs typeface="Arial" panose="020B0604020202020204" pitchFamily="34" charset="0"/>
              </a:rPr>
              <a:t>Pensée historique: </a:t>
            </a:r>
            <a:r>
              <a:rPr lang="fr-CA" sz="1400" dirty="0">
                <a:solidFill>
                  <a:prstClr val="black"/>
                </a:solidFill>
                <a:latin typeface="Arial" panose="020B0604020202020204" pitchFamily="34" charset="0"/>
                <a:cs typeface="Arial" panose="020B0604020202020204" pitchFamily="34" charset="0"/>
              </a:rPr>
              <a:t>mise à distance du passé; recours à une méthode d’analyse critique</a:t>
            </a:r>
          </a:p>
        </p:txBody>
      </p:sp>
      <p:sp>
        <p:nvSpPr>
          <p:cNvPr id="36" name="ZoneTexte 35"/>
          <p:cNvSpPr txBox="1"/>
          <p:nvPr/>
        </p:nvSpPr>
        <p:spPr>
          <a:xfrm>
            <a:off x="1199463" y="766820"/>
            <a:ext cx="2387600" cy="954107"/>
          </a:xfrm>
          <a:prstGeom prst="rect">
            <a:avLst/>
          </a:prstGeom>
          <a:noFill/>
        </p:spPr>
        <p:txBody>
          <a:bodyPr wrap="square" rtlCol="0">
            <a:spAutoFit/>
          </a:bodyPr>
          <a:lstStyle/>
          <a:p>
            <a:pPr defTabSz="914400"/>
            <a:r>
              <a:rPr lang="fr-CA" sz="1400" dirty="0">
                <a:solidFill>
                  <a:srgbClr val="8D3824"/>
                </a:solidFill>
                <a:latin typeface="Arial" panose="020B0604020202020204" pitchFamily="34" charset="0"/>
                <a:cs typeface="Arial" panose="020B0604020202020204" pitchFamily="34" charset="0"/>
              </a:rPr>
              <a:t>Amener l’adulte à acquérir des connaissances sur l’histoire du Québec et du Canada</a:t>
            </a:r>
          </a:p>
        </p:txBody>
      </p:sp>
      <p:sp>
        <p:nvSpPr>
          <p:cNvPr id="37" name="Rectangle 36"/>
          <p:cNvSpPr/>
          <p:nvPr/>
        </p:nvSpPr>
        <p:spPr>
          <a:xfrm rot="18981279">
            <a:off x="7364059" y="3694900"/>
            <a:ext cx="2494800" cy="2217600"/>
          </a:xfrm>
          <a:prstGeom prst="rect">
            <a:avLst/>
          </a:prstGeom>
          <a:noFill/>
        </p:spPr>
        <p:txBody>
          <a:bodyPr spcFirstLastPara="1" wrap="none" lIns="91345" tIns="45672" rIns="91345" bIns="45672" numCol="1">
            <a:prstTxWarp prst="textArchUp">
              <a:avLst/>
            </a:prstTxWarp>
            <a:spAutoFit/>
          </a:bodyPr>
          <a:lstStyle/>
          <a:p>
            <a:pPr algn="ctr" defTabSz="914400"/>
            <a:r>
              <a:rPr lang="fr-CA" sz="1399"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Analyse critique des sources</a:t>
            </a:r>
          </a:p>
        </p:txBody>
      </p:sp>
      <p:sp>
        <p:nvSpPr>
          <p:cNvPr id="38" name="Rectangle 37"/>
          <p:cNvSpPr/>
          <p:nvPr/>
        </p:nvSpPr>
        <p:spPr>
          <a:xfrm rot="18981279">
            <a:off x="2347785" y="3667339"/>
            <a:ext cx="2495247" cy="2218439"/>
          </a:xfrm>
          <a:prstGeom prst="rect">
            <a:avLst/>
          </a:prstGeom>
          <a:noFill/>
        </p:spPr>
        <p:txBody>
          <a:bodyPr spcFirstLastPara="1" wrap="none" lIns="91345" tIns="45672" rIns="91345" bIns="45672" numCol="1">
            <a:prstTxWarp prst="textArchUp">
              <a:avLst/>
            </a:prstTxWarp>
            <a:spAutoFit/>
          </a:bodyPr>
          <a:lstStyle/>
          <a:p>
            <a:pPr algn="ctr" defTabSz="914400"/>
            <a:r>
              <a:rPr lang="fr-CA" sz="1399"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Analyse critique des sources</a:t>
            </a:r>
          </a:p>
        </p:txBody>
      </p:sp>
      <p:sp>
        <p:nvSpPr>
          <p:cNvPr id="39" name="ZoneTexte 38"/>
          <p:cNvSpPr txBox="1"/>
          <p:nvPr/>
        </p:nvSpPr>
        <p:spPr>
          <a:xfrm>
            <a:off x="4894893" y="781829"/>
            <a:ext cx="2892169" cy="738664"/>
          </a:xfrm>
          <a:prstGeom prst="rect">
            <a:avLst/>
          </a:prstGeom>
          <a:noFill/>
        </p:spPr>
        <p:txBody>
          <a:bodyPr wrap="square" rtlCol="0">
            <a:spAutoFit/>
          </a:bodyPr>
          <a:lstStyle/>
          <a:p>
            <a:pPr algn="ctr" defTabSz="914400"/>
            <a:r>
              <a:rPr lang="fr-CA" sz="1400" dirty="0">
                <a:solidFill>
                  <a:srgbClr val="8D3824"/>
                </a:solidFill>
                <a:latin typeface="Arial" panose="020B0604020202020204" pitchFamily="34" charset="0"/>
                <a:cs typeface="Arial" panose="020B0604020202020204" pitchFamily="34" charset="0"/>
              </a:rPr>
              <a:t>Amener l’adulte à développer les habiletés intellectuelle liées à l’histoire</a:t>
            </a:r>
          </a:p>
        </p:txBody>
      </p:sp>
      <p:sp>
        <p:nvSpPr>
          <p:cNvPr id="40" name="ZoneTexte 39"/>
          <p:cNvSpPr txBox="1"/>
          <p:nvPr/>
        </p:nvSpPr>
        <p:spPr>
          <a:xfrm>
            <a:off x="8922036" y="799319"/>
            <a:ext cx="2387600" cy="1169551"/>
          </a:xfrm>
          <a:prstGeom prst="rect">
            <a:avLst/>
          </a:prstGeom>
          <a:noFill/>
        </p:spPr>
        <p:txBody>
          <a:bodyPr wrap="square" rtlCol="0">
            <a:spAutoFit/>
          </a:bodyPr>
          <a:lstStyle/>
          <a:p>
            <a:pPr algn="r" defTabSz="914400"/>
            <a:r>
              <a:rPr lang="fr-CA" sz="1400" dirty="0">
                <a:solidFill>
                  <a:srgbClr val="9A2626"/>
                </a:solidFill>
                <a:latin typeface="Arial" panose="020B0604020202020204" pitchFamily="34" charset="0"/>
                <a:cs typeface="Arial" panose="020B0604020202020204" pitchFamily="34" charset="0"/>
              </a:rPr>
              <a:t>Amener l’adulte à développer les aptitudes critiques et délibératives favorable à la participation sociale</a:t>
            </a:r>
          </a:p>
        </p:txBody>
      </p:sp>
      <p:sp>
        <p:nvSpPr>
          <p:cNvPr id="41" name="ZoneTexte 40"/>
          <p:cNvSpPr txBox="1"/>
          <p:nvPr/>
        </p:nvSpPr>
        <p:spPr>
          <a:xfrm>
            <a:off x="4809640" y="1497825"/>
            <a:ext cx="2977422" cy="338554"/>
          </a:xfrm>
          <a:prstGeom prst="rect">
            <a:avLst/>
          </a:prstGeom>
          <a:noFill/>
          <a:ln>
            <a:solidFill>
              <a:srgbClr val="8D3824"/>
            </a:solidFill>
          </a:ln>
        </p:spPr>
        <p:txBody>
          <a:bodyPr wrap="square" rtlCol="0">
            <a:spAutoFit/>
          </a:bodyPr>
          <a:lstStyle/>
          <a:p>
            <a:pPr algn="ctr" defTabSz="914400"/>
            <a:r>
              <a:rPr lang="fr-CA" sz="800" dirty="0">
                <a:solidFill>
                  <a:srgbClr val="8D3824"/>
                </a:solidFill>
                <a:latin typeface="Arial" panose="020B0604020202020204" pitchFamily="34" charset="0"/>
                <a:cs typeface="Arial" panose="020B0604020202020204" pitchFamily="34" charset="0"/>
              </a:rPr>
              <a:t>Conceptualisation – confrontation de différentes interprétations – analyse – comparaison - synthèse</a:t>
            </a:r>
          </a:p>
        </p:txBody>
      </p:sp>
      <p:sp>
        <p:nvSpPr>
          <p:cNvPr id="42" name="ZoneTexte 41"/>
          <p:cNvSpPr txBox="1"/>
          <p:nvPr/>
        </p:nvSpPr>
        <p:spPr>
          <a:xfrm>
            <a:off x="2846264" y="2754450"/>
            <a:ext cx="2054477" cy="461665"/>
          </a:xfrm>
          <a:prstGeom prst="rect">
            <a:avLst/>
          </a:prstGeom>
          <a:noFill/>
        </p:spPr>
        <p:txBody>
          <a:bodyPr wrap="square" rtlCol="0">
            <a:spAutoFit/>
          </a:bodyPr>
          <a:lstStyle/>
          <a:p>
            <a:pPr defTabSz="914400"/>
            <a:r>
              <a:rPr lang="fr-CA" sz="2400" b="1" dirty="0">
                <a:solidFill>
                  <a:srgbClr val="2E6BAA"/>
                </a:solidFill>
                <a:latin typeface="Arial" panose="020B0604020202020204" pitchFamily="34" charset="0"/>
                <a:cs typeface="Arial" panose="020B0604020202020204" pitchFamily="34" charset="0"/>
              </a:rPr>
              <a:t>Caractériser</a:t>
            </a:r>
          </a:p>
        </p:txBody>
      </p:sp>
      <p:sp>
        <p:nvSpPr>
          <p:cNvPr id="43" name="ZoneTexte 42"/>
          <p:cNvSpPr txBox="1"/>
          <p:nvPr/>
        </p:nvSpPr>
        <p:spPr>
          <a:xfrm>
            <a:off x="7995673" y="2752302"/>
            <a:ext cx="1714997" cy="461665"/>
          </a:xfrm>
          <a:prstGeom prst="rect">
            <a:avLst/>
          </a:prstGeom>
          <a:noFill/>
        </p:spPr>
        <p:txBody>
          <a:bodyPr wrap="square" rtlCol="0">
            <a:spAutoFit/>
          </a:bodyPr>
          <a:lstStyle/>
          <a:p>
            <a:pPr defTabSz="914400"/>
            <a:r>
              <a:rPr lang="fr-CA" sz="2400" b="1" dirty="0">
                <a:solidFill>
                  <a:srgbClr val="2E6BAA"/>
                </a:solidFill>
                <a:latin typeface="Arial" panose="020B0604020202020204" pitchFamily="34" charset="0"/>
                <a:cs typeface="Arial" panose="020B0604020202020204" pitchFamily="34" charset="0"/>
              </a:rPr>
              <a:t>Interpréter</a:t>
            </a:r>
          </a:p>
        </p:txBody>
      </p:sp>
      <p:sp>
        <p:nvSpPr>
          <p:cNvPr id="44" name="ZoneTexte 43"/>
          <p:cNvSpPr txBox="1"/>
          <p:nvPr/>
        </p:nvSpPr>
        <p:spPr>
          <a:xfrm>
            <a:off x="2354626" y="2134796"/>
            <a:ext cx="3464417" cy="523220"/>
          </a:xfrm>
          <a:prstGeom prst="rect">
            <a:avLst/>
          </a:prstGeom>
          <a:noFill/>
        </p:spPr>
        <p:txBody>
          <a:bodyPr wrap="square" rtlCol="0">
            <a:spAutoFit/>
          </a:bodyPr>
          <a:lstStyle/>
          <a:p>
            <a:pPr defTabSz="914400"/>
            <a:r>
              <a:rPr lang="fr-CA" sz="1400" dirty="0">
                <a:solidFill>
                  <a:srgbClr val="92278F"/>
                </a:solidFill>
                <a:latin typeface="Arial" panose="020B0604020202020204" pitchFamily="34" charset="0"/>
                <a:cs typeface="Arial" panose="020B0604020202020204" pitchFamily="34" charset="0"/>
              </a:rPr>
              <a:t>Représentation cohérente d’une période de l’histoire du Québec et du Canada</a:t>
            </a:r>
          </a:p>
        </p:txBody>
      </p:sp>
      <p:sp>
        <p:nvSpPr>
          <p:cNvPr id="45" name="ZoneTexte 44"/>
          <p:cNvSpPr txBox="1"/>
          <p:nvPr/>
        </p:nvSpPr>
        <p:spPr>
          <a:xfrm>
            <a:off x="6939550" y="2134796"/>
            <a:ext cx="3464417" cy="307777"/>
          </a:xfrm>
          <a:prstGeom prst="rect">
            <a:avLst/>
          </a:prstGeom>
          <a:noFill/>
        </p:spPr>
        <p:txBody>
          <a:bodyPr wrap="square" rtlCol="0">
            <a:spAutoFit/>
          </a:bodyPr>
          <a:lstStyle/>
          <a:p>
            <a:pPr algn="ctr" defTabSz="914400"/>
            <a:r>
              <a:rPr lang="fr-CA" sz="1400" dirty="0">
                <a:solidFill>
                  <a:srgbClr val="92278F"/>
                </a:solidFill>
                <a:latin typeface="Arial" panose="020B0604020202020204" pitchFamily="34" charset="0"/>
                <a:cs typeface="Arial" panose="020B0604020202020204" pitchFamily="34" charset="0"/>
              </a:rPr>
              <a:t>Rigueur de l’interprétation</a:t>
            </a:r>
          </a:p>
        </p:txBody>
      </p:sp>
      <p:sp>
        <p:nvSpPr>
          <p:cNvPr id="47" name="ZoneTexte 46"/>
          <p:cNvSpPr txBox="1"/>
          <p:nvPr/>
        </p:nvSpPr>
        <p:spPr>
          <a:xfrm>
            <a:off x="2840416" y="4334861"/>
            <a:ext cx="2054477" cy="1384995"/>
          </a:xfrm>
          <a:prstGeom prst="rect">
            <a:avLst/>
          </a:prstGeom>
          <a:noFill/>
        </p:spPr>
        <p:txBody>
          <a:bodyPr wrap="square" rtlCol="0">
            <a:spAutoFit/>
          </a:bodyPr>
          <a:lstStyle/>
          <a:p>
            <a:pPr defTabSz="914400"/>
            <a:r>
              <a:rPr lang="fr-CA" sz="1200" b="1" dirty="0">
                <a:solidFill>
                  <a:srgbClr val="2E6BAA"/>
                </a:solidFill>
                <a:latin typeface="Arial" panose="020B0604020202020204" pitchFamily="34" charset="0"/>
                <a:cs typeface="Arial" panose="020B0604020202020204" pitchFamily="34" charset="0"/>
              </a:rPr>
              <a:t>Établir des faits historiques</a:t>
            </a:r>
          </a:p>
          <a:p>
            <a:pPr defTabSz="914400"/>
            <a:endParaRPr lang="fr-CA" sz="1200" b="1" dirty="0">
              <a:solidFill>
                <a:srgbClr val="2E6BAA"/>
              </a:solidFill>
              <a:latin typeface="Arial" panose="020B0604020202020204" pitchFamily="34" charset="0"/>
              <a:cs typeface="Arial" panose="020B0604020202020204" pitchFamily="34" charset="0"/>
            </a:endParaRPr>
          </a:p>
          <a:p>
            <a:pPr defTabSz="914400"/>
            <a:r>
              <a:rPr lang="fr-CA" sz="1200" b="1" dirty="0">
                <a:solidFill>
                  <a:srgbClr val="2E6BAA"/>
                </a:solidFill>
                <a:latin typeface="Arial" panose="020B0604020202020204" pitchFamily="34" charset="0"/>
                <a:cs typeface="Arial" panose="020B0604020202020204" pitchFamily="34" charset="0"/>
              </a:rPr>
              <a:t>Établir la chronologie</a:t>
            </a:r>
          </a:p>
          <a:p>
            <a:pPr defTabSz="914400"/>
            <a:endParaRPr lang="fr-CA" sz="1200" b="1" dirty="0">
              <a:solidFill>
                <a:srgbClr val="2E6BAA"/>
              </a:solidFill>
              <a:latin typeface="Arial" panose="020B0604020202020204" pitchFamily="34" charset="0"/>
              <a:cs typeface="Arial" panose="020B0604020202020204" pitchFamily="34" charset="0"/>
            </a:endParaRPr>
          </a:p>
          <a:p>
            <a:pPr defTabSz="914400"/>
            <a:r>
              <a:rPr lang="fr-CA" sz="1200" b="1" dirty="0">
                <a:solidFill>
                  <a:srgbClr val="2E6BAA"/>
                </a:solidFill>
                <a:latin typeface="Arial" panose="020B0604020202020204" pitchFamily="34" charset="0"/>
                <a:cs typeface="Arial" panose="020B0604020202020204" pitchFamily="34" charset="0"/>
              </a:rPr>
              <a:t>Considérer des éléments géographiques</a:t>
            </a:r>
          </a:p>
        </p:txBody>
      </p:sp>
      <p:sp>
        <p:nvSpPr>
          <p:cNvPr id="48" name="Zone de texte 39"/>
          <p:cNvSpPr txBox="1"/>
          <p:nvPr/>
        </p:nvSpPr>
        <p:spPr>
          <a:xfrm rot="3276515">
            <a:off x="2409727" y="1593142"/>
            <a:ext cx="4540296" cy="5715838"/>
          </a:xfrm>
          <a:prstGeom prst="rect">
            <a:avLst/>
          </a:prstGeom>
          <a:noFill/>
          <a:ln>
            <a:noFill/>
          </a:ln>
          <a:effectLst/>
        </p:spPr>
        <p:txBody>
          <a:bodyPr rot="0" spcFirstLastPara="1" vert="horz" wrap="square" lIns="91440" tIns="45720" rIns="91440" bIns="45720" numCol="1" spcCol="0" rtlCol="0" fromWordArt="0" anchor="t" anchorCtr="0" forceAA="0" compatLnSpc="1">
            <a:prstTxWarp prst="textArchDown">
              <a:avLst>
                <a:gd name="adj" fmla="val 3218422"/>
              </a:avLst>
            </a:prstTxWarp>
            <a:noAutofit/>
          </a:bodyPr>
          <a:lstStyle/>
          <a:p>
            <a:pPr algn="ctr" defTabSz="914400"/>
            <a:r>
              <a:rPr lang="fr-CA" sz="2400" dirty="0">
                <a:ln>
                  <a:solidFill>
                    <a:srgbClr val="41AD49"/>
                  </a:solidFill>
                </a:ln>
                <a:solidFill>
                  <a:srgbClr val="70AD47"/>
                </a:solidFill>
                <a:latin typeface="Arial" panose="020B0604020202020204" pitchFamily="34" charset="0"/>
                <a:ea typeface="Calibri" panose="020F0502020204030204" pitchFamily="34" charset="0"/>
                <a:cs typeface="Times New Roman" panose="02020603050405020304" pitchFamily="18" charset="0"/>
              </a:rPr>
              <a:t>Période de l’histoire </a:t>
            </a:r>
            <a:endParaRPr lang="fr-CA" sz="2400" dirty="0">
              <a:ln>
                <a:solidFill>
                  <a:srgbClr val="41AD49"/>
                </a:solidFill>
              </a:ln>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algn="ctr" defTabSz="914400"/>
            <a:r>
              <a:rPr lang="fr-CA" sz="2400" dirty="0">
                <a:ln>
                  <a:solidFill>
                    <a:srgbClr val="41AD49"/>
                  </a:solidFill>
                </a:ln>
                <a:solidFill>
                  <a:srgbClr val="41AD49"/>
                </a:solidFill>
                <a:latin typeface="Arial" panose="020B0604020202020204" pitchFamily="34" charset="0"/>
                <a:ea typeface="Calibri" panose="020F0502020204030204" pitchFamily="34" charset="0"/>
                <a:cs typeface="Times New Roman" panose="02020603050405020304" pitchFamily="18" charset="0"/>
              </a:rPr>
              <a:t>du Québec et du Canada</a:t>
            </a:r>
            <a:endParaRPr lang="fr-CA" sz="1000" dirty="0">
              <a:ln>
                <a:solidFill>
                  <a:srgbClr val="41AD49"/>
                </a:solidFill>
              </a:ln>
              <a:solidFill>
                <a:srgbClr val="41AD49"/>
              </a:solidFill>
              <a:latin typeface="Arial" panose="020B0604020202020204" pitchFamily="34" charset="0"/>
              <a:ea typeface="Calibri" panose="020F0502020204030204" pitchFamily="34" charset="0"/>
              <a:cs typeface="Times New Roman" panose="02020603050405020304" pitchFamily="18" charset="0"/>
            </a:endParaRPr>
          </a:p>
        </p:txBody>
      </p:sp>
      <p:sp>
        <p:nvSpPr>
          <p:cNvPr id="49" name="Zone de texte 39"/>
          <p:cNvSpPr txBox="1"/>
          <p:nvPr/>
        </p:nvSpPr>
        <p:spPr>
          <a:xfrm rot="6863536">
            <a:off x="5984450" y="2332402"/>
            <a:ext cx="4540296" cy="5035105"/>
          </a:xfrm>
          <a:prstGeom prst="rect">
            <a:avLst/>
          </a:prstGeom>
          <a:noFill/>
          <a:ln>
            <a:noFill/>
          </a:ln>
          <a:effectLst/>
        </p:spPr>
        <p:txBody>
          <a:bodyPr rot="0" spcFirstLastPara="1" vert="horz" wrap="square" lIns="91440" tIns="45720" rIns="91440" bIns="45720" numCol="1" spcCol="0" rtlCol="0" fromWordArt="0" anchor="t" anchorCtr="0" forceAA="0" compatLnSpc="1">
            <a:prstTxWarp prst="textArchUp">
              <a:avLst/>
            </a:prstTxWarp>
            <a:noAutofit/>
          </a:bodyPr>
          <a:lstStyle/>
          <a:p>
            <a:pPr algn="ctr" defTabSz="914400"/>
            <a:r>
              <a:rPr lang="fr-CA" sz="2400" dirty="0">
                <a:ln>
                  <a:solidFill>
                    <a:srgbClr val="41AD49"/>
                  </a:solidFill>
                </a:ln>
                <a:solidFill>
                  <a:srgbClr val="41AD49"/>
                </a:solidFill>
                <a:latin typeface="Arial" panose="020B0604020202020204" pitchFamily="34" charset="0"/>
                <a:ea typeface="Calibri" panose="020F0502020204030204" pitchFamily="34" charset="0"/>
                <a:cs typeface="Times New Roman" panose="02020603050405020304" pitchFamily="18" charset="0"/>
              </a:rPr>
              <a:t>Réalité sociale </a:t>
            </a:r>
            <a:endParaRPr lang="fr-CA" sz="1000" dirty="0">
              <a:ln>
                <a:solidFill>
                  <a:srgbClr val="41AD49"/>
                </a:solidFill>
              </a:ln>
              <a:solidFill>
                <a:srgbClr val="41AD49"/>
              </a:solidFill>
              <a:latin typeface="Arial" panose="020B0604020202020204" pitchFamily="34" charset="0"/>
              <a:ea typeface="Calibri" panose="020F0502020204030204" pitchFamily="34" charset="0"/>
              <a:cs typeface="Times New Roman" panose="02020603050405020304" pitchFamily="18" charset="0"/>
            </a:endParaRPr>
          </a:p>
        </p:txBody>
      </p:sp>
      <p:sp>
        <p:nvSpPr>
          <p:cNvPr id="50" name="ZoneTexte 49"/>
          <p:cNvSpPr txBox="1"/>
          <p:nvPr/>
        </p:nvSpPr>
        <p:spPr>
          <a:xfrm>
            <a:off x="7853651" y="4326278"/>
            <a:ext cx="2054477" cy="1569660"/>
          </a:xfrm>
          <a:prstGeom prst="rect">
            <a:avLst/>
          </a:prstGeom>
          <a:noFill/>
        </p:spPr>
        <p:txBody>
          <a:bodyPr wrap="square" rtlCol="0">
            <a:spAutoFit/>
          </a:bodyPr>
          <a:lstStyle/>
          <a:p>
            <a:pPr defTabSz="914400"/>
            <a:r>
              <a:rPr lang="fr-CA" sz="1200" b="1" dirty="0">
                <a:solidFill>
                  <a:srgbClr val="2E6BAA"/>
                </a:solidFill>
                <a:latin typeface="Arial" panose="020B0604020202020204" pitchFamily="34" charset="0"/>
                <a:cs typeface="Arial" panose="020B0604020202020204" pitchFamily="34" charset="0"/>
              </a:rPr>
              <a:t>Cerner l’objet d’interprétation</a:t>
            </a:r>
          </a:p>
          <a:p>
            <a:pPr defTabSz="914400"/>
            <a:endParaRPr lang="fr-CA" sz="1200" b="1" dirty="0">
              <a:solidFill>
                <a:srgbClr val="2E6BAA"/>
              </a:solidFill>
              <a:latin typeface="Arial" panose="020B0604020202020204" pitchFamily="34" charset="0"/>
              <a:cs typeface="Arial" panose="020B0604020202020204" pitchFamily="34" charset="0"/>
            </a:endParaRPr>
          </a:p>
          <a:p>
            <a:pPr defTabSz="914400"/>
            <a:r>
              <a:rPr lang="fr-CA" sz="1200" b="1" dirty="0">
                <a:solidFill>
                  <a:srgbClr val="2E6BAA"/>
                </a:solidFill>
                <a:latin typeface="Arial" panose="020B0604020202020204" pitchFamily="34" charset="0"/>
                <a:cs typeface="Arial" panose="020B0604020202020204" pitchFamily="34" charset="0"/>
              </a:rPr>
              <a:t>Analyser une réalité sociale</a:t>
            </a:r>
          </a:p>
          <a:p>
            <a:pPr defTabSz="914400"/>
            <a:endParaRPr lang="fr-CA" sz="1200" b="1" dirty="0">
              <a:solidFill>
                <a:srgbClr val="2E6BAA"/>
              </a:solidFill>
              <a:latin typeface="Arial" panose="020B0604020202020204" pitchFamily="34" charset="0"/>
              <a:cs typeface="Arial" panose="020B0604020202020204" pitchFamily="34" charset="0"/>
            </a:endParaRPr>
          </a:p>
          <a:p>
            <a:pPr defTabSz="914400"/>
            <a:r>
              <a:rPr lang="fr-CA" sz="1200" b="1" dirty="0">
                <a:solidFill>
                  <a:srgbClr val="2E6BAA"/>
                </a:solidFill>
                <a:latin typeface="Arial" panose="020B0604020202020204" pitchFamily="34" charset="0"/>
                <a:cs typeface="Arial" panose="020B0604020202020204" pitchFamily="34" charset="0"/>
              </a:rPr>
              <a:t>Assurer la validité de son interprétation</a:t>
            </a:r>
          </a:p>
        </p:txBody>
      </p:sp>
      <p:sp>
        <p:nvSpPr>
          <p:cNvPr id="51" name="Zone de texte 46"/>
          <p:cNvSpPr txBox="1">
            <a:spLocks noChangeArrowheads="1"/>
          </p:cNvSpPr>
          <p:nvPr/>
        </p:nvSpPr>
        <p:spPr bwMode="auto">
          <a:xfrm>
            <a:off x="4456086" y="7145749"/>
            <a:ext cx="3977721" cy="1268755"/>
          </a:xfrm>
          <a:prstGeom prst="rect">
            <a:avLst/>
          </a:prstGeom>
          <a:noFill/>
          <a:ln>
            <a:noFill/>
          </a:ln>
          <a:extLst/>
        </p:spPr>
        <p:txBody>
          <a:bodyPr vert="horz" wrap="square" lIns="91440" tIns="45720" rIns="91440" bIns="45720" numCol="1" anchor="t" anchorCtr="0" compatLnSpc="1">
            <a:prstTxWarp prst="textNoShape">
              <a:avLst/>
            </a:prstTxWarp>
          </a:bodyPr>
          <a:lstStyle/>
          <a:p>
            <a:pPr algn="ctr" defTabSz="914400" eaLnBrk="0" fontAlgn="base" hangingPunct="0">
              <a:spcBef>
                <a:spcPct val="0"/>
              </a:spcBef>
              <a:spcAft>
                <a:spcPct val="0"/>
              </a:spcAft>
            </a:pPr>
            <a:r>
              <a:rPr lang="fr-FR" altLang="fr-FR" sz="2000" dirty="0">
                <a:ln>
                  <a:solidFill>
                    <a:srgbClr val="41AD49"/>
                  </a:solidFill>
                </a:ln>
                <a:solidFill>
                  <a:srgbClr val="41AD49"/>
                </a:solidFill>
                <a:latin typeface="Arial" panose="020B0604020202020204" pitchFamily="34" charset="0"/>
                <a:ea typeface="Calibri" panose="020F0502020204030204" pitchFamily="34" charset="0"/>
                <a:cs typeface="Times New Roman" panose="02020603050405020304" pitchFamily="18" charset="0"/>
              </a:rPr>
              <a:t>Connaissances historiques</a:t>
            </a:r>
          </a:p>
          <a:p>
            <a:pPr algn="ctr" defTabSz="914400" eaLnBrk="0" fontAlgn="base" hangingPunct="0">
              <a:spcBef>
                <a:spcPct val="0"/>
              </a:spcBef>
              <a:spcAft>
                <a:spcPct val="0"/>
              </a:spcAft>
            </a:pPr>
            <a:r>
              <a:rPr lang="fr-FR" altLang="fr-FR" sz="1200" dirty="0">
                <a:ln>
                  <a:solidFill>
                    <a:srgbClr val="41AD49"/>
                  </a:solidFill>
                </a:ln>
                <a:solidFill>
                  <a:srgbClr val="41AD49"/>
                </a:solidFill>
                <a:latin typeface="Arial" panose="020B0604020202020204" pitchFamily="34" charset="0"/>
                <a:ea typeface="Calibri" panose="020F0502020204030204" pitchFamily="34" charset="0"/>
                <a:cs typeface="Times New Roman" panose="02020603050405020304" pitchFamily="18" charset="0"/>
              </a:rPr>
              <a:t>(connaissances relatives à la géographie)</a:t>
            </a:r>
          </a:p>
          <a:p>
            <a:pPr algn="ctr" defTabSz="914400" eaLnBrk="0" fontAlgn="base" hangingPunct="0">
              <a:spcBef>
                <a:spcPct val="0"/>
              </a:spcBef>
              <a:spcAft>
                <a:spcPct val="0"/>
              </a:spcAft>
            </a:pPr>
            <a:r>
              <a:rPr lang="fr-FR" altLang="fr-FR" sz="2000" dirty="0">
                <a:ln>
                  <a:solidFill>
                    <a:srgbClr val="41AD49"/>
                  </a:solidFill>
                </a:ln>
                <a:solidFill>
                  <a:srgbClr val="41AD49"/>
                </a:solidFill>
                <a:latin typeface="Arial" panose="020B0604020202020204" pitchFamily="34" charset="0"/>
                <a:ea typeface="Calibri" panose="020F0502020204030204" pitchFamily="34" charset="0"/>
                <a:cs typeface="Times New Roman" panose="02020603050405020304" pitchFamily="18" charset="0"/>
              </a:rPr>
              <a:t>Concepts</a:t>
            </a:r>
            <a:endParaRPr lang="fr-FR" altLang="fr-FR" sz="2400" dirty="0">
              <a:ln>
                <a:solidFill>
                  <a:srgbClr val="41AD49"/>
                </a:solidFill>
              </a:ln>
              <a:solidFill>
                <a:srgbClr val="41AD49"/>
              </a:solidFill>
              <a:latin typeface="Arial" panose="020B0604020202020204" pitchFamily="34" charset="0"/>
              <a:ea typeface="Calibri" panose="020F0502020204030204" pitchFamily="34" charset="0"/>
              <a:cs typeface="Times New Roman" panose="02020603050405020304" pitchFamily="18" charset="0"/>
            </a:endParaRPr>
          </a:p>
        </p:txBody>
      </p:sp>
      <p:grpSp>
        <p:nvGrpSpPr>
          <p:cNvPr id="52" name="Groupe 51"/>
          <p:cNvGrpSpPr/>
          <p:nvPr/>
        </p:nvGrpSpPr>
        <p:grpSpPr>
          <a:xfrm>
            <a:off x="4775878" y="2907536"/>
            <a:ext cx="3464417" cy="3650220"/>
            <a:chOff x="4775878" y="2907536"/>
            <a:chExt cx="3464417" cy="3650220"/>
          </a:xfrm>
        </p:grpSpPr>
        <p:sp>
          <p:nvSpPr>
            <p:cNvPr id="53" name="ZoneTexte 52"/>
            <p:cNvSpPr txBox="1"/>
            <p:nvPr/>
          </p:nvSpPr>
          <p:spPr>
            <a:xfrm>
              <a:off x="4775878" y="2907536"/>
              <a:ext cx="3464417"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1400" b="0" i="0" u="none" strike="noStrike" kern="0" cap="none" spc="0" normalizeH="0" baseline="0" noProof="0" dirty="0">
                  <a:ln>
                    <a:noFill/>
                  </a:ln>
                  <a:solidFill>
                    <a:srgbClr val="92278F"/>
                  </a:solidFill>
                  <a:effectLst/>
                  <a:uLnTx/>
                  <a:uFillTx/>
                  <a:latin typeface="Arial" panose="020B0604020202020204" pitchFamily="34" charset="0"/>
                  <a:cs typeface="Arial" panose="020B0604020202020204" pitchFamily="34" charset="0"/>
                </a:rPr>
                <a:t>Utilisation appropriée de connaissances</a:t>
              </a:r>
            </a:p>
          </p:txBody>
        </p:sp>
        <p:sp>
          <p:nvSpPr>
            <p:cNvPr id="54" name="Zone de texte 47"/>
            <p:cNvSpPr txBox="1">
              <a:spLocks noChangeArrowheads="1"/>
            </p:cNvSpPr>
            <p:nvPr/>
          </p:nvSpPr>
          <p:spPr bwMode="auto">
            <a:xfrm>
              <a:off x="5391270" y="3633581"/>
              <a:ext cx="1777914" cy="2924175"/>
            </a:xfrm>
            <a:prstGeom prst="rect">
              <a:avLst/>
            </a:prstGeom>
            <a:noFill/>
            <a:ln>
              <a:noFill/>
            </a:ln>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ts val="600"/>
                </a:spcBef>
                <a:spcAft>
                  <a:spcPts val="600"/>
                </a:spcAft>
                <a:buClrTx/>
                <a:buSzTx/>
                <a:buFontTx/>
                <a:buChar char="•"/>
                <a:tabLst/>
                <a:defRPr/>
              </a:pPr>
              <a:r>
                <a:rPr kumimoji="0" lang="fr-FR" altLang="fr-FR" sz="800" b="1" i="0" u="none" strike="noStrike" kern="0" cap="none" spc="0" normalizeH="0" baseline="0" noProof="0" dirty="0">
                  <a:ln>
                    <a:noFill/>
                  </a:ln>
                  <a:solidFill>
                    <a:srgbClr val="D2232A"/>
                  </a:solidFill>
                  <a:effectLst/>
                  <a:uLnTx/>
                  <a:uFillTx/>
                  <a:latin typeface="Arial" panose="020B0604020202020204" pitchFamily="34" charset="0"/>
                  <a:ea typeface="Calibri" panose="020F0502020204030204" pitchFamily="34" charset="0"/>
                  <a:cs typeface="Arial" panose="020B0604020202020204" pitchFamily="34" charset="0"/>
                </a:rPr>
                <a:t> Établir des faits</a:t>
              </a:r>
              <a:endParaRPr kumimoji="0" lang="fr-FR" altLang="fr-FR" sz="900" b="1" i="0" u="none" strike="noStrike" kern="0" cap="none" spc="0" normalizeH="0" baseline="0" noProof="0" dirty="0">
                <a:ln>
                  <a:noFill/>
                </a:ln>
                <a:solidFill>
                  <a:srgbClr val="D2232A"/>
                </a:solidFill>
                <a:effectLst/>
                <a:uLnTx/>
                <a:uFillTx/>
              </a:endParaRPr>
            </a:p>
            <a:p>
              <a:pPr marL="0" marR="0" lvl="0" indent="0" defTabSz="914400" eaLnBrk="0" fontAlgn="base" latinLnBrk="0" hangingPunct="0">
                <a:lnSpc>
                  <a:spcPct val="100000"/>
                </a:lnSpc>
                <a:spcBef>
                  <a:spcPts val="600"/>
                </a:spcBef>
                <a:spcAft>
                  <a:spcPts val="600"/>
                </a:spcAft>
                <a:buClrTx/>
                <a:buSzTx/>
                <a:buFontTx/>
                <a:buChar char="•"/>
                <a:tabLst>
                  <a:tab pos="68263" algn="l"/>
                </a:tabLst>
                <a:defRPr/>
              </a:pPr>
              <a:r>
                <a:rPr kumimoji="0" lang="fr-FR" altLang="fr-FR" sz="800" b="1" i="0" u="none" strike="noStrike" kern="0" cap="none" spc="0" normalizeH="0" baseline="0" noProof="0" dirty="0">
                  <a:ln>
                    <a:noFill/>
                  </a:ln>
                  <a:solidFill>
                    <a:srgbClr val="D2232A"/>
                  </a:solidFill>
                  <a:effectLst/>
                  <a:uLnTx/>
                  <a:uFillTx/>
                  <a:latin typeface="Arial" panose="020B0604020202020204" pitchFamily="34" charset="0"/>
                  <a:ea typeface="Calibri" panose="020F0502020204030204" pitchFamily="34" charset="0"/>
                  <a:cs typeface="Arial" panose="020B0604020202020204" pitchFamily="34" charset="0"/>
                </a:rPr>
                <a:t> Situer dans le temps et dans 	l’espace</a:t>
              </a:r>
              <a:endParaRPr kumimoji="0" lang="fr-FR" altLang="fr-FR" sz="900" b="1" i="0" u="none" strike="noStrike" kern="0" cap="none" spc="0" normalizeH="0" baseline="0" noProof="0" dirty="0">
                <a:ln>
                  <a:noFill/>
                </a:ln>
                <a:solidFill>
                  <a:srgbClr val="D2232A"/>
                </a:solidFill>
                <a:effectLst/>
                <a:uLnTx/>
                <a:uFillTx/>
              </a:endParaRPr>
            </a:p>
            <a:p>
              <a:pPr marL="0" marR="0" lvl="0" indent="0" defTabSz="914400" eaLnBrk="0" fontAlgn="base" latinLnBrk="0" hangingPunct="0">
                <a:lnSpc>
                  <a:spcPct val="100000"/>
                </a:lnSpc>
                <a:spcBef>
                  <a:spcPts val="600"/>
                </a:spcBef>
                <a:spcAft>
                  <a:spcPts val="600"/>
                </a:spcAft>
                <a:buClrTx/>
                <a:buSzTx/>
                <a:buFontTx/>
                <a:buChar char="•"/>
                <a:tabLst>
                  <a:tab pos="68263" algn="l"/>
                </a:tabLst>
                <a:defRPr/>
              </a:pPr>
              <a:r>
                <a:rPr kumimoji="0" lang="fr-FR" altLang="fr-FR" sz="800" b="1" i="0" u="none" strike="noStrike" kern="0" cap="none" spc="0" normalizeH="0" baseline="0" noProof="0" dirty="0">
                  <a:ln>
                    <a:noFill/>
                  </a:ln>
                  <a:solidFill>
                    <a:srgbClr val="D2232A"/>
                  </a:solidFill>
                  <a:effectLst/>
                  <a:uLnTx/>
                  <a:uFillTx/>
                  <a:latin typeface="Arial" panose="020B0604020202020204" pitchFamily="34" charset="0"/>
                  <a:ea typeface="Calibri" panose="020F0502020204030204" pitchFamily="34" charset="0"/>
                  <a:cs typeface="Arial" panose="020B0604020202020204" pitchFamily="34" charset="0"/>
                </a:rPr>
                <a:t> Dégager des différences et des 	similitudes</a:t>
              </a:r>
            </a:p>
            <a:p>
              <a:pPr marL="0" marR="0" lvl="0" indent="0" defTabSz="914400" eaLnBrk="0" fontAlgn="base" latinLnBrk="0" hangingPunct="0">
                <a:lnSpc>
                  <a:spcPct val="100000"/>
                </a:lnSpc>
                <a:spcBef>
                  <a:spcPts val="600"/>
                </a:spcBef>
                <a:spcAft>
                  <a:spcPts val="600"/>
                </a:spcAft>
                <a:buClrTx/>
                <a:buSzTx/>
                <a:buFontTx/>
                <a:buChar char="•"/>
                <a:tabLst>
                  <a:tab pos="53975" algn="l"/>
                </a:tabLst>
                <a:defRPr/>
              </a:pPr>
              <a:r>
                <a:rPr kumimoji="0" lang="fr-FR" altLang="fr-FR" sz="800" b="1" i="0" u="none" strike="noStrike" kern="0" cap="none" spc="0" normalizeH="0" baseline="0" noProof="0" dirty="0">
                  <a:ln>
                    <a:noFill/>
                  </a:ln>
                  <a:solidFill>
                    <a:srgbClr val="D2232A"/>
                  </a:solidFill>
                  <a:effectLst/>
                  <a:uLnTx/>
                  <a:uFillTx/>
                  <a:latin typeface="Arial" panose="020B0604020202020204" pitchFamily="34" charset="0"/>
                  <a:ea typeface="Calibri" panose="020F0502020204030204" pitchFamily="34" charset="0"/>
                  <a:cs typeface="Arial" panose="020B0604020202020204" pitchFamily="34" charset="0"/>
                </a:rPr>
                <a:t> Dégager des points de 	convergence et de divergence</a:t>
              </a:r>
            </a:p>
            <a:p>
              <a:pPr marL="0" marR="0" lvl="0" indent="0" defTabSz="914400" eaLnBrk="0" fontAlgn="base" latinLnBrk="0" hangingPunct="0">
                <a:lnSpc>
                  <a:spcPct val="100000"/>
                </a:lnSpc>
                <a:spcBef>
                  <a:spcPts val="600"/>
                </a:spcBef>
                <a:spcAft>
                  <a:spcPts val="0"/>
                </a:spcAft>
                <a:buClrTx/>
                <a:buSzTx/>
                <a:buFontTx/>
                <a:buChar char="•"/>
                <a:tabLst>
                  <a:tab pos="61913" algn="l"/>
                </a:tabLst>
                <a:defRPr/>
              </a:pPr>
              <a:r>
                <a:rPr kumimoji="0" lang="fr-FR" altLang="fr-FR" sz="800" b="1" i="0" u="none" strike="noStrike" kern="0" cap="none" spc="0" normalizeH="0" baseline="0" noProof="0" dirty="0">
                  <a:ln>
                    <a:noFill/>
                  </a:ln>
                  <a:solidFill>
                    <a:srgbClr val="D2232A"/>
                  </a:solidFill>
                  <a:effectLst/>
                  <a:uLnTx/>
                  <a:uFillTx/>
                  <a:latin typeface="Arial" panose="020B0604020202020204" pitchFamily="34" charset="0"/>
                  <a:ea typeface="Calibri" panose="020F0502020204030204" pitchFamily="34" charset="0"/>
                  <a:cs typeface="Arial" panose="020B0604020202020204" pitchFamily="34" charset="0"/>
                </a:rPr>
                <a:t> Déterminer des causes et des 	conséquences</a:t>
              </a:r>
            </a:p>
            <a:p>
              <a:pPr marL="0" marR="0" lvl="0" indent="0" defTabSz="914400" eaLnBrk="0" fontAlgn="base" latinLnBrk="0" hangingPunct="0">
                <a:lnSpc>
                  <a:spcPct val="100000"/>
                </a:lnSpc>
                <a:spcBef>
                  <a:spcPts val="600"/>
                </a:spcBef>
                <a:spcAft>
                  <a:spcPts val="600"/>
                </a:spcAft>
                <a:buClrTx/>
                <a:buSzTx/>
                <a:buFontTx/>
                <a:buChar char="•"/>
                <a:tabLst>
                  <a:tab pos="68263" algn="l"/>
                  <a:tab pos="88900" algn="l"/>
                </a:tabLst>
                <a:defRPr/>
              </a:pPr>
              <a:r>
                <a:rPr kumimoji="0" lang="fr-FR" altLang="fr-FR" sz="800" b="1" i="0" u="none" strike="noStrike" kern="0" cap="none" spc="0" normalizeH="0" baseline="0" noProof="0" dirty="0">
                  <a:ln>
                    <a:noFill/>
                  </a:ln>
                  <a:solidFill>
                    <a:srgbClr val="D2232A"/>
                  </a:solidFill>
                  <a:effectLst/>
                  <a:uLnTx/>
                  <a:uFillTx/>
                  <a:latin typeface="Arial" panose="020B0604020202020204" pitchFamily="34" charset="0"/>
                  <a:ea typeface="Calibri" panose="020F0502020204030204" pitchFamily="34" charset="0"/>
                  <a:cs typeface="Arial" panose="020B0604020202020204" pitchFamily="34" charset="0"/>
                </a:rPr>
                <a:t> Déterminer des</a:t>
              </a:r>
              <a:r>
                <a:rPr kumimoji="0" lang="fr-FR" altLang="fr-FR" sz="1600" b="1" i="0" u="none" strike="noStrike" kern="0" cap="none" spc="0" normalizeH="0" baseline="0" noProof="0" dirty="0">
                  <a:ln>
                    <a:noFill/>
                  </a:ln>
                  <a:solidFill>
                    <a:srgbClr val="D2232A"/>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altLang="fr-FR" sz="800" b="1" i="0" u="none" strike="noStrike" kern="0" cap="none" spc="0" normalizeH="0" baseline="0" noProof="0" dirty="0">
                  <a:ln>
                    <a:noFill/>
                  </a:ln>
                  <a:solidFill>
                    <a:srgbClr val="D2232A"/>
                  </a:solidFill>
                  <a:effectLst/>
                  <a:uLnTx/>
                  <a:uFillTx/>
                  <a:latin typeface="Arial" panose="020B0604020202020204" pitchFamily="34" charset="0"/>
                  <a:ea typeface="Calibri" panose="020F0502020204030204" pitchFamily="34" charset="0"/>
                  <a:cs typeface="Arial" panose="020B0604020202020204" pitchFamily="34" charset="0"/>
                </a:rPr>
                <a:t>changements 	et des continuités</a:t>
              </a:r>
              <a:endParaRPr kumimoji="0" lang="fr-FR" altLang="fr-FR" sz="900" b="1" i="0" u="none" strike="noStrike" kern="0" cap="none" spc="0" normalizeH="0" baseline="0" noProof="0" dirty="0">
                <a:ln>
                  <a:noFill/>
                </a:ln>
                <a:solidFill>
                  <a:srgbClr val="D2232A"/>
                </a:solidFill>
                <a:effectLst/>
                <a:uLnTx/>
                <a:uFillTx/>
              </a:endParaRPr>
            </a:p>
            <a:p>
              <a:pPr marL="0" marR="0" lvl="0" indent="0" defTabSz="914400" eaLnBrk="0" fontAlgn="base" latinLnBrk="0" hangingPunct="0">
                <a:lnSpc>
                  <a:spcPct val="100000"/>
                </a:lnSpc>
                <a:spcBef>
                  <a:spcPts val="600"/>
                </a:spcBef>
                <a:spcAft>
                  <a:spcPts val="600"/>
                </a:spcAft>
                <a:buClrTx/>
                <a:buSzTx/>
                <a:buFontTx/>
                <a:buChar char="•"/>
                <a:tabLst/>
                <a:defRPr/>
              </a:pPr>
              <a:r>
                <a:rPr kumimoji="0" lang="fr-FR" altLang="fr-FR" sz="800" b="1" i="0" u="none" strike="noStrike" kern="0" cap="none" spc="0" normalizeH="0" baseline="0" noProof="0" dirty="0">
                  <a:ln>
                    <a:noFill/>
                  </a:ln>
                  <a:solidFill>
                    <a:srgbClr val="D2232A"/>
                  </a:solidFill>
                  <a:effectLst/>
                  <a:uLnTx/>
                  <a:uFillTx/>
                  <a:latin typeface="Arial" panose="020B0604020202020204" pitchFamily="34" charset="0"/>
                  <a:ea typeface="Calibri" panose="020F0502020204030204" pitchFamily="34" charset="0"/>
                  <a:cs typeface="Arial" panose="020B0604020202020204" pitchFamily="34" charset="0"/>
                </a:rPr>
                <a:t> Mettre en relation des faits</a:t>
              </a:r>
              <a:endParaRPr kumimoji="0" lang="fr-FR" altLang="fr-FR" sz="900" b="1" i="0" u="none" strike="noStrike" kern="0" cap="none" spc="0" normalizeH="0" baseline="0" noProof="0" dirty="0">
                <a:ln>
                  <a:noFill/>
                </a:ln>
                <a:solidFill>
                  <a:srgbClr val="D2232A"/>
                </a:solidFill>
                <a:effectLst/>
                <a:uLnTx/>
                <a:uFillTx/>
              </a:endParaRPr>
            </a:p>
            <a:p>
              <a:pPr marL="0" marR="0" lvl="0" indent="0" defTabSz="914400" eaLnBrk="0" fontAlgn="base" latinLnBrk="0" hangingPunct="0">
                <a:lnSpc>
                  <a:spcPct val="100000"/>
                </a:lnSpc>
                <a:spcBef>
                  <a:spcPts val="600"/>
                </a:spcBef>
                <a:spcAft>
                  <a:spcPts val="600"/>
                </a:spcAft>
                <a:buClrTx/>
                <a:buSzTx/>
                <a:buFontTx/>
                <a:buChar char="•"/>
                <a:tabLst/>
                <a:defRPr/>
              </a:pPr>
              <a:r>
                <a:rPr kumimoji="0" lang="fr-FR" altLang="fr-FR" sz="800" b="1" i="0" u="none" strike="noStrike" kern="0" cap="none" spc="0" normalizeH="0" baseline="0" noProof="0" dirty="0">
                  <a:ln>
                    <a:noFill/>
                  </a:ln>
                  <a:solidFill>
                    <a:srgbClr val="D2232A"/>
                  </a:solidFill>
                  <a:effectLst/>
                  <a:uLnTx/>
                  <a:uFillTx/>
                  <a:latin typeface="Arial" panose="020B0604020202020204" pitchFamily="34" charset="0"/>
                  <a:ea typeface="Calibri" panose="020F0502020204030204" pitchFamily="34" charset="0"/>
                  <a:cs typeface="Arial" panose="020B0604020202020204" pitchFamily="34" charset="0"/>
                </a:rPr>
                <a:t> Établir des liens de causalité</a:t>
              </a:r>
              <a:endParaRPr kumimoji="0" lang="fr-FR" altLang="fr-FR" sz="900" b="1" i="0" u="none" strike="noStrike" kern="0" cap="none" spc="0" normalizeH="0" baseline="0" noProof="0" dirty="0">
                <a:ln>
                  <a:noFill/>
                </a:ln>
                <a:solidFill>
                  <a:srgbClr val="D2232A"/>
                </a:solidFill>
                <a:effectLst/>
                <a:uLnTx/>
                <a:uFillTx/>
              </a:endParaRPr>
            </a:p>
          </p:txBody>
        </p:sp>
      </p:grpSp>
      <p:grpSp>
        <p:nvGrpSpPr>
          <p:cNvPr id="55" name="Groupe 54"/>
          <p:cNvGrpSpPr/>
          <p:nvPr/>
        </p:nvGrpSpPr>
        <p:grpSpPr>
          <a:xfrm>
            <a:off x="3121307" y="6022988"/>
            <a:ext cx="6344756" cy="1287856"/>
            <a:chOff x="3121307" y="6022988"/>
            <a:chExt cx="6344756" cy="1287856"/>
          </a:xfrm>
        </p:grpSpPr>
        <p:pic>
          <p:nvPicPr>
            <p:cNvPr id="56" name="Image 5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21307" y="6022988"/>
              <a:ext cx="2642616" cy="1210056"/>
            </a:xfrm>
            <a:prstGeom prst="rect">
              <a:avLst/>
            </a:prstGeom>
          </p:spPr>
        </p:pic>
        <p:pic>
          <p:nvPicPr>
            <p:cNvPr id="57" name="Image 56"/>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62487" y="6059322"/>
              <a:ext cx="2703576" cy="1251522"/>
            </a:xfrm>
            <a:prstGeom prst="rect">
              <a:avLst/>
            </a:prstGeom>
          </p:spPr>
        </p:pic>
      </p:grpSp>
      <p:sp>
        <p:nvSpPr>
          <p:cNvPr id="60" name="ZoneTexte 7"/>
          <p:cNvSpPr txBox="1"/>
          <p:nvPr/>
        </p:nvSpPr>
        <p:spPr>
          <a:xfrm>
            <a:off x="982624" y="8058283"/>
            <a:ext cx="2714644" cy="584775"/>
          </a:xfrm>
          <a:prstGeom prst="rect">
            <a:avLst/>
          </a:prstGeom>
          <a:noFill/>
        </p:spPr>
        <p:txBody>
          <a:bodyPr wrap="square" rtlCol="0">
            <a:spAutoFit/>
          </a:bodyPr>
          <a:lstStyle>
            <a:defPPr>
              <a:defRPr lang="fr-C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Arial" charset="0"/>
                <a:ea typeface="+mn-ea"/>
                <a:cs typeface="Arial" charset="0"/>
              </a:rPr>
              <a:t>Avant révision linguistique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CA"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pic>
        <p:nvPicPr>
          <p:cNvPr id="30" name="Graphique 29" descr="Index pointant vers la droite">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11578282" y="8333357"/>
            <a:ext cx="914400" cy="914400"/>
          </a:xfrm>
          <a:prstGeom prst="rect">
            <a:avLst/>
          </a:prstGeom>
        </p:spPr>
      </p:pic>
      <p:pic>
        <p:nvPicPr>
          <p:cNvPr id="4" name="Image 3"/>
          <p:cNvPicPr>
            <a:picLocks noChangeAspect="1"/>
          </p:cNvPicPr>
          <p:nvPr/>
        </p:nvPicPr>
        <p:blipFill rotWithShape="1">
          <a:blip r:embed="rId11"/>
          <a:srcRect b="32740"/>
          <a:stretch/>
        </p:blipFill>
        <p:spPr>
          <a:xfrm>
            <a:off x="821341" y="8512804"/>
            <a:ext cx="10629900" cy="518930"/>
          </a:xfrm>
          <a:prstGeom prst="rect">
            <a:avLst/>
          </a:prstGeom>
        </p:spPr>
      </p:pic>
    </p:spTree>
    <p:extLst>
      <p:ext uri="{BB962C8B-B14F-4D97-AF65-F5344CB8AC3E}">
        <p14:creationId xmlns:p14="http://schemas.microsoft.com/office/powerpoint/2010/main" val="86312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animBg="1"/>
      <p:bldP spid="42" grpId="0"/>
      <p:bldP spid="43" grpId="0"/>
      <p:bldP spid="44" grpId="0"/>
      <p:bldP spid="45" grpId="0"/>
      <p:bldP spid="47" grpId="0"/>
      <p:bldP spid="48" grpId="0"/>
      <p:bldP spid="49" grpId="0"/>
      <p:bldP spid="50" grpId="0"/>
      <p:bldP spid="5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7" name="Titre 1"/>
          <p:cNvSpPr>
            <a:spLocks noGrp="1"/>
          </p:cNvSpPr>
          <p:nvPr>
            <p:ph type="title"/>
          </p:nvPr>
        </p:nvSpPr>
        <p:spPr>
          <a:xfrm>
            <a:off x="0" y="3818036"/>
            <a:ext cx="12599988" cy="1181249"/>
          </a:xfrm>
        </p:spPr>
        <p:txBody>
          <a:bodyPr>
            <a:noAutofit/>
          </a:bodyPr>
          <a:lstStyle/>
          <a:p>
            <a:r>
              <a:rPr lang="fr-CA" sz="7200" dirty="0">
                <a:solidFill>
                  <a:srgbClr val="229BD8"/>
                </a:solidFill>
              </a:rPr>
              <a:t>Monde contemporain</a:t>
            </a:r>
          </a:p>
        </p:txBody>
      </p:sp>
    </p:spTree>
    <p:extLst>
      <p:ext uri="{BB962C8B-B14F-4D97-AF65-F5344CB8AC3E}">
        <p14:creationId xmlns:p14="http://schemas.microsoft.com/office/powerpoint/2010/main" val="51773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538990"/>
            <a:ext cx="12599988" cy="1522413"/>
          </a:xfrm>
        </p:spPr>
        <p:txBody>
          <a:bodyPr>
            <a:normAutofit/>
          </a:bodyPr>
          <a:lstStyle/>
          <a:p>
            <a:r>
              <a:rPr lang="fr-CA" sz="7200" dirty="0">
                <a:solidFill>
                  <a:srgbClr val="229BD8"/>
                </a:solidFill>
              </a:rPr>
              <a:t>Apport du programme</a:t>
            </a:r>
            <a:endParaRPr lang="fr-CA" sz="3200" dirty="0"/>
          </a:p>
        </p:txBody>
      </p:sp>
      <p:sp>
        <p:nvSpPr>
          <p:cNvPr id="3" name="Espace réservé du contenu 2"/>
          <p:cNvSpPr>
            <a:spLocks noGrp="1"/>
          </p:cNvSpPr>
          <p:nvPr>
            <p:ph idx="1"/>
          </p:nvPr>
        </p:nvSpPr>
        <p:spPr>
          <a:xfrm>
            <a:off x="630000" y="2781214"/>
            <a:ext cx="11339989" cy="4961176"/>
          </a:xfrm>
        </p:spPr>
        <p:txBody>
          <a:bodyPr>
            <a:normAutofit fontScale="92500" lnSpcReduction="20000"/>
          </a:bodyPr>
          <a:lstStyle/>
          <a:p>
            <a:pPr marL="0" indent="0">
              <a:buNone/>
            </a:pPr>
            <a:r>
              <a:rPr lang="fr-CA" sz="3860" dirty="0"/>
              <a:t>Le programme d’études </a:t>
            </a:r>
            <a:r>
              <a:rPr lang="fr-CA" sz="3860" i="1" dirty="0"/>
              <a:t>Monde contemporain </a:t>
            </a:r>
            <a:r>
              <a:rPr lang="fr-CA" sz="3860" dirty="0"/>
              <a:t>vise à :</a:t>
            </a:r>
          </a:p>
          <a:p>
            <a:pPr marL="0" indent="0">
              <a:buNone/>
            </a:pPr>
            <a:endParaRPr lang="fr-CA" sz="2480" dirty="0"/>
          </a:p>
          <a:p>
            <a:pPr marL="242822" indent="-242822">
              <a:buNone/>
            </a:pPr>
            <a:r>
              <a:rPr lang="fr-CA" sz="2756" dirty="0"/>
              <a:t>– </a:t>
            </a:r>
            <a:r>
              <a:rPr lang="fr-CA" sz="3500" dirty="0"/>
              <a:t>amener l’adulte à saisir </a:t>
            </a:r>
            <a:r>
              <a:rPr lang="fr-CA" sz="3500" b="1" dirty="0"/>
              <a:t>la complexité du monde actuel</a:t>
            </a:r>
            <a:r>
              <a:rPr lang="fr-CA" sz="3500" dirty="0"/>
              <a:t> et à s’ouvrir à la diversité des sociétés qui le composent;</a:t>
            </a:r>
          </a:p>
          <a:p>
            <a:pPr marL="0" indent="0">
              <a:buNone/>
            </a:pPr>
            <a:endParaRPr lang="fr-CA" sz="3500" dirty="0"/>
          </a:p>
          <a:p>
            <a:pPr marL="242822" indent="-242822">
              <a:buNone/>
            </a:pPr>
            <a:r>
              <a:rPr lang="fr-CA" sz="3500" dirty="0"/>
              <a:t>– amener l’adulte à développer </a:t>
            </a:r>
            <a:r>
              <a:rPr lang="fr-CA" sz="3500" dirty="0" smtClean="0"/>
              <a:t>son </a:t>
            </a:r>
            <a:r>
              <a:rPr lang="fr-CA" sz="3500" dirty="0"/>
              <a:t>sens critique dans </a:t>
            </a:r>
            <a:r>
              <a:rPr lang="fr-CA" sz="3500" b="1" dirty="0"/>
              <a:t>l’étude de problèmes et d’enjeux du monde contemporain</a:t>
            </a:r>
            <a:r>
              <a:rPr lang="fr-CA" sz="3500" dirty="0"/>
              <a:t>;</a:t>
            </a:r>
          </a:p>
          <a:p>
            <a:pPr marL="0" indent="0">
              <a:buNone/>
            </a:pPr>
            <a:endParaRPr lang="fr-CA" sz="3500" dirty="0"/>
          </a:p>
          <a:p>
            <a:pPr marL="242822" indent="-242822">
              <a:buNone/>
            </a:pPr>
            <a:r>
              <a:rPr lang="fr-CA" sz="3500" dirty="0"/>
              <a:t>– préparer l’adulte à participer, en tant que </a:t>
            </a:r>
            <a:r>
              <a:rPr lang="fr-CA" sz="3500" dirty="0" smtClean="0"/>
              <a:t>citoyen responsable, </a:t>
            </a:r>
            <a:r>
              <a:rPr lang="fr-CA" sz="3500" dirty="0"/>
              <a:t>à la délibération sociale.</a:t>
            </a:r>
          </a:p>
        </p:txBody>
      </p:sp>
      <p:sp>
        <p:nvSpPr>
          <p:cNvPr id="4" name="Titre 1"/>
          <p:cNvSpPr txBox="1">
            <a:spLocks/>
          </p:cNvSpPr>
          <p:nvPr/>
        </p:nvSpPr>
        <p:spPr>
          <a:xfrm>
            <a:off x="0" y="-401315"/>
            <a:ext cx="12599988" cy="1181249"/>
          </a:xfrm>
          <a:prstGeom prst="rect">
            <a:avLst/>
          </a:prstGeom>
        </p:spPr>
        <p:txBody>
          <a:bodyPr vert="horz" lIns="91440" tIns="45720" rIns="91440" bIns="45720" rtlCol="0" anchor="ctr">
            <a:noAutofit/>
          </a:bodyPr>
          <a:lstStyle>
            <a:lvl1pPr algn="ctr" defTabSz="1260043" rtl="0" eaLnBrk="1" latinLnBrk="0" hangingPunct="1">
              <a:spcBef>
                <a:spcPct val="0"/>
              </a:spcBef>
              <a:buNone/>
              <a:defRPr sz="6063" kern="1200">
                <a:solidFill>
                  <a:schemeClr val="tx1"/>
                </a:solidFill>
                <a:latin typeface="+mj-lt"/>
                <a:ea typeface="+mj-ea"/>
                <a:cs typeface="+mj-cs"/>
              </a:defRPr>
            </a:lvl1pPr>
          </a:lstStyle>
          <a:p>
            <a:pPr algn="l"/>
            <a:r>
              <a:rPr lang="fr-CA" sz="2400" dirty="0">
                <a:solidFill>
                  <a:srgbClr val="229BD8"/>
                </a:solidFill>
              </a:rPr>
              <a:t>Monde contemporain</a:t>
            </a:r>
          </a:p>
        </p:txBody>
      </p:sp>
    </p:spTree>
    <p:extLst>
      <p:ext uri="{BB962C8B-B14F-4D97-AF65-F5344CB8AC3E}">
        <p14:creationId xmlns:p14="http://schemas.microsoft.com/office/powerpoint/2010/main" val="14335971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380528"/>
            <a:ext cx="12599988" cy="1522413"/>
          </a:xfrm>
        </p:spPr>
        <p:txBody>
          <a:bodyPr>
            <a:normAutofit/>
          </a:bodyPr>
          <a:lstStyle/>
          <a:p>
            <a:r>
              <a:rPr lang="fr-CA" sz="7200" dirty="0">
                <a:solidFill>
                  <a:srgbClr val="229BD8"/>
                </a:solidFill>
              </a:rPr>
              <a:t>Cours</a:t>
            </a:r>
            <a:endParaRPr lang="fr-CA" sz="3200" dirty="0"/>
          </a:p>
        </p:txBody>
      </p:sp>
      <p:sp>
        <p:nvSpPr>
          <p:cNvPr id="3" name="Espace réservé du contenu 2"/>
          <p:cNvSpPr>
            <a:spLocks noGrp="1"/>
          </p:cNvSpPr>
          <p:nvPr>
            <p:ph idx="1"/>
          </p:nvPr>
        </p:nvSpPr>
        <p:spPr>
          <a:xfrm>
            <a:off x="395338" y="1974949"/>
            <a:ext cx="11737304" cy="5818471"/>
          </a:xfrm>
        </p:spPr>
        <p:txBody>
          <a:bodyPr>
            <a:normAutofit fontScale="25000" lnSpcReduction="20000"/>
          </a:bodyPr>
          <a:lstStyle/>
          <a:p>
            <a:pPr lvl="2">
              <a:buFont typeface="Wingdings" panose="05000000000000000000" pitchFamily="2" charset="2"/>
              <a:buChar char="ü"/>
            </a:pPr>
            <a:r>
              <a:rPr lang="fr-CA" sz="12800" b="1" dirty="0"/>
              <a:t>Monde contemporain 1 </a:t>
            </a:r>
            <a:r>
              <a:rPr lang="fr-CA" sz="12800" dirty="0"/>
              <a:t>(50 heures)</a:t>
            </a:r>
          </a:p>
          <a:p>
            <a:pPr lvl="3">
              <a:buFont typeface="Arial" panose="020B0604020202020204" pitchFamily="34" charset="0"/>
              <a:buChar char="•"/>
            </a:pPr>
            <a:r>
              <a:rPr lang="fr-CA" sz="12800" dirty="0"/>
              <a:t>Environnement</a:t>
            </a:r>
          </a:p>
          <a:p>
            <a:pPr lvl="3">
              <a:buFont typeface="Arial" panose="020B0604020202020204" pitchFamily="34" charset="0"/>
              <a:buChar char="•"/>
            </a:pPr>
            <a:r>
              <a:rPr lang="fr-CA" sz="12800" dirty="0"/>
              <a:t>Population</a:t>
            </a:r>
          </a:p>
          <a:p>
            <a:pPr lvl="3">
              <a:buFont typeface="Arial" panose="020B0604020202020204" pitchFamily="34" charset="0"/>
              <a:buChar char="•"/>
            </a:pPr>
            <a:r>
              <a:rPr lang="fr-CA" sz="12800" dirty="0"/>
              <a:t>Richesse</a:t>
            </a:r>
          </a:p>
          <a:p>
            <a:pPr lvl="3">
              <a:buFont typeface="Arial" panose="020B0604020202020204" pitchFamily="34" charset="0"/>
              <a:buChar char="•"/>
            </a:pPr>
            <a:endParaRPr lang="fr-CA" sz="12800" dirty="0"/>
          </a:p>
          <a:p>
            <a:pPr lvl="2">
              <a:buFont typeface="Wingdings" panose="05000000000000000000" pitchFamily="2" charset="2"/>
              <a:buChar char="ü"/>
            </a:pPr>
            <a:r>
              <a:rPr lang="fr-CA" sz="12800" b="1" dirty="0"/>
              <a:t>Monde contemporain 2 </a:t>
            </a:r>
            <a:r>
              <a:rPr lang="fr-CA" sz="12800" dirty="0"/>
              <a:t>(50 heures)</a:t>
            </a:r>
          </a:p>
          <a:p>
            <a:pPr lvl="3">
              <a:buFont typeface="Arial" panose="020B0604020202020204" pitchFamily="34" charset="0"/>
              <a:buChar char="•"/>
            </a:pPr>
            <a:r>
              <a:rPr lang="fr-CA" sz="12800" dirty="0"/>
              <a:t>Pouvoir</a:t>
            </a:r>
          </a:p>
          <a:p>
            <a:pPr lvl="3">
              <a:buFont typeface="Arial" panose="020B0604020202020204" pitchFamily="34" charset="0"/>
              <a:buChar char="•"/>
            </a:pPr>
            <a:r>
              <a:rPr lang="fr-CA" sz="12800" dirty="0"/>
              <a:t>Tensions et conflits</a:t>
            </a:r>
          </a:p>
          <a:p>
            <a:pPr lvl="3">
              <a:buFont typeface="Arial" panose="020B0604020202020204" pitchFamily="34" charset="0"/>
              <a:buChar char="•"/>
            </a:pPr>
            <a:endParaRPr lang="fr-CA" sz="8000" dirty="0"/>
          </a:p>
          <a:p>
            <a:pPr marL="157505" indent="0" algn="just">
              <a:buNone/>
            </a:pPr>
            <a:r>
              <a:rPr lang="fr-CA" sz="12800" dirty="0"/>
              <a:t>Le choix de ces thèmes tient </a:t>
            </a:r>
            <a:r>
              <a:rPr lang="fr-CA" sz="12800" dirty="0" smtClean="0"/>
              <a:t>compte </a:t>
            </a:r>
            <a:r>
              <a:rPr lang="fr-CA" sz="12800" b="1" dirty="0"/>
              <a:t>d’importantes préoccupations mondiales</a:t>
            </a:r>
            <a:r>
              <a:rPr lang="fr-CA" sz="12800" dirty="0"/>
              <a:t>. Ils appellent une analyse qui considère à la fois les perspectives </a:t>
            </a:r>
            <a:r>
              <a:rPr lang="fr-CA" sz="12800" dirty="0" smtClean="0"/>
              <a:t>géographique et </a:t>
            </a:r>
            <a:r>
              <a:rPr lang="fr-CA" sz="12800" dirty="0"/>
              <a:t>historique ainsi que les dimensions économique et politique.</a:t>
            </a:r>
          </a:p>
        </p:txBody>
      </p:sp>
      <p:sp>
        <p:nvSpPr>
          <p:cNvPr id="4" name="Titre 1"/>
          <p:cNvSpPr txBox="1">
            <a:spLocks/>
          </p:cNvSpPr>
          <p:nvPr/>
        </p:nvSpPr>
        <p:spPr>
          <a:xfrm>
            <a:off x="0" y="-401315"/>
            <a:ext cx="12599988" cy="1181249"/>
          </a:xfrm>
          <a:prstGeom prst="rect">
            <a:avLst/>
          </a:prstGeom>
        </p:spPr>
        <p:txBody>
          <a:bodyPr vert="horz" lIns="91440" tIns="45720" rIns="91440" bIns="45720" rtlCol="0" anchor="ctr">
            <a:noAutofit/>
          </a:bodyPr>
          <a:lstStyle>
            <a:lvl1pPr algn="ctr" defTabSz="1260043" rtl="0" eaLnBrk="1" latinLnBrk="0" hangingPunct="1">
              <a:spcBef>
                <a:spcPct val="0"/>
              </a:spcBef>
              <a:buNone/>
              <a:defRPr sz="6063" kern="1200">
                <a:solidFill>
                  <a:schemeClr val="tx1"/>
                </a:solidFill>
                <a:latin typeface="+mj-lt"/>
                <a:ea typeface="+mj-ea"/>
                <a:cs typeface="+mj-cs"/>
              </a:defRPr>
            </a:lvl1pPr>
          </a:lstStyle>
          <a:p>
            <a:pPr algn="l"/>
            <a:r>
              <a:rPr lang="fr-CA" sz="2400" dirty="0">
                <a:solidFill>
                  <a:srgbClr val="229BD8"/>
                </a:solidFill>
              </a:rPr>
              <a:t>Monde contemporain</a:t>
            </a:r>
          </a:p>
        </p:txBody>
      </p:sp>
    </p:spTree>
    <p:extLst>
      <p:ext uri="{BB962C8B-B14F-4D97-AF65-F5344CB8AC3E}">
        <p14:creationId xmlns:p14="http://schemas.microsoft.com/office/powerpoint/2010/main" val="1589406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solidFill>
                  <a:srgbClr val="229BD8"/>
                </a:solidFill>
              </a:rPr>
              <a:t>Programmes d’études</a:t>
            </a:r>
          </a:p>
        </p:txBody>
      </p:sp>
      <p:sp>
        <p:nvSpPr>
          <p:cNvPr id="3" name="Espace réservé du contenu 2"/>
          <p:cNvSpPr>
            <a:spLocks noGrp="1"/>
          </p:cNvSpPr>
          <p:nvPr>
            <p:ph idx="1"/>
          </p:nvPr>
        </p:nvSpPr>
        <p:spPr>
          <a:xfrm>
            <a:off x="630000" y="2265382"/>
            <a:ext cx="11790674" cy="5466907"/>
          </a:xfrm>
        </p:spPr>
        <p:txBody>
          <a:bodyPr>
            <a:normAutofit fontScale="92500" lnSpcReduction="10000"/>
          </a:bodyPr>
          <a:lstStyle/>
          <a:p>
            <a:r>
              <a:rPr lang="fr-CA" dirty="0"/>
              <a:t>Éducation financière (provisoire)</a:t>
            </a:r>
          </a:p>
          <a:p>
            <a:r>
              <a:rPr lang="fr-CA" dirty="0"/>
              <a:t>Géographie culturelle (provisoire)</a:t>
            </a:r>
          </a:p>
          <a:p>
            <a:r>
              <a:rPr lang="fr-CA" dirty="0"/>
              <a:t>Géographie régionale du Québec* (provisoire)</a:t>
            </a:r>
          </a:p>
          <a:p>
            <a:r>
              <a:rPr lang="fr-CA" dirty="0"/>
              <a:t>Histoire du 20</a:t>
            </a:r>
            <a:r>
              <a:rPr lang="fr-CA" baseline="30000" dirty="0"/>
              <a:t>e </a:t>
            </a:r>
            <a:r>
              <a:rPr lang="fr-CA" dirty="0"/>
              <a:t>siècle (provisoire)</a:t>
            </a:r>
            <a:endParaRPr lang="fr-CA" baseline="30000" dirty="0"/>
          </a:p>
          <a:p>
            <a:r>
              <a:rPr lang="fr-CA" dirty="0"/>
              <a:t>Histoire du Québec et du Canada(provisoire)</a:t>
            </a:r>
          </a:p>
          <a:p>
            <a:r>
              <a:rPr lang="fr-CA" dirty="0"/>
              <a:t>Monde contemporain (approuvé)</a:t>
            </a:r>
          </a:p>
          <a:p>
            <a:endParaRPr lang="fr-CA" dirty="0"/>
          </a:p>
          <a:p>
            <a:pPr marL="0" indent="0">
              <a:buNone/>
            </a:pPr>
            <a:r>
              <a:rPr lang="fr-CA" dirty="0"/>
              <a:t>*Exclusif à la formation générale des </a:t>
            </a:r>
            <a:r>
              <a:rPr lang="fr-CA" dirty="0" smtClean="0"/>
              <a:t>adultes </a:t>
            </a:r>
            <a:r>
              <a:rPr lang="fr-CA" dirty="0"/>
              <a:t>(FGA)</a:t>
            </a:r>
          </a:p>
        </p:txBody>
      </p:sp>
      <p:sp>
        <p:nvSpPr>
          <p:cNvPr id="4" name="Rectangle 3">
            <a:hlinkClick r:id="rId4" action="ppaction://hlinksldjump"/>
          </p:cNvPr>
          <p:cNvSpPr/>
          <p:nvPr/>
        </p:nvSpPr>
        <p:spPr>
          <a:xfrm>
            <a:off x="1140371" y="2406997"/>
            <a:ext cx="7441764" cy="5953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3773"/>
          </a:p>
        </p:txBody>
      </p:sp>
      <p:sp>
        <p:nvSpPr>
          <p:cNvPr id="5" name="Rectangle 4">
            <a:hlinkClick r:id="rId5" action="ppaction://hlinksldjump"/>
          </p:cNvPr>
          <p:cNvSpPr/>
          <p:nvPr/>
        </p:nvSpPr>
        <p:spPr>
          <a:xfrm>
            <a:off x="1141001" y="5071293"/>
            <a:ext cx="9623489" cy="5953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773" dirty="0" smtClean="0"/>
              <a:t>    </a:t>
            </a:r>
            <a:endParaRPr lang="fr-CA" sz="3773" dirty="0"/>
          </a:p>
        </p:txBody>
      </p:sp>
      <p:sp>
        <p:nvSpPr>
          <p:cNvPr id="6" name="Rectangle 5">
            <a:hlinkClick r:id="rId6" action="ppaction://hlinksldjump"/>
          </p:cNvPr>
          <p:cNvSpPr/>
          <p:nvPr/>
        </p:nvSpPr>
        <p:spPr>
          <a:xfrm>
            <a:off x="1140371" y="3703141"/>
            <a:ext cx="7044870" cy="5953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3773"/>
          </a:p>
        </p:txBody>
      </p:sp>
      <p:sp>
        <p:nvSpPr>
          <p:cNvPr id="7" name="Rectangle 6">
            <a:hlinkClick r:id="rId7" action="ppaction://hlinksldjump"/>
          </p:cNvPr>
          <p:cNvSpPr/>
          <p:nvPr/>
        </p:nvSpPr>
        <p:spPr>
          <a:xfrm>
            <a:off x="1140371" y="4351213"/>
            <a:ext cx="7044870" cy="5953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3773"/>
          </a:p>
        </p:txBody>
      </p:sp>
      <p:sp>
        <p:nvSpPr>
          <p:cNvPr id="8" name="Rectangle 7">
            <a:hlinkClick r:id="rId8" action="ppaction://hlinksldjump"/>
          </p:cNvPr>
          <p:cNvSpPr/>
          <p:nvPr/>
        </p:nvSpPr>
        <p:spPr>
          <a:xfrm>
            <a:off x="941924" y="3055069"/>
            <a:ext cx="7640211" cy="5953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3773"/>
          </a:p>
        </p:txBody>
      </p:sp>
      <p:sp>
        <p:nvSpPr>
          <p:cNvPr id="9" name="Rectangle 8">
            <a:hlinkClick r:id="rId9" action="ppaction://hlinksldjump"/>
          </p:cNvPr>
          <p:cNvSpPr/>
          <p:nvPr/>
        </p:nvSpPr>
        <p:spPr>
          <a:xfrm>
            <a:off x="1041147" y="5863381"/>
            <a:ext cx="7044870" cy="5953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3773"/>
          </a:p>
        </p:txBody>
      </p:sp>
    </p:spTree>
    <p:extLst>
      <p:ext uri="{BB962C8B-B14F-4D97-AF65-F5344CB8AC3E}">
        <p14:creationId xmlns:p14="http://schemas.microsoft.com/office/powerpoint/2010/main" val="31100277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7" name="Titre 1"/>
          <p:cNvSpPr>
            <a:spLocks noGrp="1"/>
          </p:cNvSpPr>
          <p:nvPr>
            <p:ph type="title"/>
          </p:nvPr>
        </p:nvSpPr>
        <p:spPr>
          <a:xfrm>
            <a:off x="13958" y="505668"/>
            <a:ext cx="12586030" cy="1181249"/>
          </a:xfrm>
        </p:spPr>
        <p:txBody>
          <a:bodyPr>
            <a:noAutofit/>
          </a:bodyPr>
          <a:lstStyle/>
          <a:p>
            <a:r>
              <a:rPr lang="fr-CA" sz="7200" dirty="0">
                <a:solidFill>
                  <a:srgbClr val="229BD8"/>
                </a:solidFill>
              </a:rPr>
              <a:t>Les compétences</a:t>
            </a:r>
          </a:p>
        </p:txBody>
      </p:sp>
      <p:graphicFrame>
        <p:nvGraphicFramePr>
          <p:cNvPr id="9" name="Tableau 8"/>
          <p:cNvGraphicFramePr>
            <a:graphicFrameLocks noGrp="1"/>
          </p:cNvGraphicFramePr>
          <p:nvPr>
            <p:extLst>
              <p:ext uri="{D42A27DB-BD31-4B8C-83A1-F6EECF244321}">
                <p14:modId xmlns:p14="http://schemas.microsoft.com/office/powerpoint/2010/main" val="1064219767"/>
              </p:ext>
            </p:extLst>
          </p:nvPr>
        </p:nvGraphicFramePr>
        <p:xfrm>
          <a:off x="786006" y="1830933"/>
          <a:ext cx="10914588" cy="6230160"/>
        </p:xfrm>
        <a:graphic>
          <a:graphicData uri="http://schemas.openxmlformats.org/drawingml/2006/table">
            <a:tbl>
              <a:tblPr firstRow="1" bandRow="1">
                <a:tableStyleId>{5C22544A-7EE6-4342-B048-85BDC9FD1C3A}</a:tableStyleId>
              </a:tblPr>
              <a:tblGrid>
                <a:gridCol w="5457294">
                  <a:extLst>
                    <a:ext uri="{9D8B030D-6E8A-4147-A177-3AD203B41FA5}">
                      <a16:colId xmlns="" xmlns:a16="http://schemas.microsoft.com/office/drawing/2014/main" val="20000"/>
                    </a:ext>
                  </a:extLst>
                </a:gridCol>
                <a:gridCol w="5457294">
                  <a:extLst>
                    <a:ext uri="{9D8B030D-6E8A-4147-A177-3AD203B41FA5}">
                      <a16:colId xmlns="" xmlns:a16="http://schemas.microsoft.com/office/drawing/2014/main" val="20001"/>
                    </a:ext>
                  </a:extLst>
                </a:gridCol>
              </a:tblGrid>
              <a:tr h="545999">
                <a:tc>
                  <a:txBody>
                    <a:bodyPr/>
                    <a:lstStyle/>
                    <a:p>
                      <a:pPr algn="ctr"/>
                      <a:r>
                        <a:rPr lang="fr-CA" sz="3200" dirty="0"/>
                        <a:t>Compétence</a:t>
                      </a:r>
                      <a:r>
                        <a:rPr lang="fr-CA" sz="3200" baseline="0" dirty="0"/>
                        <a:t> 1</a:t>
                      </a:r>
                      <a:endParaRPr lang="fr-CA" sz="3200" dirty="0"/>
                    </a:p>
                  </a:txBody>
                  <a:tcPr marL="126000" marR="126000" marT="63000" marB="63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3200" dirty="0"/>
                        <a:t>Compétence</a:t>
                      </a:r>
                      <a:r>
                        <a:rPr lang="fr-CA" sz="3200" baseline="0" dirty="0"/>
                        <a:t> 2</a:t>
                      </a:r>
                      <a:endParaRPr lang="fr-CA" sz="3200" dirty="0"/>
                    </a:p>
                  </a:txBody>
                  <a:tcPr marL="126000" marR="126000" marT="63000" marB="63000"/>
                </a:tc>
                <a:extLst>
                  <a:ext uri="{0D108BD9-81ED-4DB2-BD59-A6C34878D82A}">
                    <a16:rowId xmlns="" xmlns:a16="http://schemas.microsoft.com/office/drawing/2014/main" val="10000"/>
                  </a:ext>
                </a:extLst>
              </a:tr>
              <a:tr h="965999">
                <a:tc>
                  <a:txBody>
                    <a:bodyPr/>
                    <a:lstStyle/>
                    <a:p>
                      <a:pPr algn="ctr"/>
                      <a:r>
                        <a:rPr lang="fr-CA" sz="3200" b="1" dirty="0"/>
                        <a:t>Interpréter</a:t>
                      </a:r>
                      <a:r>
                        <a:rPr lang="fr-CA" sz="3200" b="1" baseline="0" dirty="0"/>
                        <a:t> un problème du monde contemporain</a:t>
                      </a:r>
                      <a:endParaRPr lang="fr-CA" sz="3200" b="1" dirty="0"/>
                    </a:p>
                  </a:txBody>
                  <a:tcPr marL="126000" marR="126000" marT="63000" marB="63000"/>
                </a:tc>
                <a:tc>
                  <a:txBody>
                    <a:bodyPr/>
                    <a:lstStyle/>
                    <a:p>
                      <a:pPr algn="ctr"/>
                      <a:r>
                        <a:rPr lang="fr-CA" sz="3200" b="1" dirty="0"/>
                        <a:t>Prendre position</a:t>
                      </a:r>
                      <a:r>
                        <a:rPr lang="fr-CA" sz="3200" b="1" baseline="0" dirty="0"/>
                        <a:t> sur un enjeu du monde contemporain</a:t>
                      </a:r>
                      <a:endParaRPr lang="fr-CA" sz="3200" b="1" dirty="0"/>
                    </a:p>
                  </a:txBody>
                  <a:tcPr marL="126000" marR="126000" marT="63000" marB="63000"/>
                </a:tc>
                <a:extLst>
                  <a:ext uri="{0D108BD9-81ED-4DB2-BD59-A6C34878D82A}">
                    <a16:rowId xmlns="" xmlns:a16="http://schemas.microsoft.com/office/drawing/2014/main" val="10001"/>
                  </a:ext>
                </a:extLst>
              </a:tr>
              <a:tr h="3905996">
                <a:tc>
                  <a:txBody>
                    <a:bodyPr/>
                    <a:lstStyle/>
                    <a:p>
                      <a:pPr marL="285750" indent="-285750">
                        <a:buFont typeface="Arial" panose="020B0604020202020204" pitchFamily="34" charset="0"/>
                        <a:buChar char="•"/>
                      </a:pPr>
                      <a:r>
                        <a:rPr lang="fr-CA" sz="3200" dirty="0"/>
                        <a:t>Cerner le problème</a:t>
                      </a:r>
                    </a:p>
                    <a:p>
                      <a:pPr marL="285750" indent="-285750">
                        <a:buFont typeface="Arial" panose="020B0604020202020204" pitchFamily="34" charset="0"/>
                        <a:buChar char="•"/>
                      </a:pPr>
                      <a:r>
                        <a:rPr lang="fr-CA" sz="3200" dirty="0"/>
                        <a:t>Analyser</a:t>
                      </a:r>
                      <a:r>
                        <a:rPr lang="fr-CA" sz="3200" baseline="0" dirty="0"/>
                        <a:t> le problème</a:t>
                      </a:r>
                    </a:p>
                    <a:p>
                      <a:pPr marL="285750" indent="-285750">
                        <a:buFont typeface="Arial" panose="020B0604020202020204" pitchFamily="34" charset="0"/>
                        <a:buChar char="•"/>
                      </a:pPr>
                      <a:r>
                        <a:rPr lang="fr-CA" sz="3200" baseline="0" dirty="0"/>
                        <a:t>Envisager le problème dans sa globalité</a:t>
                      </a:r>
                    </a:p>
                    <a:p>
                      <a:pPr marL="285750" indent="-285750">
                        <a:buFont typeface="Arial" panose="020B0604020202020204" pitchFamily="34" charset="0"/>
                        <a:buChar char="•"/>
                      </a:pPr>
                      <a:r>
                        <a:rPr lang="fr-CA" sz="3200" baseline="0" dirty="0"/>
                        <a:t>Porter un regard critique sur sa démarche</a:t>
                      </a:r>
                      <a:endParaRPr lang="fr-CA" sz="3200" dirty="0"/>
                    </a:p>
                  </a:txBody>
                  <a:tcPr marL="126000" marR="126000" marT="63000" marB="63000"/>
                </a:tc>
                <a:tc>
                  <a:txBody>
                    <a:bodyPr/>
                    <a:lstStyle/>
                    <a:p>
                      <a:pPr marL="285750" indent="-285750">
                        <a:buFont typeface="Arial" panose="020B0604020202020204" pitchFamily="34" charset="0"/>
                        <a:buChar char="•"/>
                      </a:pPr>
                      <a:r>
                        <a:rPr lang="fr-CA" sz="3200" dirty="0"/>
                        <a:t>Examiner des points de vue relatifs à l’enjeu</a:t>
                      </a:r>
                    </a:p>
                    <a:p>
                      <a:pPr marL="285750" indent="-285750">
                        <a:buFont typeface="Arial" panose="020B0604020202020204" pitchFamily="34" charset="0"/>
                        <a:buChar char="•"/>
                      </a:pPr>
                      <a:r>
                        <a:rPr lang="fr-CA" sz="3200" dirty="0"/>
                        <a:t>Considérer</a:t>
                      </a:r>
                      <a:r>
                        <a:rPr lang="fr-CA" sz="3200" baseline="0" dirty="0"/>
                        <a:t> le traitement médiatique de l’enjeu</a:t>
                      </a:r>
                    </a:p>
                    <a:p>
                      <a:pPr marL="285750" indent="-285750">
                        <a:buFont typeface="Arial" panose="020B0604020202020204" pitchFamily="34" charset="0"/>
                        <a:buChar char="•"/>
                      </a:pPr>
                      <a:r>
                        <a:rPr lang="fr-CA" sz="3200" baseline="0" dirty="0"/>
                        <a:t>Débattre de l’enjeu</a:t>
                      </a:r>
                    </a:p>
                    <a:p>
                      <a:pPr marL="285750" indent="-285750">
                        <a:buFont typeface="Arial" panose="020B0604020202020204" pitchFamily="34" charset="0"/>
                        <a:buChar char="•"/>
                      </a:pPr>
                      <a:r>
                        <a:rPr lang="fr-CA" sz="3200" baseline="0" dirty="0"/>
                        <a:t>Envisager des occasions de participation sociale</a:t>
                      </a:r>
                    </a:p>
                    <a:p>
                      <a:pPr marL="285750" indent="-285750">
                        <a:buFont typeface="Arial" panose="020B0604020202020204" pitchFamily="34" charset="0"/>
                        <a:buChar char="•"/>
                      </a:pPr>
                      <a:r>
                        <a:rPr lang="fr-CA" sz="3200" baseline="0" dirty="0"/>
                        <a:t>Porter un regard critique sur sa démarche</a:t>
                      </a:r>
                      <a:endParaRPr lang="fr-CA" sz="3200" dirty="0"/>
                    </a:p>
                  </a:txBody>
                  <a:tcPr marL="126000" marR="126000" marT="63000" marB="63000"/>
                </a:tc>
                <a:extLst>
                  <a:ext uri="{0D108BD9-81ED-4DB2-BD59-A6C34878D82A}">
                    <a16:rowId xmlns="" xmlns:a16="http://schemas.microsoft.com/office/drawing/2014/main" val="10002"/>
                  </a:ext>
                </a:extLst>
              </a:tr>
            </a:tbl>
          </a:graphicData>
        </a:graphic>
      </p:graphicFrame>
      <p:sp>
        <p:nvSpPr>
          <p:cNvPr id="4" name="Titre 1"/>
          <p:cNvSpPr txBox="1">
            <a:spLocks/>
          </p:cNvSpPr>
          <p:nvPr/>
        </p:nvSpPr>
        <p:spPr>
          <a:xfrm>
            <a:off x="0" y="-401315"/>
            <a:ext cx="12599988" cy="1181249"/>
          </a:xfrm>
          <a:prstGeom prst="rect">
            <a:avLst/>
          </a:prstGeom>
        </p:spPr>
        <p:txBody>
          <a:bodyPr vert="horz" lIns="91440" tIns="45720" rIns="91440" bIns="45720" rtlCol="0" anchor="ctr">
            <a:noAutofit/>
          </a:bodyPr>
          <a:lstStyle>
            <a:lvl1pPr algn="ctr" defTabSz="1260043" rtl="0" eaLnBrk="1" latinLnBrk="0" hangingPunct="1">
              <a:spcBef>
                <a:spcPct val="0"/>
              </a:spcBef>
              <a:buNone/>
              <a:defRPr sz="6063" kern="1200">
                <a:solidFill>
                  <a:schemeClr val="tx1"/>
                </a:solidFill>
                <a:latin typeface="+mj-lt"/>
                <a:ea typeface="+mj-ea"/>
                <a:cs typeface="+mj-cs"/>
              </a:defRPr>
            </a:lvl1pPr>
          </a:lstStyle>
          <a:p>
            <a:pPr algn="l"/>
            <a:r>
              <a:rPr lang="fr-CA" sz="2400" dirty="0">
                <a:solidFill>
                  <a:srgbClr val="229BD8"/>
                </a:solidFill>
              </a:rPr>
              <a:t>Monde contemporain</a:t>
            </a:r>
          </a:p>
        </p:txBody>
      </p:sp>
    </p:spTree>
    <p:extLst>
      <p:ext uri="{BB962C8B-B14F-4D97-AF65-F5344CB8AC3E}">
        <p14:creationId xmlns:p14="http://schemas.microsoft.com/office/powerpoint/2010/main" val="42456849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4290675692"/>
              </p:ext>
            </p:extLst>
          </p:nvPr>
        </p:nvGraphicFramePr>
        <p:xfrm>
          <a:off x="447107" y="2315482"/>
          <a:ext cx="11707076" cy="5852155"/>
        </p:xfrm>
        <a:graphic>
          <a:graphicData uri="http://schemas.openxmlformats.org/drawingml/2006/table">
            <a:tbl>
              <a:tblPr firstRow="1" bandRow="1">
                <a:tableStyleId>{5C22544A-7EE6-4342-B048-85BDC9FD1C3A}</a:tableStyleId>
              </a:tblPr>
              <a:tblGrid>
                <a:gridCol w="1416176">
                  <a:extLst>
                    <a:ext uri="{9D8B030D-6E8A-4147-A177-3AD203B41FA5}">
                      <a16:colId xmlns="" xmlns:a16="http://schemas.microsoft.com/office/drawing/2014/main" val="20000"/>
                    </a:ext>
                  </a:extLst>
                </a:gridCol>
                <a:gridCol w="1521640">
                  <a:extLst>
                    <a:ext uri="{9D8B030D-6E8A-4147-A177-3AD203B41FA5}">
                      <a16:colId xmlns="" xmlns:a16="http://schemas.microsoft.com/office/drawing/2014/main" val="20001"/>
                    </a:ext>
                  </a:extLst>
                </a:gridCol>
                <a:gridCol w="1810069">
                  <a:extLst>
                    <a:ext uri="{9D8B030D-6E8A-4147-A177-3AD203B41FA5}">
                      <a16:colId xmlns="" xmlns:a16="http://schemas.microsoft.com/office/drawing/2014/main" val="20002"/>
                    </a:ext>
                  </a:extLst>
                </a:gridCol>
                <a:gridCol w="1466364">
                  <a:extLst>
                    <a:ext uri="{9D8B030D-6E8A-4147-A177-3AD203B41FA5}">
                      <a16:colId xmlns="" xmlns:a16="http://schemas.microsoft.com/office/drawing/2014/main" val="20003"/>
                    </a:ext>
                  </a:extLst>
                </a:gridCol>
                <a:gridCol w="1825154">
                  <a:extLst>
                    <a:ext uri="{9D8B030D-6E8A-4147-A177-3AD203B41FA5}">
                      <a16:colId xmlns="" xmlns:a16="http://schemas.microsoft.com/office/drawing/2014/main" val="20004"/>
                    </a:ext>
                  </a:extLst>
                </a:gridCol>
                <a:gridCol w="1880860">
                  <a:extLst>
                    <a:ext uri="{9D8B030D-6E8A-4147-A177-3AD203B41FA5}">
                      <a16:colId xmlns="" xmlns:a16="http://schemas.microsoft.com/office/drawing/2014/main" val="20005"/>
                    </a:ext>
                  </a:extLst>
                </a:gridCol>
                <a:gridCol w="1786813">
                  <a:extLst>
                    <a:ext uri="{9D8B030D-6E8A-4147-A177-3AD203B41FA5}">
                      <a16:colId xmlns="" xmlns:a16="http://schemas.microsoft.com/office/drawing/2014/main" val="20006"/>
                    </a:ext>
                  </a:extLst>
                </a:gridCol>
              </a:tblGrid>
              <a:tr h="420000">
                <a:tc gridSpan="7">
                  <a:txBody>
                    <a:bodyPr/>
                    <a:lstStyle/>
                    <a:p>
                      <a:pPr algn="ctr"/>
                      <a:r>
                        <a:rPr lang="fr-CA" sz="1900" b="1" i="0" u="none" strike="noStrike" kern="1200" baseline="0" dirty="0">
                          <a:solidFill>
                            <a:schemeClr val="lt1"/>
                          </a:solidFill>
                          <a:latin typeface="+mn-lt"/>
                          <a:ea typeface="+mn-ea"/>
                          <a:cs typeface="+mn-cs"/>
                        </a:rPr>
                        <a:t>Cours </a:t>
                      </a:r>
                      <a:r>
                        <a:rPr lang="fr-CA" sz="1900" b="1" i="1" u="none" strike="noStrike" kern="1200" baseline="0" dirty="0">
                          <a:solidFill>
                            <a:schemeClr val="lt1"/>
                          </a:solidFill>
                          <a:latin typeface="+mn-lt"/>
                          <a:ea typeface="+mn-ea"/>
                          <a:cs typeface="+mn-cs"/>
                        </a:rPr>
                        <a:t>Monde contemporain 1</a:t>
                      </a:r>
                      <a:endParaRPr lang="fr-CA" sz="1900" dirty="0"/>
                    </a:p>
                  </a:txBody>
                  <a:tcPr marL="126000" marR="126000" marT="63000" marB="63000"/>
                </a:tc>
                <a:tc hMerge="1">
                  <a:txBody>
                    <a:bodyPr/>
                    <a:lstStyle/>
                    <a:p>
                      <a:endParaRPr lang="fr-CA" dirty="0"/>
                    </a:p>
                  </a:txBody>
                  <a:tcPr/>
                </a:tc>
                <a:tc hMerge="1">
                  <a:txBody>
                    <a:bodyPr/>
                    <a:lstStyle/>
                    <a:p>
                      <a:endParaRPr lang="fr-CA"/>
                    </a:p>
                  </a:txBody>
                  <a:tcPr/>
                </a:tc>
                <a:tc hMerge="1">
                  <a:txBody>
                    <a:bodyPr/>
                    <a:lstStyle/>
                    <a:p>
                      <a:endParaRPr lang="fr-CA" dirty="0"/>
                    </a:p>
                  </a:txBody>
                  <a:tcPr/>
                </a:tc>
                <a:tc hMerge="1">
                  <a:txBody>
                    <a:bodyPr/>
                    <a:lstStyle/>
                    <a:p>
                      <a:endParaRPr lang="fr-CA" dirty="0"/>
                    </a:p>
                  </a:txBody>
                  <a:tcPr/>
                </a:tc>
                <a:tc hMerge="1">
                  <a:txBody>
                    <a:bodyPr/>
                    <a:lstStyle/>
                    <a:p>
                      <a:endParaRPr lang="fr-CA" dirty="0"/>
                    </a:p>
                  </a:txBody>
                  <a:tcPr/>
                </a:tc>
                <a:tc hMerge="1">
                  <a:txBody>
                    <a:bodyPr/>
                    <a:lstStyle/>
                    <a:p>
                      <a:endParaRPr lang="fr-CA" dirty="0"/>
                    </a:p>
                  </a:txBody>
                  <a:tcPr/>
                </a:tc>
                <a:extLst>
                  <a:ext uri="{0D108BD9-81ED-4DB2-BD59-A6C34878D82A}">
                    <a16:rowId xmlns="" xmlns:a16="http://schemas.microsoft.com/office/drawing/2014/main" val="10000"/>
                  </a:ext>
                </a:extLst>
              </a:tr>
              <a:tr h="629999">
                <a:tc>
                  <a:txBody>
                    <a:bodyPr/>
                    <a:lstStyle/>
                    <a:p>
                      <a:pPr algn="ctr"/>
                      <a:r>
                        <a:rPr lang="fr-CA" sz="1700" b="1" i="0" u="none" strike="noStrike" baseline="0" dirty="0">
                          <a:latin typeface="+mn-lt"/>
                        </a:rPr>
                        <a:t>Thème</a:t>
                      </a:r>
                      <a:endParaRPr lang="fr-CA" sz="3900" dirty="0">
                        <a:latin typeface="+mn-lt"/>
                      </a:endParaRPr>
                    </a:p>
                  </a:txBody>
                  <a:tcPr marL="126000" marR="126000" marT="63000" marB="63000" anchor="ctr"/>
                </a:tc>
                <a:tc>
                  <a:txBody>
                    <a:bodyPr/>
                    <a:lstStyle/>
                    <a:p>
                      <a:pPr algn="ctr"/>
                      <a:r>
                        <a:rPr lang="fr-CA" sz="1700" b="1" i="0" u="none" strike="noStrike" baseline="0" dirty="0">
                          <a:latin typeface="+mn-lt"/>
                        </a:rPr>
                        <a:t>Angle d’entrée</a:t>
                      </a:r>
                      <a:endParaRPr lang="fr-CA" sz="3900" dirty="0">
                        <a:latin typeface="+mn-lt"/>
                      </a:endParaRPr>
                    </a:p>
                  </a:txBody>
                  <a:tcPr marL="126000" marR="126000" marT="63000" marB="63000" anchor="ctr">
                    <a:lnR w="127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700" b="1" i="0" u="none" strike="noStrike" kern="1200" baseline="0" dirty="0">
                          <a:solidFill>
                            <a:schemeClr val="dk1"/>
                          </a:solidFill>
                          <a:latin typeface="+mn-lt"/>
                          <a:ea typeface="+mn-ea"/>
                          <a:cs typeface="+mn-cs"/>
                        </a:rPr>
                        <a:t>Concept commun</a:t>
                      </a:r>
                    </a:p>
                  </a:txBody>
                  <a:tcPr marL="126000" marR="126000" marT="63000" marB="63000" anchor="ctr">
                    <a:lnL w="12700" cap="flat" cmpd="sng" algn="ctr">
                      <a:solidFill>
                        <a:schemeClr val="bg1"/>
                      </a:solidFill>
                      <a:prstDash val="solid"/>
                      <a:round/>
                      <a:headEnd type="none" w="med" len="med"/>
                      <a:tailEnd type="none" w="med" len="med"/>
                    </a:lnL>
                  </a:tcPr>
                </a:tc>
                <a:tc>
                  <a:txBody>
                    <a:bodyPr/>
                    <a:lstStyle/>
                    <a:p>
                      <a:pPr algn="ctr"/>
                      <a:r>
                        <a:rPr lang="fr-CA" sz="1700" b="1" i="0" u="none" strike="noStrike" baseline="0" dirty="0">
                          <a:latin typeface="+mn-lt"/>
                        </a:rPr>
                        <a:t>Concept central</a:t>
                      </a:r>
                      <a:endParaRPr lang="fr-CA" sz="3900" dirty="0">
                        <a:latin typeface="+mn-lt"/>
                      </a:endParaRPr>
                    </a:p>
                  </a:txBody>
                  <a:tcPr marL="126000" marR="126000" marT="63000" marB="63000" anchor="ctr"/>
                </a:tc>
                <a:tc>
                  <a:txBody>
                    <a:bodyPr/>
                    <a:lstStyle/>
                    <a:p>
                      <a:pPr algn="ctr"/>
                      <a:r>
                        <a:rPr lang="fr-CA" sz="1700" b="1" i="0" u="none" strike="noStrike" baseline="0" dirty="0">
                          <a:latin typeface="+mn-lt"/>
                        </a:rPr>
                        <a:t>Concepts particuliers</a:t>
                      </a:r>
                      <a:endParaRPr lang="fr-CA" sz="3900" dirty="0">
                        <a:latin typeface="+mn-lt"/>
                      </a:endParaRPr>
                    </a:p>
                  </a:txBody>
                  <a:tcPr marL="126000" marR="126000" marT="63000" marB="63000" anchor="ctr"/>
                </a:tc>
                <a:tc>
                  <a:txBody>
                    <a:bodyPr/>
                    <a:lstStyle/>
                    <a:p>
                      <a:pPr algn="ctr"/>
                      <a:r>
                        <a:rPr lang="fr-CA" sz="1700" b="1" i="0" u="none" strike="noStrike" baseline="0" dirty="0">
                          <a:latin typeface="+mn-lt"/>
                        </a:rPr>
                        <a:t>Objet d’interprétation</a:t>
                      </a:r>
                      <a:endParaRPr lang="fr-CA" sz="3900" dirty="0">
                        <a:latin typeface="+mn-lt"/>
                      </a:endParaRPr>
                    </a:p>
                  </a:txBody>
                  <a:tcPr marL="126000" marR="126000" marT="63000" marB="63000" anchor="ctr"/>
                </a:tc>
                <a:tc>
                  <a:txBody>
                    <a:bodyPr/>
                    <a:lstStyle/>
                    <a:p>
                      <a:pPr algn="ctr"/>
                      <a:r>
                        <a:rPr lang="fr-CA" sz="1700" b="1" i="0" u="none" strike="noStrike" baseline="0" dirty="0">
                          <a:latin typeface="+mn-lt"/>
                        </a:rPr>
                        <a:t>Objet de prise de position</a:t>
                      </a:r>
                      <a:endParaRPr lang="fr-CA" sz="3900" dirty="0">
                        <a:latin typeface="+mn-lt"/>
                      </a:endParaRPr>
                    </a:p>
                  </a:txBody>
                  <a:tcPr marL="126000" marR="126000" marT="63000" marB="63000" anchor="ctr"/>
                </a:tc>
                <a:extLst>
                  <a:ext uri="{0D108BD9-81ED-4DB2-BD59-A6C34878D82A}">
                    <a16:rowId xmlns="" xmlns:a16="http://schemas.microsoft.com/office/drawing/2014/main" val="10001"/>
                  </a:ext>
                </a:extLst>
              </a:tr>
              <a:tr h="1669498">
                <a:tc>
                  <a:txBody>
                    <a:bodyPr/>
                    <a:lstStyle/>
                    <a:p>
                      <a:pPr algn="ctr"/>
                      <a:r>
                        <a:rPr lang="fr-CA" sz="1400" b="0" i="0" u="none" strike="noStrike" baseline="0" dirty="0">
                          <a:latin typeface="+mj-lt"/>
                        </a:rPr>
                        <a:t>Environnement</a:t>
                      </a:r>
                      <a:endParaRPr lang="fr-CA" sz="1400" b="0" dirty="0">
                        <a:latin typeface="+mj-lt"/>
                      </a:endParaRPr>
                    </a:p>
                  </a:txBody>
                  <a:tcPr marL="126000" marR="126000" marT="63000" marB="63000" anchor="ctr"/>
                </a:tc>
                <a:tc>
                  <a:txBody>
                    <a:bodyPr/>
                    <a:lstStyle/>
                    <a:p>
                      <a:pPr algn="ctr"/>
                      <a:r>
                        <a:rPr lang="fr-CA" sz="1400" b="0" i="0" u="none" strike="noStrike" baseline="0" dirty="0">
                          <a:latin typeface="+mj-lt"/>
                        </a:rPr>
                        <a:t>La gestion de</a:t>
                      </a:r>
                    </a:p>
                    <a:p>
                      <a:pPr algn="ctr"/>
                      <a:r>
                        <a:rPr lang="fr-CA" sz="1400" b="0" i="0" u="none" strike="noStrike" baseline="0" dirty="0">
                          <a:latin typeface="+mj-lt"/>
                        </a:rPr>
                        <a:t>l’environnement</a:t>
                      </a:r>
                    </a:p>
                  </a:txBody>
                  <a:tcPr marL="126000" marR="126000" marT="63000" marB="63000" anchor="ctr">
                    <a:lnR w="12700" cap="flat" cmpd="sng" algn="ctr">
                      <a:solidFill>
                        <a:schemeClr val="bg1"/>
                      </a:solidFill>
                      <a:prstDash val="solid"/>
                      <a:round/>
                      <a:headEnd type="none" w="med" len="med"/>
                      <a:tailEnd type="none" w="med" len="med"/>
                    </a:lnR>
                  </a:tcPr>
                </a:tc>
                <a:tc rowSpan="3">
                  <a:txBody>
                    <a:bodyPr/>
                    <a:lstStyle/>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n-lt"/>
                          <a:ea typeface="+mn-ea"/>
                          <a:cs typeface="+mn-cs"/>
                        </a:rPr>
                        <a:t>Interdépendance</a:t>
                      </a:r>
                    </a:p>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n-lt"/>
                          <a:ea typeface="+mn-ea"/>
                          <a:cs typeface="+mn-cs"/>
                        </a:rPr>
                        <a:t>Mondialisation</a:t>
                      </a:r>
                    </a:p>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n-lt"/>
                          <a:ea typeface="+mn-ea"/>
                          <a:cs typeface="+mn-cs"/>
                        </a:rPr>
                        <a:t>Pouvoir</a:t>
                      </a:r>
                    </a:p>
                    <a:p>
                      <a:pPr algn="ctr"/>
                      <a:endParaRPr lang="fr-CA" sz="1400" b="0" i="0" u="none" strike="noStrike" baseline="0" dirty="0">
                        <a:latin typeface="+mj-lt"/>
                      </a:endParaRPr>
                    </a:p>
                  </a:txBody>
                  <a:tcPr marL="126000" marR="126000" marT="63000" marB="63000" anchor="ctr">
                    <a:lnL w="12700" cap="flat" cmpd="sng" algn="ctr">
                      <a:solidFill>
                        <a:schemeClr val="bg1"/>
                      </a:solidFill>
                      <a:prstDash val="solid"/>
                      <a:round/>
                      <a:headEnd type="none" w="med" len="med"/>
                      <a:tailEnd type="none" w="med" len="med"/>
                    </a:lnL>
                  </a:tcPr>
                </a:tc>
                <a:tc>
                  <a:txBody>
                    <a:bodyPr/>
                    <a:lstStyle/>
                    <a:p>
                      <a:pPr algn="ctr"/>
                      <a:r>
                        <a:rPr lang="fr-CA" sz="1400" b="0" i="0" u="none" strike="noStrike" baseline="0" dirty="0">
                          <a:latin typeface="+mj-lt"/>
                        </a:rPr>
                        <a:t>Développement</a:t>
                      </a:r>
                    </a:p>
                    <a:p>
                      <a:pPr algn="ctr"/>
                      <a:r>
                        <a:rPr lang="fr-CA" sz="1400" b="0" i="0" u="none" strike="noStrike" baseline="0" dirty="0">
                          <a:latin typeface="+mj-lt"/>
                        </a:rPr>
                        <a:t>durable</a:t>
                      </a:r>
                    </a:p>
                  </a:txBody>
                  <a:tcPr marL="126000" marR="126000" marT="63000" marB="63000" anchor="ctr"/>
                </a:tc>
                <a:tc>
                  <a:txBody>
                    <a:bodyPr/>
                    <a:lstStyle/>
                    <a:p>
                      <a:pPr marL="171450" indent="-171450" algn="l">
                        <a:buFont typeface="Arial" panose="020B0604020202020204" pitchFamily="34" charset="0"/>
                        <a:buChar char="•"/>
                      </a:pPr>
                      <a:r>
                        <a:rPr lang="fr-CA" sz="1400" b="0" i="0" u="none" strike="noStrike" baseline="0" dirty="0">
                          <a:latin typeface="+mj-lt"/>
                        </a:rPr>
                        <a:t>Consommation</a:t>
                      </a:r>
                    </a:p>
                    <a:p>
                      <a:pPr marL="171450" indent="-171450" algn="l">
                        <a:buFont typeface="Arial" panose="020B0604020202020204" pitchFamily="34" charset="0"/>
                        <a:buChar char="•"/>
                      </a:pPr>
                      <a:r>
                        <a:rPr lang="fr-CA" sz="1400" b="0" i="0" u="none" strike="noStrike" baseline="0" dirty="0">
                          <a:latin typeface="+mj-lt"/>
                        </a:rPr>
                        <a:t>Dépendance</a:t>
                      </a:r>
                    </a:p>
                    <a:p>
                      <a:pPr marL="171450" indent="-171450" algn="l">
                        <a:buFont typeface="Arial" panose="020B0604020202020204" pitchFamily="34" charset="0"/>
                        <a:buChar char="•"/>
                      </a:pPr>
                      <a:r>
                        <a:rPr lang="fr-CA" sz="1400" b="0" i="0" u="none" strike="noStrike" baseline="0" dirty="0">
                          <a:latin typeface="+mj-lt"/>
                        </a:rPr>
                        <a:t>Régulation</a:t>
                      </a:r>
                    </a:p>
                    <a:p>
                      <a:pPr marL="171450" indent="-171450" algn="l">
                        <a:buFont typeface="Arial" panose="020B0604020202020204" pitchFamily="34" charset="0"/>
                        <a:buChar char="•"/>
                      </a:pPr>
                      <a:r>
                        <a:rPr lang="fr-CA" sz="1400" b="0" i="0" u="none" strike="noStrike" baseline="0" dirty="0">
                          <a:latin typeface="+mj-lt"/>
                        </a:rPr>
                        <a:t>Responsabilité</a:t>
                      </a:r>
                    </a:p>
                    <a:p>
                      <a:pPr algn="ctr"/>
                      <a:endParaRPr lang="fr-CA" sz="1400" b="0" i="0" u="none" strike="noStrike" baseline="0" dirty="0">
                        <a:latin typeface="+mj-lt"/>
                      </a:endParaRPr>
                    </a:p>
                  </a:txBody>
                  <a:tcPr marL="126000" marR="126000" marT="63000" marB="63000" anchor="ctr"/>
                </a:tc>
                <a:tc>
                  <a:txBody>
                    <a:bodyPr/>
                    <a:lstStyle/>
                    <a:p>
                      <a:pPr algn="ctr"/>
                      <a:r>
                        <a:rPr lang="fr-CA" sz="1400" b="0" i="0" u="none" strike="noStrike" baseline="0" dirty="0">
                          <a:latin typeface="+mj-lt"/>
                        </a:rPr>
                        <a:t>Les choix économiques, politiques</a:t>
                      </a:r>
                    </a:p>
                    <a:p>
                      <a:pPr algn="ctr"/>
                      <a:r>
                        <a:rPr lang="fr-CA" sz="1400" b="0" i="0" u="none" strike="noStrike" baseline="0" dirty="0">
                          <a:latin typeface="+mj-lt"/>
                        </a:rPr>
                        <a:t>et sociaux dans la gestion de</a:t>
                      </a:r>
                    </a:p>
                    <a:p>
                      <a:pPr algn="ctr"/>
                      <a:r>
                        <a:rPr lang="fr-CA" sz="1400" b="0" i="0" u="none" strike="noStrike" baseline="0" dirty="0">
                          <a:latin typeface="+mj-lt"/>
                        </a:rPr>
                        <a:t>l’environnement</a:t>
                      </a:r>
                    </a:p>
                  </a:txBody>
                  <a:tcPr marL="126000" marR="126000" marT="63000" marB="63000" anchor="ctr"/>
                </a:tc>
                <a:tc>
                  <a:txBody>
                    <a:bodyPr/>
                    <a:lstStyle/>
                    <a:p>
                      <a:pPr algn="l"/>
                      <a:r>
                        <a:rPr lang="fr-CA" sz="1400" b="0" i="0" u="none" strike="noStrike" baseline="0" dirty="0">
                          <a:latin typeface="+mj-lt"/>
                        </a:rPr>
                        <a:t>– Utilisation et consommation</a:t>
                      </a:r>
                    </a:p>
                    <a:p>
                      <a:pPr algn="just"/>
                      <a:r>
                        <a:rPr lang="fr-CA" sz="1400" b="0" i="0" u="none" strike="noStrike" baseline="0" dirty="0">
                          <a:latin typeface="+mj-lt"/>
                        </a:rPr>
                        <a:t>des ressources</a:t>
                      </a:r>
                    </a:p>
                    <a:p>
                      <a:pPr algn="ctr"/>
                      <a:r>
                        <a:rPr lang="fr-CA" sz="1400" b="1" i="0" u="none" strike="noStrike" baseline="0" dirty="0">
                          <a:latin typeface="+mj-lt"/>
                        </a:rPr>
                        <a:t>OU</a:t>
                      </a:r>
                    </a:p>
                    <a:p>
                      <a:pPr algn="l"/>
                      <a:r>
                        <a:rPr lang="fr-CA" sz="1400" b="0" i="0" u="none" strike="noStrike" baseline="0" dirty="0">
                          <a:latin typeface="+mj-lt"/>
                        </a:rPr>
                        <a:t>– Harmonisation des normes</a:t>
                      </a:r>
                    </a:p>
                    <a:p>
                      <a:pPr algn="l"/>
                      <a:r>
                        <a:rPr lang="fr-CA" sz="1400" b="0" i="0" u="none" strike="noStrike" baseline="0" dirty="0">
                          <a:latin typeface="+mj-lt"/>
                        </a:rPr>
                        <a:t>environnementales</a:t>
                      </a:r>
                      <a:endParaRPr lang="fr-CA" sz="3300" dirty="0">
                        <a:latin typeface="+mj-lt"/>
                      </a:endParaRPr>
                    </a:p>
                  </a:txBody>
                  <a:tcPr marL="126000" marR="126000" marT="63000" marB="63000" anchor="ctr"/>
                </a:tc>
                <a:extLst>
                  <a:ext uri="{0D108BD9-81ED-4DB2-BD59-A6C34878D82A}">
                    <a16:rowId xmlns="" xmlns:a16="http://schemas.microsoft.com/office/drawing/2014/main" val="10002"/>
                  </a:ext>
                </a:extLst>
              </a:tr>
              <a:tr h="1448999">
                <a:tc>
                  <a:txBody>
                    <a:bodyPr/>
                    <a:lstStyle/>
                    <a:p>
                      <a:pPr marL="0" algn="ctr" defTabSz="914400" rtl="0" eaLnBrk="1" latinLnBrk="0" hangingPunct="1"/>
                      <a:r>
                        <a:rPr lang="fr-CA" sz="1400" b="0" i="0" u="none" strike="noStrike" kern="1200" baseline="0" dirty="0">
                          <a:solidFill>
                            <a:schemeClr val="dk1"/>
                          </a:solidFill>
                          <a:latin typeface="+mj-lt"/>
                          <a:ea typeface="+mn-ea"/>
                          <a:cs typeface="+mn-cs"/>
                        </a:rPr>
                        <a:t>Population</a:t>
                      </a:r>
                    </a:p>
                  </a:txBody>
                  <a:tcPr marL="126000" marR="126000" marT="63000" marB="63000" anchor="ctr"/>
                </a:tc>
                <a:tc>
                  <a:txBody>
                    <a:bodyPr/>
                    <a:lstStyle/>
                    <a:p>
                      <a:pPr marL="0" algn="ctr" defTabSz="914400" rtl="0" eaLnBrk="1" latinLnBrk="0" hangingPunct="1"/>
                      <a:r>
                        <a:rPr lang="fr-CA" sz="1400" b="0" i="0" u="none" strike="noStrike" kern="1200" baseline="0" dirty="0">
                          <a:solidFill>
                            <a:schemeClr val="dk1"/>
                          </a:solidFill>
                          <a:latin typeface="+mj-lt"/>
                          <a:ea typeface="+mn-ea"/>
                          <a:cs typeface="+mn-cs"/>
                        </a:rPr>
                        <a:t>L’intensification des</a:t>
                      </a:r>
                    </a:p>
                    <a:p>
                      <a:pPr marL="0" algn="ctr" defTabSz="914400" rtl="0" eaLnBrk="1" latinLnBrk="0" hangingPunct="1"/>
                      <a:r>
                        <a:rPr lang="fr-CA" sz="1400" b="0" i="0" u="none" strike="noStrike" kern="1200" baseline="0" dirty="0">
                          <a:solidFill>
                            <a:schemeClr val="dk1"/>
                          </a:solidFill>
                          <a:latin typeface="+mj-lt"/>
                          <a:ea typeface="+mn-ea"/>
                          <a:cs typeface="+mn-cs"/>
                        </a:rPr>
                        <a:t>mouvements</a:t>
                      </a:r>
                    </a:p>
                    <a:p>
                      <a:pPr marL="0" algn="ctr" defTabSz="914400" rtl="0" eaLnBrk="1" latinLnBrk="0" hangingPunct="1"/>
                      <a:r>
                        <a:rPr lang="fr-CA" sz="1400" b="0" i="0" u="none" strike="noStrike" kern="1200" baseline="0" dirty="0">
                          <a:solidFill>
                            <a:schemeClr val="dk1"/>
                          </a:solidFill>
                          <a:latin typeface="+mj-lt"/>
                          <a:ea typeface="+mn-ea"/>
                          <a:cs typeface="+mn-cs"/>
                        </a:rPr>
                        <a:t>migratoires</a:t>
                      </a:r>
                    </a:p>
                  </a:txBody>
                  <a:tcPr marL="126000" marR="126000" marT="63000" marB="63000" anchor="ctr">
                    <a:lnR w="12700" cap="flat" cmpd="sng" algn="ctr">
                      <a:solidFill>
                        <a:schemeClr val="bg1"/>
                      </a:solidFill>
                      <a:prstDash val="solid"/>
                      <a:round/>
                      <a:headEnd type="none" w="med" len="med"/>
                      <a:tailEnd type="none" w="med" len="med"/>
                    </a:lnR>
                  </a:tcPr>
                </a:tc>
                <a:tc vMerge="1">
                  <a:txBody>
                    <a:bodyPr/>
                    <a:lstStyle/>
                    <a:p>
                      <a:pPr marL="0" algn="ctr" defTabSz="914400" rtl="0" eaLnBrk="1" latinLnBrk="0" hangingPunct="1"/>
                      <a:endParaRPr lang="fr-CA" sz="1050" b="0" i="0" u="none" strike="noStrike" kern="1200" baseline="0" dirty="0">
                        <a:solidFill>
                          <a:schemeClr val="dk1"/>
                        </a:solidFill>
                        <a:latin typeface="+mj-lt"/>
                        <a:ea typeface="+mn-ea"/>
                        <a:cs typeface="+mn-cs"/>
                      </a:endParaRPr>
                    </a:p>
                  </a:txBody>
                  <a:tcPr anchor="ctr">
                    <a:lnL w="12700" cap="flat" cmpd="sng" algn="ctr">
                      <a:solidFill>
                        <a:schemeClr val="bg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b="0" i="0" u="none" strike="noStrike" kern="1200" baseline="0" dirty="0">
                          <a:solidFill>
                            <a:schemeClr val="dk1"/>
                          </a:solidFill>
                          <a:latin typeface="+mj-lt"/>
                          <a:ea typeface="+mn-ea"/>
                          <a:cs typeface="+mn-cs"/>
                        </a:rPr>
                        <a:t>Migration</a:t>
                      </a:r>
                    </a:p>
                    <a:p>
                      <a:pPr marL="0" algn="ctr" defTabSz="914400" rtl="0" eaLnBrk="1" latinLnBrk="0" hangingPunct="1"/>
                      <a:endParaRPr lang="fr-CA" sz="1400" b="0" i="0" u="none" strike="noStrike" kern="1200" baseline="0" dirty="0">
                        <a:solidFill>
                          <a:schemeClr val="dk1"/>
                        </a:solidFill>
                        <a:latin typeface="+mj-lt"/>
                        <a:ea typeface="+mn-ea"/>
                        <a:cs typeface="+mn-cs"/>
                      </a:endParaRPr>
                    </a:p>
                  </a:txBody>
                  <a:tcPr marL="126000" marR="126000" marT="63000" marB="63000" anchor="ctr"/>
                </a:tc>
                <a:tc>
                  <a:txBody>
                    <a:bodyPr/>
                    <a:lstStyle/>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Culture</a:t>
                      </a:r>
                    </a:p>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Délocalisation</a:t>
                      </a:r>
                    </a:p>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Diaspora</a:t>
                      </a:r>
                    </a:p>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Réseau</a:t>
                      </a:r>
                    </a:p>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Urbanisation</a:t>
                      </a:r>
                    </a:p>
                    <a:p>
                      <a:pPr marL="0" algn="ctr" defTabSz="914400" rtl="0" eaLnBrk="1" latinLnBrk="0" hangingPunct="1"/>
                      <a:endParaRPr lang="fr-CA" sz="1400" b="0" i="0" u="none" strike="noStrike" kern="1200" baseline="0" dirty="0">
                        <a:solidFill>
                          <a:schemeClr val="dk1"/>
                        </a:solidFill>
                        <a:latin typeface="+mj-lt"/>
                        <a:ea typeface="+mn-ea"/>
                        <a:cs typeface="+mn-cs"/>
                      </a:endParaRPr>
                    </a:p>
                  </a:txBody>
                  <a:tcPr marL="126000" marR="126000" marT="63000" marB="63000" anchor="ctr"/>
                </a:tc>
                <a:tc>
                  <a:txBody>
                    <a:bodyPr/>
                    <a:lstStyle/>
                    <a:p>
                      <a:pPr marL="0" algn="ctr" defTabSz="914400" rtl="0" eaLnBrk="1" latinLnBrk="0" hangingPunct="1"/>
                      <a:r>
                        <a:rPr lang="fr-CA" sz="1400" b="0" i="0" u="none" strike="noStrike" kern="1200" baseline="0" dirty="0">
                          <a:solidFill>
                            <a:schemeClr val="dk1"/>
                          </a:solidFill>
                          <a:latin typeface="+mj-lt"/>
                          <a:ea typeface="+mn-ea"/>
                          <a:cs typeface="+mn-cs"/>
                        </a:rPr>
                        <a:t>Les mutations économiques et</a:t>
                      </a:r>
                    </a:p>
                    <a:p>
                      <a:pPr marL="0" algn="ctr" defTabSz="914400" rtl="0" eaLnBrk="1" latinLnBrk="0" hangingPunct="1"/>
                      <a:r>
                        <a:rPr lang="fr-CA" sz="1400" b="0" i="0" u="none" strike="noStrike" kern="1200" baseline="0" dirty="0">
                          <a:solidFill>
                            <a:schemeClr val="dk1"/>
                          </a:solidFill>
                          <a:latin typeface="+mj-lt"/>
                          <a:ea typeface="+mn-ea"/>
                          <a:cs typeface="+mn-cs"/>
                        </a:rPr>
                        <a:t>sociales liées à l’intensification</a:t>
                      </a:r>
                    </a:p>
                    <a:p>
                      <a:pPr marL="0" algn="ctr" defTabSz="914400" rtl="0" eaLnBrk="1" latinLnBrk="0" hangingPunct="1"/>
                      <a:r>
                        <a:rPr lang="fr-CA" sz="1400" b="0" i="0" u="none" strike="noStrike" kern="1200" baseline="0" dirty="0">
                          <a:solidFill>
                            <a:schemeClr val="dk1"/>
                          </a:solidFill>
                          <a:latin typeface="+mj-lt"/>
                          <a:ea typeface="+mn-ea"/>
                          <a:cs typeface="+mn-cs"/>
                        </a:rPr>
                        <a:t>des mouvements migratoires</a:t>
                      </a:r>
                    </a:p>
                  </a:txBody>
                  <a:tcPr marL="126000" marR="126000" marT="63000" marB="63000" anchor="ctr"/>
                </a:tc>
                <a:tc>
                  <a:txBody>
                    <a:bodyPr/>
                    <a:lstStyle/>
                    <a:p>
                      <a:pPr marL="0" algn="l" defTabSz="914400" rtl="0" eaLnBrk="1" latinLnBrk="0" hangingPunct="1"/>
                      <a:r>
                        <a:rPr lang="fr-CA" sz="1400" b="0" i="0" u="none" strike="noStrike" kern="1200" baseline="0" dirty="0">
                          <a:solidFill>
                            <a:schemeClr val="dk1"/>
                          </a:solidFill>
                          <a:latin typeface="+mj-lt"/>
                          <a:ea typeface="+mn-ea"/>
                          <a:cs typeface="+mn-cs"/>
                        </a:rPr>
                        <a:t>– Gestion de l’expansion</a:t>
                      </a:r>
                    </a:p>
                    <a:p>
                      <a:pPr marL="0" algn="l" defTabSz="914400" rtl="0" eaLnBrk="1" latinLnBrk="0" hangingPunct="1"/>
                      <a:r>
                        <a:rPr lang="fr-CA" sz="1400" b="0" i="0" u="none" strike="noStrike" kern="1200" baseline="0" dirty="0">
                          <a:solidFill>
                            <a:schemeClr val="dk1"/>
                          </a:solidFill>
                          <a:latin typeface="+mj-lt"/>
                          <a:ea typeface="+mn-ea"/>
                          <a:cs typeface="+mn-cs"/>
                        </a:rPr>
                        <a:t>urbaine</a:t>
                      </a:r>
                    </a:p>
                    <a:p>
                      <a:pPr marL="0" algn="ctr" defTabSz="914400" rtl="0" eaLnBrk="1" latinLnBrk="0" hangingPunct="1"/>
                      <a:r>
                        <a:rPr lang="fr-CA" sz="1400" b="1" i="0" u="none" strike="noStrike" kern="1200" baseline="0" dirty="0">
                          <a:solidFill>
                            <a:schemeClr val="dk1"/>
                          </a:solidFill>
                          <a:latin typeface="+mj-lt"/>
                          <a:ea typeface="+mn-ea"/>
                          <a:cs typeface="+mn-cs"/>
                        </a:rPr>
                        <a:t>OU</a:t>
                      </a:r>
                    </a:p>
                    <a:p>
                      <a:pPr marL="0" algn="l" defTabSz="914400" rtl="0" eaLnBrk="1" latinLnBrk="0" hangingPunct="1"/>
                      <a:r>
                        <a:rPr lang="fr-CA" sz="1400" b="0" i="0" u="none" strike="noStrike" kern="1200" baseline="0" dirty="0">
                          <a:solidFill>
                            <a:schemeClr val="dk1"/>
                          </a:solidFill>
                          <a:latin typeface="+mj-lt"/>
                          <a:ea typeface="+mn-ea"/>
                          <a:cs typeface="+mn-cs"/>
                        </a:rPr>
                        <a:t>– Migration et monde du travail</a:t>
                      </a:r>
                    </a:p>
                  </a:txBody>
                  <a:tcPr marL="126000" marR="126000" marT="63000" marB="63000" anchor="ctr"/>
                </a:tc>
                <a:extLst>
                  <a:ext uri="{0D108BD9-81ED-4DB2-BD59-A6C34878D82A}">
                    <a16:rowId xmlns="" xmlns:a16="http://schemas.microsoft.com/office/drawing/2014/main" val="10003"/>
                  </a:ext>
                </a:extLst>
              </a:tr>
              <a:tr h="1669498">
                <a:tc>
                  <a:txBody>
                    <a:bodyPr/>
                    <a:lstStyle/>
                    <a:p>
                      <a:pPr marL="0" algn="ctr" defTabSz="914400" rtl="0" eaLnBrk="1" latinLnBrk="0" hangingPunct="1"/>
                      <a:r>
                        <a:rPr lang="fr-CA" sz="1400" b="0" i="0" u="none" strike="noStrike" kern="1200" baseline="0" dirty="0">
                          <a:solidFill>
                            <a:schemeClr val="dk1"/>
                          </a:solidFill>
                          <a:latin typeface="+mj-lt"/>
                          <a:ea typeface="+mn-ea"/>
                          <a:cs typeface="+mn-cs"/>
                        </a:rPr>
                        <a:t>Richesse</a:t>
                      </a:r>
                    </a:p>
                  </a:txBody>
                  <a:tcPr marL="126000" marR="126000" marT="63000" marB="63000" anchor="ctr"/>
                </a:tc>
                <a:tc>
                  <a:txBody>
                    <a:bodyPr/>
                    <a:lstStyle/>
                    <a:p>
                      <a:pPr marL="0" algn="ctr" defTabSz="914400" rtl="0" eaLnBrk="1" latinLnBrk="0" hangingPunct="1"/>
                      <a:r>
                        <a:rPr lang="fr-CA" sz="1400" b="0" i="0" u="none" strike="noStrike" kern="1200" baseline="0" dirty="0">
                          <a:solidFill>
                            <a:schemeClr val="dk1"/>
                          </a:solidFill>
                          <a:latin typeface="+mj-lt"/>
                          <a:ea typeface="+mn-ea"/>
                          <a:cs typeface="+mn-cs"/>
                        </a:rPr>
                        <a:t>La répartition </a:t>
                      </a:r>
                    </a:p>
                    <a:p>
                      <a:pPr marL="0" algn="ctr" defTabSz="914400" rtl="0" eaLnBrk="1" latinLnBrk="0" hangingPunct="1"/>
                      <a:r>
                        <a:rPr lang="fr-CA" sz="1400" b="0" i="0" u="none" strike="noStrike" kern="1200" baseline="0" dirty="0">
                          <a:solidFill>
                            <a:schemeClr val="dk1"/>
                          </a:solidFill>
                          <a:latin typeface="+mj-lt"/>
                          <a:ea typeface="+mn-ea"/>
                          <a:cs typeface="+mn-cs"/>
                        </a:rPr>
                        <a:t>de la</a:t>
                      </a:r>
                    </a:p>
                    <a:p>
                      <a:pPr marL="0" algn="ctr" defTabSz="914400" rtl="0" eaLnBrk="1" latinLnBrk="0" hangingPunct="1"/>
                      <a:r>
                        <a:rPr lang="fr-CA" sz="1400" b="0" i="0" u="none" strike="noStrike" kern="1200" baseline="0" dirty="0">
                          <a:solidFill>
                            <a:schemeClr val="dk1"/>
                          </a:solidFill>
                          <a:latin typeface="+mj-lt"/>
                          <a:ea typeface="+mn-ea"/>
                          <a:cs typeface="+mn-cs"/>
                        </a:rPr>
                        <a:t>richesse</a:t>
                      </a:r>
                    </a:p>
                  </a:txBody>
                  <a:tcPr marL="126000" marR="126000" marT="63000" marB="63000" anchor="ctr">
                    <a:lnR w="12700" cap="flat" cmpd="sng" algn="ctr">
                      <a:solidFill>
                        <a:schemeClr val="bg1"/>
                      </a:solidFill>
                      <a:prstDash val="solid"/>
                      <a:round/>
                      <a:headEnd type="none" w="med" len="med"/>
                      <a:tailEnd type="none" w="med" len="med"/>
                    </a:lnR>
                  </a:tcPr>
                </a:tc>
                <a:tc vMerge="1">
                  <a:txBody>
                    <a:bodyPr/>
                    <a:lstStyle/>
                    <a:p>
                      <a:pPr marL="0" algn="ctr" defTabSz="914400" rtl="0" eaLnBrk="1" latinLnBrk="0" hangingPunct="1"/>
                      <a:endParaRPr lang="fr-CA" sz="1050" b="0" i="0" u="none" strike="noStrike" kern="1200" baseline="0" dirty="0">
                        <a:solidFill>
                          <a:schemeClr val="dk1"/>
                        </a:solidFill>
                        <a:latin typeface="+mj-lt"/>
                        <a:ea typeface="+mn-ea"/>
                        <a:cs typeface="+mn-cs"/>
                      </a:endParaRPr>
                    </a:p>
                  </a:txBody>
                  <a:tcPr anchor="ctr">
                    <a:lnL w="12700" cap="flat" cmpd="sng" algn="ctr">
                      <a:solidFill>
                        <a:schemeClr val="bg1"/>
                      </a:solidFill>
                      <a:prstDash val="solid"/>
                      <a:round/>
                      <a:headEnd type="none" w="med" len="med"/>
                      <a:tailEnd type="none" w="med" len="med"/>
                    </a:lnL>
                  </a:tcPr>
                </a:tc>
                <a:tc>
                  <a:txBody>
                    <a:bodyPr/>
                    <a:lstStyle/>
                    <a:p>
                      <a:pPr marL="0" algn="ctr" defTabSz="914400" rtl="0" eaLnBrk="1" latinLnBrk="0" hangingPunct="1"/>
                      <a:r>
                        <a:rPr lang="fr-CA" sz="1400" b="0" i="0" u="none" strike="noStrike" kern="1200" baseline="0" dirty="0">
                          <a:solidFill>
                            <a:schemeClr val="dk1"/>
                          </a:solidFill>
                          <a:latin typeface="+mj-lt"/>
                          <a:ea typeface="+mn-ea"/>
                          <a:cs typeface="+mn-cs"/>
                        </a:rPr>
                        <a:t>Disparité</a:t>
                      </a:r>
                    </a:p>
                  </a:txBody>
                  <a:tcPr marL="126000" marR="126000" marT="63000" marB="63000" anchor="ctr"/>
                </a:tc>
                <a:tc>
                  <a:txBody>
                    <a:bodyPr/>
                    <a:lstStyle/>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Concentration </a:t>
                      </a:r>
                    </a:p>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Développement</a:t>
                      </a:r>
                    </a:p>
                    <a:p>
                      <a:pPr marL="176213" indent="0" algn="l" defTabSz="914400" rtl="0" eaLnBrk="1" latinLnBrk="0" hangingPunct="1">
                        <a:buFont typeface="Arial" panose="020B0604020202020204" pitchFamily="34" charset="0"/>
                        <a:buNone/>
                      </a:pPr>
                      <a:r>
                        <a:rPr lang="fr-CA" sz="1400" b="0" i="0" u="none" strike="noStrike" kern="1200" baseline="0" dirty="0">
                          <a:solidFill>
                            <a:schemeClr val="dk1"/>
                          </a:solidFill>
                          <a:latin typeface="+mj-lt"/>
                          <a:ea typeface="+mn-ea"/>
                          <a:cs typeface="+mn-cs"/>
                        </a:rPr>
                        <a:t>économique</a:t>
                      </a:r>
                    </a:p>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Flux</a:t>
                      </a:r>
                    </a:p>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Justice sociale</a:t>
                      </a:r>
                    </a:p>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j-lt"/>
                          <a:ea typeface="+mn-ea"/>
                          <a:cs typeface="+mn-cs"/>
                        </a:rPr>
                        <a:t>Ressource</a:t>
                      </a:r>
                    </a:p>
                  </a:txBody>
                  <a:tcPr marL="126000" marR="126000" marT="63000" marB="63000" anchor="ctr"/>
                </a:tc>
                <a:tc>
                  <a:txBody>
                    <a:bodyPr/>
                    <a:lstStyle/>
                    <a:p>
                      <a:pPr marL="0" algn="ctr" defTabSz="914400" rtl="0" eaLnBrk="1" latinLnBrk="0" hangingPunct="1"/>
                      <a:r>
                        <a:rPr lang="fr-CA" sz="1400" b="0" i="0" u="none" strike="noStrike" kern="1200" baseline="0" dirty="0">
                          <a:solidFill>
                            <a:schemeClr val="dk1"/>
                          </a:solidFill>
                          <a:latin typeface="+mj-lt"/>
                          <a:ea typeface="+mn-ea"/>
                          <a:cs typeface="+mn-cs"/>
                        </a:rPr>
                        <a:t>La disparité dans la répartition de</a:t>
                      </a:r>
                    </a:p>
                    <a:p>
                      <a:pPr marL="0" algn="ctr" defTabSz="914400" rtl="0" eaLnBrk="1" latinLnBrk="0" hangingPunct="1"/>
                      <a:r>
                        <a:rPr lang="fr-CA" sz="1400" b="0" i="0" u="none" strike="noStrike" kern="1200" baseline="0" dirty="0">
                          <a:solidFill>
                            <a:schemeClr val="dk1"/>
                          </a:solidFill>
                          <a:latin typeface="+mj-lt"/>
                          <a:ea typeface="+mn-ea"/>
                          <a:cs typeface="+mn-cs"/>
                        </a:rPr>
                        <a:t>la richesse</a:t>
                      </a:r>
                    </a:p>
                  </a:txBody>
                  <a:tcPr marL="126000" marR="126000" marT="63000" marB="63000" anchor="ctr"/>
                </a:tc>
                <a:tc>
                  <a:txBody>
                    <a:bodyPr/>
                    <a:lstStyle/>
                    <a:p>
                      <a:pPr marL="0" algn="l" defTabSz="914400" rtl="0" eaLnBrk="1" latinLnBrk="0" hangingPunct="1"/>
                      <a:r>
                        <a:rPr lang="fr-CA" sz="1400" b="0" i="0" u="none" strike="noStrike" kern="1200" baseline="0" dirty="0">
                          <a:solidFill>
                            <a:schemeClr val="dk1"/>
                          </a:solidFill>
                          <a:latin typeface="+mj-lt"/>
                          <a:ea typeface="+mn-ea"/>
                          <a:cs typeface="+mn-cs"/>
                        </a:rPr>
                        <a:t>– Équilibre entre justice sociale et développement économique</a:t>
                      </a:r>
                    </a:p>
                    <a:p>
                      <a:pPr marL="0" algn="ctr" defTabSz="914400" rtl="0" eaLnBrk="1" latinLnBrk="0" hangingPunct="1"/>
                      <a:r>
                        <a:rPr lang="fr-CA" sz="1400" b="1" i="0" u="none" strike="noStrike" kern="1200" baseline="0" dirty="0">
                          <a:solidFill>
                            <a:schemeClr val="dk1"/>
                          </a:solidFill>
                          <a:latin typeface="+mj-lt"/>
                          <a:ea typeface="+mn-ea"/>
                          <a:cs typeface="+mn-cs"/>
                        </a:rPr>
                        <a:t>OU</a:t>
                      </a:r>
                    </a:p>
                    <a:p>
                      <a:pPr marL="0" algn="l" defTabSz="914400" rtl="0" eaLnBrk="1" latinLnBrk="0" hangingPunct="1"/>
                      <a:r>
                        <a:rPr lang="fr-CA" sz="1400" b="0" i="0" u="none" strike="noStrike" kern="1200" baseline="0" dirty="0">
                          <a:solidFill>
                            <a:schemeClr val="dk1"/>
                          </a:solidFill>
                          <a:latin typeface="+mj-lt"/>
                          <a:ea typeface="+mn-ea"/>
                          <a:cs typeface="+mn-cs"/>
                        </a:rPr>
                        <a:t>– Contrôle des ressources</a:t>
                      </a:r>
                    </a:p>
                  </a:txBody>
                  <a:tcPr marL="126000" marR="126000" marT="63000" marB="63000" anchor="ctr"/>
                </a:tc>
                <a:extLst>
                  <a:ext uri="{0D108BD9-81ED-4DB2-BD59-A6C34878D82A}">
                    <a16:rowId xmlns="" xmlns:a16="http://schemas.microsoft.com/office/drawing/2014/main" val="10004"/>
                  </a:ext>
                </a:extLst>
              </a:tr>
            </a:tbl>
          </a:graphicData>
        </a:graphic>
      </p:graphicFrame>
      <p:sp>
        <p:nvSpPr>
          <p:cNvPr id="6" name="Rectangle 5"/>
          <p:cNvSpPr/>
          <p:nvPr/>
        </p:nvSpPr>
        <p:spPr>
          <a:xfrm>
            <a:off x="3419674" y="3415109"/>
            <a:ext cx="6846423" cy="2381365"/>
          </a:xfrm>
          <a:prstGeom prst="wedgeRectCallout">
            <a:avLst>
              <a:gd name="adj1" fmla="val -60615"/>
              <a:gd name="adj2" fmla="val -5454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2800" dirty="0">
                <a:solidFill>
                  <a:schemeClr val="tx1"/>
                </a:solidFill>
              </a:rPr>
              <a:t>L’angle d’entrée détermine le cadre de l’étude de chaque thème. En ce sens, il oriente l’étude du problème et des enjeux qui en découlent, ce qui se reflète dans les situations d’apprentissage.</a:t>
            </a:r>
          </a:p>
        </p:txBody>
      </p:sp>
      <p:sp>
        <p:nvSpPr>
          <p:cNvPr id="8" name="Titre 1"/>
          <p:cNvSpPr>
            <a:spLocks noGrp="1"/>
          </p:cNvSpPr>
          <p:nvPr>
            <p:ph type="title"/>
          </p:nvPr>
        </p:nvSpPr>
        <p:spPr>
          <a:xfrm>
            <a:off x="0" y="721692"/>
            <a:ext cx="12599988" cy="1181249"/>
          </a:xfrm>
        </p:spPr>
        <p:txBody>
          <a:bodyPr>
            <a:noAutofit/>
          </a:bodyPr>
          <a:lstStyle/>
          <a:p>
            <a:r>
              <a:rPr lang="fr-CA" sz="7200" dirty="0">
                <a:solidFill>
                  <a:srgbClr val="229BD8"/>
                </a:solidFill>
              </a:rPr>
              <a:t>Synthèse du contenu de formation</a:t>
            </a:r>
            <a:endParaRPr lang="fr-CA" sz="3200" dirty="0"/>
          </a:p>
        </p:txBody>
      </p:sp>
      <p:sp>
        <p:nvSpPr>
          <p:cNvPr id="7" name="Titre 1"/>
          <p:cNvSpPr txBox="1">
            <a:spLocks/>
          </p:cNvSpPr>
          <p:nvPr/>
        </p:nvSpPr>
        <p:spPr>
          <a:xfrm>
            <a:off x="0" y="-401315"/>
            <a:ext cx="12599988" cy="1181249"/>
          </a:xfrm>
          <a:prstGeom prst="rect">
            <a:avLst/>
          </a:prstGeom>
        </p:spPr>
        <p:txBody>
          <a:bodyPr vert="horz" lIns="91440" tIns="45720" rIns="91440" bIns="45720" rtlCol="0" anchor="ctr">
            <a:noAutofit/>
          </a:bodyPr>
          <a:lstStyle>
            <a:lvl1pPr algn="ctr" defTabSz="1260043" rtl="0" eaLnBrk="1" latinLnBrk="0" hangingPunct="1">
              <a:spcBef>
                <a:spcPct val="0"/>
              </a:spcBef>
              <a:buNone/>
              <a:defRPr sz="6063" kern="1200">
                <a:solidFill>
                  <a:schemeClr val="tx1"/>
                </a:solidFill>
                <a:latin typeface="+mj-lt"/>
                <a:ea typeface="+mj-ea"/>
                <a:cs typeface="+mj-cs"/>
              </a:defRPr>
            </a:lvl1pPr>
          </a:lstStyle>
          <a:p>
            <a:pPr algn="l"/>
            <a:r>
              <a:rPr lang="fr-CA" sz="2400" dirty="0">
                <a:solidFill>
                  <a:srgbClr val="229BD8"/>
                </a:solidFill>
              </a:rPr>
              <a:t>Monde contemporain</a:t>
            </a:r>
          </a:p>
        </p:txBody>
      </p:sp>
    </p:spTree>
    <p:extLst>
      <p:ext uri="{BB962C8B-B14F-4D97-AF65-F5344CB8AC3E}">
        <p14:creationId xmlns:p14="http://schemas.microsoft.com/office/powerpoint/2010/main" val="396259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1233192399"/>
              </p:ext>
            </p:extLst>
          </p:nvPr>
        </p:nvGraphicFramePr>
        <p:xfrm>
          <a:off x="447107" y="2419435"/>
          <a:ext cx="11707076" cy="5243156"/>
        </p:xfrm>
        <a:graphic>
          <a:graphicData uri="http://schemas.openxmlformats.org/drawingml/2006/table">
            <a:tbl>
              <a:tblPr firstRow="1" bandRow="1">
                <a:tableStyleId>{5C22544A-7EE6-4342-B048-85BDC9FD1C3A}</a:tableStyleId>
              </a:tblPr>
              <a:tblGrid>
                <a:gridCol w="1416176">
                  <a:extLst>
                    <a:ext uri="{9D8B030D-6E8A-4147-A177-3AD203B41FA5}">
                      <a16:colId xmlns="" xmlns:a16="http://schemas.microsoft.com/office/drawing/2014/main" val="20000"/>
                    </a:ext>
                  </a:extLst>
                </a:gridCol>
                <a:gridCol w="1521640">
                  <a:extLst>
                    <a:ext uri="{9D8B030D-6E8A-4147-A177-3AD203B41FA5}">
                      <a16:colId xmlns="" xmlns:a16="http://schemas.microsoft.com/office/drawing/2014/main" val="20001"/>
                    </a:ext>
                  </a:extLst>
                </a:gridCol>
                <a:gridCol w="1810069">
                  <a:extLst>
                    <a:ext uri="{9D8B030D-6E8A-4147-A177-3AD203B41FA5}">
                      <a16:colId xmlns="" xmlns:a16="http://schemas.microsoft.com/office/drawing/2014/main" val="20002"/>
                    </a:ext>
                  </a:extLst>
                </a:gridCol>
                <a:gridCol w="1466364">
                  <a:extLst>
                    <a:ext uri="{9D8B030D-6E8A-4147-A177-3AD203B41FA5}">
                      <a16:colId xmlns="" xmlns:a16="http://schemas.microsoft.com/office/drawing/2014/main" val="20003"/>
                    </a:ext>
                  </a:extLst>
                </a:gridCol>
                <a:gridCol w="1825154">
                  <a:extLst>
                    <a:ext uri="{9D8B030D-6E8A-4147-A177-3AD203B41FA5}">
                      <a16:colId xmlns="" xmlns:a16="http://schemas.microsoft.com/office/drawing/2014/main" val="20004"/>
                    </a:ext>
                  </a:extLst>
                </a:gridCol>
                <a:gridCol w="1880860">
                  <a:extLst>
                    <a:ext uri="{9D8B030D-6E8A-4147-A177-3AD203B41FA5}">
                      <a16:colId xmlns="" xmlns:a16="http://schemas.microsoft.com/office/drawing/2014/main" val="20005"/>
                    </a:ext>
                  </a:extLst>
                </a:gridCol>
                <a:gridCol w="1786813">
                  <a:extLst>
                    <a:ext uri="{9D8B030D-6E8A-4147-A177-3AD203B41FA5}">
                      <a16:colId xmlns="" xmlns:a16="http://schemas.microsoft.com/office/drawing/2014/main" val="20006"/>
                    </a:ext>
                  </a:extLst>
                </a:gridCol>
              </a:tblGrid>
              <a:tr h="420000">
                <a:tc gridSpan="7">
                  <a:txBody>
                    <a:bodyPr/>
                    <a:lstStyle/>
                    <a:p>
                      <a:pPr algn="ctr"/>
                      <a:r>
                        <a:rPr lang="fr-CA" sz="1900" b="1" i="0" u="none" strike="noStrike" kern="1200" baseline="0" dirty="0">
                          <a:solidFill>
                            <a:schemeClr val="lt1"/>
                          </a:solidFill>
                          <a:latin typeface="+mn-lt"/>
                          <a:ea typeface="+mn-ea"/>
                          <a:cs typeface="+mn-cs"/>
                        </a:rPr>
                        <a:t>Cours </a:t>
                      </a:r>
                      <a:r>
                        <a:rPr lang="fr-CA" sz="1900" b="1" i="1" u="none" strike="noStrike" kern="1200" baseline="0" dirty="0">
                          <a:solidFill>
                            <a:schemeClr val="lt1"/>
                          </a:solidFill>
                          <a:latin typeface="+mn-lt"/>
                          <a:ea typeface="+mn-ea"/>
                          <a:cs typeface="+mn-cs"/>
                        </a:rPr>
                        <a:t>Monde contemporain 2</a:t>
                      </a:r>
                      <a:endParaRPr lang="fr-CA" sz="1900" dirty="0"/>
                    </a:p>
                  </a:txBody>
                  <a:tcPr marL="126000" marR="126000" marT="63000" marB="63000"/>
                </a:tc>
                <a:tc hMerge="1">
                  <a:txBody>
                    <a:bodyPr/>
                    <a:lstStyle/>
                    <a:p>
                      <a:endParaRPr lang="fr-CA" dirty="0"/>
                    </a:p>
                  </a:txBody>
                  <a:tcPr/>
                </a:tc>
                <a:tc hMerge="1">
                  <a:txBody>
                    <a:bodyPr/>
                    <a:lstStyle/>
                    <a:p>
                      <a:endParaRPr lang="fr-CA"/>
                    </a:p>
                  </a:txBody>
                  <a:tcPr/>
                </a:tc>
                <a:tc hMerge="1">
                  <a:txBody>
                    <a:bodyPr/>
                    <a:lstStyle/>
                    <a:p>
                      <a:endParaRPr lang="fr-CA" dirty="0"/>
                    </a:p>
                  </a:txBody>
                  <a:tcPr/>
                </a:tc>
                <a:tc hMerge="1">
                  <a:txBody>
                    <a:bodyPr/>
                    <a:lstStyle/>
                    <a:p>
                      <a:endParaRPr lang="fr-CA" dirty="0"/>
                    </a:p>
                  </a:txBody>
                  <a:tcPr/>
                </a:tc>
                <a:tc hMerge="1">
                  <a:txBody>
                    <a:bodyPr/>
                    <a:lstStyle/>
                    <a:p>
                      <a:endParaRPr lang="fr-CA" dirty="0"/>
                    </a:p>
                  </a:txBody>
                  <a:tcPr/>
                </a:tc>
                <a:tc hMerge="1">
                  <a:txBody>
                    <a:bodyPr/>
                    <a:lstStyle/>
                    <a:p>
                      <a:endParaRPr lang="fr-CA" dirty="0"/>
                    </a:p>
                  </a:txBody>
                  <a:tcPr/>
                </a:tc>
                <a:extLst>
                  <a:ext uri="{0D108BD9-81ED-4DB2-BD59-A6C34878D82A}">
                    <a16:rowId xmlns="" xmlns:a16="http://schemas.microsoft.com/office/drawing/2014/main" val="10000"/>
                  </a:ext>
                </a:extLst>
              </a:tr>
              <a:tr h="629999">
                <a:tc>
                  <a:txBody>
                    <a:bodyPr/>
                    <a:lstStyle/>
                    <a:p>
                      <a:pPr algn="ctr"/>
                      <a:r>
                        <a:rPr lang="fr-CA" sz="1700" b="1" i="0" u="none" strike="noStrike" baseline="0" dirty="0">
                          <a:latin typeface="+mn-lt"/>
                        </a:rPr>
                        <a:t>Thème</a:t>
                      </a:r>
                      <a:endParaRPr lang="fr-CA" sz="3900" dirty="0">
                        <a:latin typeface="+mn-lt"/>
                      </a:endParaRPr>
                    </a:p>
                  </a:txBody>
                  <a:tcPr marL="126000" marR="126000" marT="63000" marB="63000" anchor="ctr"/>
                </a:tc>
                <a:tc>
                  <a:txBody>
                    <a:bodyPr/>
                    <a:lstStyle/>
                    <a:p>
                      <a:pPr algn="ctr"/>
                      <a:r>
                        <a:rPr lang="fr-CA" sz="1700" b="1" i="0" u="none" strike="noStrike" baseline="0" dirty="0">
                          <a:latin typeface="+mn-lt"/>
                        </a:rPr>
                        <a:t>Angle d’entrée</a:t>
                      </a:r>
                      <a:endParaRPr lang="fr-CA" sz="3900" dirty="0">
                        <a:latin typeface="+mn-lt"/>
                      </a:endParaRPr>
                    </a:p>
                  </a:txBody>
                  <a:tcPr marL="126000" marR="126000" marT="63000" marB="63000" anchor="ctr">
                    <a:lnR w="127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700" b="1" i="0" u="none" strike="noStrike" kern="1200" baseline="0" dirty="0">
                          <a:solidFill>
                            <a:schemeClr val="dk1"/>
                          </a:solidFill>
                          <a:latin typeface="+mn-lt"/>
                          <a:ea typeface="+mn-ea"/>
                          <a:cs typeface="+mn-cs"/>
                        </a:rPr>
                        <a:t>Concept commun</a:t>
                      </a:r>
                    </a:p>
                  </a:txBody>
                  <a:tcPr marL="126000" marR="126000" marT="63000" marB="63000" anchor="ctr">
                    <a:lnL w="12700" cap="flat" cmpd="sng" algn="ctr">
                      <a:solidFill>
                        <a:schemeClr val="bg1"/>
                      </a:solidFill>
                      <a:prstDash val="solid"/>
                      <a:round/>
                      <a:headEnd type="none" w="med" len="med"/>
                      <a:tailEnd type="none" w="med" len="med"/>
                    </a:lnL>
                  </a:tcPr>
                </a:tc>
                <a:tc>
                  <a:txBody>
                    <a:bodyPr/>
                    <a:lstStyle/>
                    <a:p>
                      <a:pPr algn="ctr"/>
                      <a:r>
                        <a:rPr lang="fr-CA" sz="1700" b="1" i="0" u="none" strike="noStrike" baseline="0" dirty="0">
                          <a:latin typeface="+mn-lt"/>
                        </a:rPr>
                        <a:t>Concept central</a:t>
                      </a:r>
                      <a:endParaRPr lang="fr-CA" sz="3900" dirty="0">
                        <a:latin typeface="+mn-lt"/>
                      </a:endParaRPr>
                    </a:p>
                  </a:txBody>
                  <a:tcPr marL="126000" marR="126000" marT="63000" marB="63000" anchor="ctr"/>
                </a:tc>
                <a:tc>
                  <a:txBody>
                    <a:bodyPr/>
                    <a:lstStyle/>
                    <a:p>
                      <a:pPr algn="ctr"/>
                      <a:r>
                        <a:rPr lang="fr-CA" sz="1700" b="1" i="0" u="none" strike="noStrike" baseline="0" dirty="0">
                          <a:latin typeface="+mn-lt"/>
                        </a:rPr>
                        <a:t>Concepts particuliers</a:t>
                      </a:r>
                      <a:endParaRPr lang="fr-CA" sz="3900" dirty="0">
                        <a:latin typeface="+mn-lt"/>
                      </a:endParaRPr>
                    </a:p>
                  </a:txBody>
                  <a:tcPr marL="126000" marR="126000" marT="63000" marB="63000" anchor="ctr"/>
                </a:tc>
                <a:tc>
                  <a:txBody>
                    <a:bodyPr/>
                    <a:lstStyle/>
                    <a:p>
                      <a:pPr algn="ctr"/>
                      <a:r>
                        <a:rPr lang="fr-CA" sz="1700" b="1" i="0" u="none" strike="noStrike" baseline="0" dirty="0">
                          <a:latin typeface="+mn-lt"/>
                        </a:rPr>
                        <a:t>Objet d’interprétation</a:t>
                      </a:r>
                      <a:endParaRPr lang="fr-CA" sz="3900" dirty="0">
                        <a:latin typeface="+mn-lt"/>
                      </a:endParaRPr>
                    </a:p>
                  </a:txBody>
                  <a:tcPr marL="126000" marR="126000" marT="63000" marB="63000" anchor="ctr"/>
                </a:tc>
                <a:tc>
                  <a:txBody>
                    <a:bodyPr/>
                    <a:lstStyle/>
                    <a:p>
                      <a:pPr algn="ctr"/>
                      <a:r>
                        <a:rPr lang="fr-CA" sz="1700" b="1" i="0" u="none" strike="noStrike" baseline="0" dirty="0">
                          <a:latin typeface="+mn-lt"/>
                        </a:rPr>
                        <a:t>Objet de prise de position</a:t>
                      </a:r>
                      <a:endParaRPr lang="fr-CA" sz="3900" dirty="0">
                        <a:latin typeface="+mn-lt"/>
                      </a:endParaRPr>
                    </a:p>
                  </a:txBody>
                  <a:tcPr marL="126000" marR="126000" marT="63000" marB="63000" anchor="ctr"/>
                </a:tc>
                <a:extLst>
                  <a:ext uri="{0D108BD9-81ED-4DB2-BD59-A6C34878D82A}">
                    <a16:rowId xmlns="" xmlns:a16="http://schemas.microsoft.com/office/drawing/2014/main" val="10001"/>
                  </a:ext>
                </a:extLst>
              </a:tr>
              <a:tr h="1973998">
                <a:tc>
                  <a:txBody>
                    <a:bodyPr/>
                    <a:lstStyle/>
                    <a:p>
                      <a:pPr algn="ctr"/>
                      <a:r>
                        <a:rPr lang="fr-CA" sz="1500" b="0" i="0" u="none" strike="noStrike" kern="1200" baseline="0" dirty="0">
                          <a:solidFill>
                            <a:schemeClr val="dk1"/>
                          </a:solidFill>
                          <a:latin typeface="+mj-lt"/>
                          <a:ea typeface="+mn-ea"/>
                          <a:cs typeface="+mn-cs"/>
                        </a:rPr>
                        <a:t>Pouvoir</a:t>
                      </a:r>
                    </a:p>
                  </a:txBody>
                  <a:tcPr marL="126000" marR="126000" marT="63000" marB="63000" anchor="ctr"/>
                </a:tc>
                <a:tc>
                  <a:txBody>
                    <a:bodyPr/>
                    <a:lstStyle/>
                    <a:p>
                      <a:pPr algn="ctr"/>
                      <a:r>
                        <a:rPr lang="fr-CA" sz="1500" b="0" i="0" u="none" strike="noStrike" kern="1200" baseline="0" dirty="0">
                          <a:solidFill>
                            <a:schemeClr val="dk1"/>
                          </a:solidFill>
                          <a:latin typeface="+mj-lt"/>
                          <a:ea typeface="+mn-ea"/>
                          <a:cs typeface="+mn-cs"/>
                        </a:rPr>
                        <a:t>Les pouvoirs des États</a:t>
                      </a:r>
                    </a:p>
                  </a:txBody>
                  <a:tcPr marL="126000" marR="126000" marT="63000" marB="63000" anchor="ctr">
                    <a:lnR w="12700" cap="flat" cmpd="sng" algn="ctr">
                      <a:solidFill>
                        <a:schemeClr val="bg1"/>
                      </a:solidFill>
                      <a:prstDash val="solid"/>
                      <a:round/>
                      <a:headEnd type="none" w="med" len="med"/>
                      <a:tailEnd type="none" w="med" len="med"/>
                    </a:lnR>
                  </a:tcPr>
                </a:tc>
                <a:tc rowSpan="2">
                  <a:txBody>
                    <a:bodyPr/>
                    <a:lstStyle/>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n-lt"/>
                          <a:ea typeface="+mn-ea"/>
                          <a:cs typeface="+mn-cs"/>
                        </a:rPr>
                        <a:t>Interdépendance</a:t>
                      </a:r>
                    </a:p>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n-lt"/>
                          <a:ea typeface="+mn-ea"/>
                          <a:cs typeface="+mn-cs"/>
                        </a:rPr>
                        <a:t>Mondialisation</a:t>
                      </a:r>
                    </a:p>
                    <a:p>
                      <a:pPr marL="171450" indent="-171450" algn="l" defTabSz="914400" rtl="0" eaLnBrk="1" latinLnBrk="0" hangingPunct="1">
                        <a:buFont typeface="Arial" panose="020B0604020202020204" pitchFamily="34" charset="0"/>
                        <a:buChar char="•"/>
                      </a:pPr>
                      <a:r>
                        <a:rPr lang="fr-CA" sz="1400" b="0" i="0" u="none" strike="noStrike" kern="1200" baseline="0" dirty="0">
                          <a:solidFill>
                            <a:schemeClr val="dk1"/>
                          </a:solidFill>
                          <a:latin typeface="+mn-lt"/>
                          <a:ea typeface="+mn-ea"/>
                          <a:cs typeface="+mn-cs"/>
                        </a:rPr>
                        <a:t>Pouvoir</a:t>
                      </a:r>
                    </a:p>
                    <a:p>
                      <a:pPr algn="ctr"/>
                      <a:endParaRPr lang="fr-CA" sz="1400" b="0" i="0" u="none" strike="noStrike" baseline="0" dirty="0">
                        <a:latin typeface="+mj-lt"/>
                      </a:endParaRPr>
                    </a:p>
                  </a:txBody>
                  <a:tcPr marL="126000" marR="126000" marT="63000" marB="6300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r>
                        <a:rPr lang="fr-CA" sz="1500" b="0" i="0" u="none" strike="noStrike" kern="1200" baseline="0" dirty="0">
                          <a:solidFill>
                            <a:schemeClr val="dk1"/>
                          </a:solidFill>
                          <a:latin typeface="+mj-lt"/>
                          <a:ea typeface="+mn-ea"/>
                          <a:cs typeface="+mn-cs"/>
                        </a:rPr>
                        <a:t>État</a:t>
                      </a:r>
                    </a:p>
                  </a:txBody>
                  <a:tcPr marL="126000" marR="126000" marT="63000" marB="63000" anchor="ctr"/>
                </a:tc>
                <a:tc>
                  <a:txBody>
                    <a:bodyPr/>
                    <a:lstStyle/>
                    <a:p>
                      <a:pPr marL="171450" indent="-171450" algn="l">
                        <a:buFont typeface="Arial" panose="020B0604020202020204" pitchFamily="34" charset="0"/>
                        <a:buChar char="•"/>
                      </a:pPr>
                      <a:r>
                        <a:rPr lang="fr-CA" sz="1500" b="0" i="0" u="none" strike="noStrike" kern="1200" baseline="0" dirty="0">
                          <a:solidFill>
                            <a:schemeClr val="dk1"/>
                          </a:solidFill>
                          <a:latin typeface="+mj-lt"/>
                          <a:ea typeface="+mn-ea"/>
                          <a:cs typeface="+mn-cs"/>
                        </a:rPr>
                        <a:t>Droit international</a:t>
                      </a:r>
                    </a:p>
                    <a:p>
                      <a:pPr marL="171450" indent="-171450" algn="l">
                        <a:buFont typeface="Arial" panose="020B0604020202020204" pitchFamily="34" charset="0"/>
                        <a:buChar char="•"/>
                      </a:pPr>
                      <a:r>
                        <a:rPr lang="fr-CA" sz="1500" b="0" i="0" u="none" strike="noStrike" kern="1200" baseline="0" dirty="0">
                          <a:solidFill>
                            <a:schemeClr val="dk1"/>
                          </a:solidFill>
                          <a:latin typeface="+mj-lt"/>
                          <a:ea typeface="+mn-ea"/>
                          <a:cs typeface="+mn-cs"/>
                        </a:rPr>
                        <a:t>Gouvernance</a:t>
                      </a:r>
                    </a:p>
                    <a:p>
                      <a:pPr marL="171450" indent="-171450" algn="l">
                        <a:buFont typeface="Arial" panose="020B0604020202020204" pitchFamily="34" charset="0"/>
                        <a:buChar char="•"/>
                      </a:pPr>
                      <a:r>
                        <a:rPr lang="fr-CA" sz="1500" b="0" i="0" u="none" strike="noStrike" kern="1200" baseline="0" dirty="0">
                          <a:solidFill>
                            <a:schemeClr val="dk1"/>
                          </a:solidFill>
                          <a:latin typeface="+mj-lt"/>
                          <a:ea typeface="+mn-ea"/>
                          <a:cs typeface="+mn-cs"/>
                        </a:rPr>
                        <a:t>Intégration</a:t>
                      </a:r>
                    </a:p>
                    <a:p>
                      <a:pPr marL="171450" indent="-171450" algn="l">
                        <a:buFont typeface="Arial" panose="020B0604020202020204" pitchFamily="34" charset="0"/>
                        <a:buChar char="•"/>
                      </a:pPr>
                      <a:r>
                        <a:rPr lang="fr-CA" sz="1500" b="0" i="0" u="none" strike="noStrike" kern="1200" baseline="0" dirty="0">
                          <a:solidFill>
                            <a:schemeClr val="dk1"/>
                          </a:solidFill>
                          <a:latin typeface="+mj-lt"/>
                          <a:ea typeface="+mn-ea"/>
                          <a:cs typeface="+mn-cs"/>
                        </a:rPr>
                        <a:t>Souveraineté</a:t>
                      </a:r>
                    </a:p>
                    <a:p>
                      <a:pPr marL="171450" indent="-171450" algn="l">
                        <a:buFont typeface="Arial" panose="020B0604020202020204" pitchFamily="34" charset="0"/>
                        <a:buChar char="•"/>
                      </a:pPr>
                      <a:r>
                        <a:rPr lang="fr-CA" sz="1500" b="0" i="0" u="none" strike="noStrike" kern="1200" baseline="0" dirty="0">
                          <a:solidFill>
                            <a:schemeClr val="dk1"/>
                          </a:solidFill>
                          <a:latin typeface="+mj-lt"/>
                          <a:ea typeface="+mn-ea"/>
                          <a:cs typeface="+mn-cs"/>
                        </a:rPr>
                        <a:t>Uniformisation</a:t>
                      </a:r>
                    </a:p>
                  </a:txBody>
                  <a:tcPr marL="126000" marR="126000" marT="63000" marB="63000" anchor="ctr"/>
                </a:tc>
                <a:tc>
                  <a:txBody>
                    <a:bodyPr/>
                    <a:lstStyle/>
                    <a:p>
                      <a:pPr algn="ctr"/>
                      <a:r>
                        <a:rPr lang="fr-CA" sz="1500" b="0" i="0" u="none" strike="noStrike" kern="1200" baseline="0" dirty="0">
                          <a:solidFill>
                            <a:schemeClr val="dk1"/>
                          </a:solidFill>
                          <a:latin typeface="+mj-lt"/>
                          <a:ea typeface="+mn-ea"/>
                          <a:cs typeface="+mn-cs"/>
                        </a:rPr>
                        <a:t>La redéfinition des pouvoirs des</a:t>
                      </a:r>
                    </a:p>
                    <a:p>
                      <a:pPr algn="ctr"/>
                      <a:r>
                        <a:rPr lang="fr-CA" sz="1500" b="0" i="0" u="none" strike="noStrike" kern="1200" baseline="0" dirty="0">
                          <a:solidFill>
                            <a:schemeClr val="dk1"/>
                          </a:solidFill>
                          <a:latin typeface="+mj-lt"/>
                          <a:ea typeface="+mn-ea"/>
                          <a:cs typeface="+mn-cs"/>
                        </a:rPr>
                        <a:t>États</a:t>
                      </a:r>
                    </a:p>
                  </a:txBody>
                  <a:tcPr marL="126000" marR="126000" marT="63000" marB="63000" anchor="ctr"/>
                </a:tc>
                <a:tc>
                  <a:txBody>
                    <a:bodyPr/>
                    <a:lstStyle/>
                    <a:p>
                      <a:pPr algn="l"/>
                      <a:r>
                        <a:rPr lang="fr-CA" sz="1500" b="0" i="0" u="none" strike="noStrike" kern="1200" baseline="0" dirty="0">
                          <a:solidFill>
                            <a:schemeClr val="dk1"/>
                          </a:solidFill>
                          <a:latin typeface="+mj-lt"/>
                          <a:ea typeface="+mn-ea"/>
                          <a:cs typeface="+mn-cs"/>
                        </a:rPr>
                        <a:t>– Capacité d’action des États</a:t>
                      </a:r>
                    </a:p>
                    <a:p>
                      <a:pPr algn="ctr"/>
                      <a:r>
                        <a:rPr lang="fr-CA" sz="1500" b="1" i="0" u="none" strike="noStrike" kern="1200" baseline="0" dirty="0">
                          <a:solidFill>
                            <a:schemeClr val="dk1"/>
                          </a:solidFill>
                          <a:latin typeface="+mj-lt"/>
                          <a:ea typeface="+mn-ea"/>
                          <a:cs typeface="+mn-cs"/>
                        </a:rPr>
                        <a:t>OU</a:t>
                      </a:r>
                    </a:p>
                    <a:p>
                      <a:pPr algn="l"/>
                      <a:r>
                        <a:rPr lang="fr-CA" sz="1500" b="0" i="0" u="none" strike="noStrike" kern="1200" baseline="0" dirty="0">
                          <a:solidFill>
                            <a:schemeClr val="dk1"/>
                          </a:solidFill>
                          <a:latin typeface="+mj-lt"/>
                          <a:ea typeface="+mn-ea"/>
                          <a:cs typeface="+mn-cs"/>
                        </a:rPr>
                        <a:t>– Souveraineté des États et</a:t>
                      </a:r>
                    </a:p>
                    <a:p>
                      <a:pPr algn="l"/>
                      <a:r>
                        <a:rPr lang="fr-CA" sz="1500" b="0" i="0" u="none" strike="noStrike" kern="1200" baseline="0" dirty="0">
                          <a:solidFill>
                            <a:schemeClr val="dk1"/>
                          </a:solidFill>
                          <a:latin typeface="+mj-lt"/>
                          <a:ea typeface="+mn-ea"/>
                          <a:cs typeface="+mn-cs"/>
                        </a:rPr>
                        <a:t>regroupements économiques</a:t>
                      </a:r>
                    </a:p>
                    <a:p>
                      <a:pPr algn="l"/>
                      <a:r>
                        <a:rPr lang="fr-CA" sz="1500" b="0" i="0" u="none" strike="noStrike" kern="1200" baseline="0" dirty="0">
                          <a:solidFill>
                            <a:schemeClr val="dk1"/>
                          </a:solidFill>
                          <a:latin typeface="+mj-lt"/>
                          <a:ea typeface="+mn-ea"/>
                          <a:cs typeface="+mn-cs"/>
                        </a:rPr>
                        <a:t>ou politiques</a:t>
                      </a:r>
                    </a:p>
                  </a:txBody>
                  <a:tcPr marL="126000" marR="126000" marT="63000" marB="63000" anchor="ctr"/>
                </a:tc>
                <a:extLst>
                  <a:ext uri="{0D108BD9-81ED-4DB2-BD59-A6C34878D82A}">
                    <a16:rowId xmlns="" xmlns:a16="http://schemas.microsoft.com/office/drawing/2014/main" val="10002"/>
                  </a:ext>
                </a:extLst>
              </a:tr>
              <a:tr h="2204998">
                <a:tc>
                  <a:txBody>
                    <a:bodyPr/>
                    <a:lstStyle/>
                    <a:p>
                      <a:pPr marL="0" algn="ctr" defTabSz="914400" rtl="0" eaLnBrk="1" latinLnBrk="0" hangingPunct="1"/>
                      <a:r>
                        <a:rPr lang="fr-CA" sz="1500" b="0" i="0" u="none" strike="noStrike" kern="1200" baseline="0" dirty="0">
                          <a:solidFill>
                            <a:schemeClr val="dk1"/>
                          </a:solidFill>
                          <a:latin typeface="+mj-lt"/>
                          <a:ea typeface="+mn-ea"/>
                          <a:cs typeface="+mn-cs"/>
                        </a:rPr>
                        <a:t>Tensions et conflits</a:t>
                      </a:r>
                    </a:p>
                  </a:txBody>
                  <a:tcPr marL="126000" marR="126000" marT="63000" marB="63000" anchor="ctr"/>
                </a:tc>
                <a:tc>
                  <a:txBody>
                    <a:bodyPr/>
                    <a:lstStyle/>
                    <a:p>
                      <a:pPr algn="ctr"/>
                      <a:r>
                        <a:rPr lang="fr-CA" sz="1500" b="0" i="0" u="none" strike="noStrike" kern="1200" baseline="0" dirty="0">
                          <a:solidFill>
                            <a:schemeClr val="dk1"/>
                          </a:solidFill>
                          <a:latin typeface="+mj-lt"/>
                          <a:ea typeface="+mn-ea"/>
                          <a:cs typeface="+mn-cs"/>
                        </a:rPr>
                        <a:t>Les interventions</a:t>
                      </a:r>
                    </a:p>
                    <a:p>
                      <a:pPr algn="ctr"/>
                      <a:r>
                        <a:rPr lang="fr-CA" sz="1500" b="0" i="0" u="none" strike="noStrike" kern="1200" baseline="0" dirty="0">
                          <a:solidFill>
                            <a:schemeClr val="dk1"/>
                          </a:solidFill>
                          <a:latin typeface="+mj-lt"/>
                          <a:ea typeface="+mn-ea"/>
                          <a:cs typeface="+mn-cs"/>
                        </a:rPr>
                        <a:t>extérieures en</a:t>
                      </a:r>
                    </a:p>
                    <a:p>
                      <a:pPr algn="ctr"/>
                      <a:r>
                        <a:rPr lang="fr-CA" sz="1500" b="0" i="0" u="none" strike="noStrike" kern="1200" baseline="0" dirty="0">
                          <a:solidFill>
                            <a:schemeClr val="dk1"/>
                          </a:solidFill>
                          <a:latin typeface="+mj-lt"/>
                          <a:ea typeface="+mn-ea"/>
                          <a:cs typeface="+mn-cs"/>
                        </a:rPr>
                        <a:t>territoire souverain</a:t>
                      </a:r>
                    </a:p>
                  </a:txBody>
                  <a:tcPr marL="126000" marR="126000" marT="63000" marB="63000" anchor="ctr">
                    <a:lnR w="12700" cap="flat" cmpd="sng" algn="ctr">
                      <a:solidFill>
                        <a:schemeClr val="bg1"/>
                      </a:solidFill>
                      <a:prstDash val="solid"/>
                      <a:round/>
                      <a:headEnd type="none" w="med" len="med"/>
                      <a:tailEnd type="none" w="med" len="med"/>
                    </a:lnR>
                  </a:tcPr>
                </a:tc>
                <a:tc vMerge="1">
                  <a:txBody>
                    <a:bodyPr/>
                    <a:lstStyle/>
                    <a:p>
                      <a:pPr marL="0" algn="ctr" defTabSz="914400" rtl="0" eaLnBrk="1" latinLnBrk="0" hangingPunct="1"/>
                      <a:endParaRPr lang="fr-CA" sz="1050" b="0" i="0" u="none" strike="noStrike" kern="1200" baseline="0" dirty="0">
                        <a:solidFill>
                          <a:schemeClr val="dk1"/>
                        </a:solidFill>
                        <a:latin typeface="+mj-lt"/>
                        <a:ea typeface="+mn-ea"/>
                        <a:cs typeface="+mn-cs"/>
                      </a:endParaRPr>
                    </a:p>
                  </a:txBody>
                  <a:tcPr anchor="ctr">
                    <a:lnL w="12700" cap="flat" cmpd="sng" algn="ctr">
                      <a:solidFill>
                        <a:schemeClr val="bg1"/>
                      </a:solidFill>
                      <a:prstDash val="solid"/>
                      <a:round/>
                      <a:headEnd type="none" w="med" len="med"/>
                      <a:tailEnd type="none" w="med" len="med"/>
                    </a:lnL>
                  </a:tcPr>
                </a:tc>
                <a:tc>
                  <a:txBody>
                    <a:bodyPr/>
                    <a:lstStyle/>
                    <a:p>
                      <a:pPr algn="ctr"/>
                      <a:r>
                        <a:rPr lang="fr-CA" sz="1500" b="0" i="0" u="none" strike="noStrike" kern="1200" baseline="0" dirty="0">
                          <a:solidFill>
                            <a:schemeClr val="dk1"/>
                          </a:solidFill>
                          <a:latin typeface="+mj-lt"/>
                          <a:ea typeface="+mn-ea"/>
                          <a:cs typeface="+mn-cs"/>
                        </a:rPr>
                        <a:t>Intervention</a:t>
                      </a:r>
                    </a:p>
                  </a:txBody>
                  <a:tcPr marL="126000" marR="126000" marT="63000" marB="63000" anchor="ctr"/>
                </a:tc>
                <a:tc>
                  <a:txBody>
                    <a:bodyPr/>
                    <a:lstStyle/>
                    <a:p>
                      <a:pPr marL="171450" indent="-171450" algn="l">
                        <a:buFont typeface="Arial" panose="020B0604020202020204" pitchFamily="34" charset="0"/>
                        <a:buChar char="•"/>
                      </a:pPr>
                      <a:r>
                        <a:rPr lang="fr-CA" sz="1500" b="0" i="0" u="none" strike="noStrike" kern="1200" baseline="0" dirty="0">
                          <a:solidFill>
                            <a:schemeClr val="dk1"/>
                          </a:solidFill>
                          <a:latin typeface="+mj-lt"/>
                          <a:ea typeface="+mn-ea"/>
                          <a:cs typeface="+mn-cs"/>
                        </a:rPr>
                        <a:t>Diplomatie</a:t>
                      </a:r>
                    </a:p>
                    <a:p>
                      <a:pPr marL="171450" indent="-171450" algn="l">
                        <a:buFont typeface="Arial" panose="020B0604020202020204" pitchFamily="34" charset="0"/>
                        <a:buChar char="•"/>
                      </a:pPr>
                      <a:r>
                        <a:rPr lang="fr-CA" sz="1500" b="0" i="0" u="none" strike="noStrike" kern="1200" baseline="0" dirty="0">
                          <a:solidFill>
                            <a:schemeClr val="dk1"/>
                          </a:solidFill>
                          <a:latin typeface="+mj-lt"/>
                          <a:ea typeface="+mn-ea"/>
                          <a:cs typeface="+mn-cs"/>
                        </a:rPr>
                        <a:t>Droits humains</a:t>
                      </a:r>
                    </a:p>
                    <a:p>
                      <a:pPr marL="171450" indent="-171450" algn="l">
                        <a:buFont typeface="Arial" panose="020B0604020202020204" pitchFamily="34" charset="0"/>
                        <a:buChar char="•"/>
                      </a:pPr>
                      <a:r>
                        <a:rPr lang="fr-CA" sz="1500" b="0" i="0" u="none" strike="noStrike" kern="1200" baseline="0" dirty="0">
                          <a:solidFill>
                            <a:schemeClr val="dk1"/>
                          </a:solidFill>
                          <a:latin typeface="+mj-lt"/>
                          <a:ea typeface="+mn-ea"/>
                          <a:cs typeface="+mn-cs"/>
                        </a:rPr>
                        <a:t>Idéologie</a:t>
                      </a:r>
                    </a:p>
                    <a:p>
                      <a:pPr marL="171450" indent="-171450" algn="l">
                        <a:buFont typeface="Arial" panose="020B0604020202020204" pitchFamily="34" charset="0"/>
                        <a:buChar char="•"/>
                      </a:pPr>
                      <a:r>
                        <a:rPr lang="fr-CA" sz="1500" b="0" i="0" u="none" strike="noStrike" kern="1200" baseline="0" dirty="0">
                          <a:solidFill>
                            <a:schemeClr val="dk1"/>
                          </a:solidFill>
                          <a:latin typeface="+mj-lt"/>
                          <a:ea typeface="+mn-ea"/>
                          <a:cs typeface="+mn-cs"/>
                        </a:rPr>
                        <a:t>Ingérence</a:t>
                      </a:r>
                    </a:p>
                    <a:p>
                      <a:pPr marL="171450" indent="-171450" algn="l">
                        <a:buFont typeface="Arial" panose="020B0604020202020204" pitchFamily="34" charset="0"/>
                        <a:buChar char="•"/>
                      </a:pPr>
                      <a:r>
                        <a:rPr lang="fr-CA" sz="1500" b="0" i="0" u="none" strike="noStrike" kern="1200" baseline="0" dirty="0">
                          <a:solidFill>
                            <a:schemeClr val="dk1"/>
                          </a:solidFill>
                          <a:latin typeface="+mj-lt"/>
                          <a:ea typeface="+mn-ea"/>
                          <a:cs typeface="+mn-cs"/>
                        </a:rPr>
                        <a:t>Revendication</a:t>
                      </a:r>
                    </a:p>
                  </a:txBody>
                  <a:tcPr marL="126000" marR="126000" marT="63000" marB="63000" anchor="ctr"/>
                </a:tc>
                <a:tc>
                  <a:txBody>
                    <a:bodyPr/>
                    <a:lstStyle/>
                    <a:p>
                      <a:pPr algn="ctr"/>
                      <a:r>
                        <a:rPr lang="fr-CA" sz="1500" b="0" i="0" u="none" strike="noStrike" kern="1200" baseline="0" dirty="0">
                          <a:solidFill>
                            <a:schemeClr val="dk1"/>
                          </a:solidFill>
                          <a:latin typeface="+mj-lt"/>
                          <a:ea typeface="+mn-ea"/>
                          <a:cs typeface="+mn-cs"/>
                        </a:rPr>
                        <a:t>La légitimité des interventions</a:t>
                      </a:r>
                    </a:p>
                    <a:p>
                      <a:pPr algn="ctr"/>
                      <a:r>
                        <a:rPr lang="fr-CA" sz="1500" b="0" i="0" u="none" strike="noStrike" kern="1200" baseline="0" dirty="0">
                          <a:solidFill>
                            <a:schemeClr val="dk1"/>
                          </a:solidFill>
                          <a:latin typeface="+mj-lt"/>
                          <a:ea typeface="+mn-ea"/>
                          <a:cs typeface="+mn-cs"/>
                        </a:rPr>
                        <a:t>extérieures dans des zones de</a:t>
                      </a:r>
                    </a:p>
                    <a:p>
                      <a:pPr algn="ctr"/>
                      <a:r>
                        <a:rPr lang="fr-CA" sz="1500" b="0" i="0" u="none" strike="noStrike" kern="1200" baseline="0" dirty="0">
                          <a:solidFill>
                            <a:schemeClr val="dk1"/>
                          </a:solidFill>
                          <a:latin typeface="+mj-lt"/>
                          <a:ea typeface="+mn-ea"/>
                          <a:cs typeface="+mn-cs"/>
                        </a:rPr>
                        <a:t>tensions et de conflits</a:t>
                      </a:r>
                    </a:p>
                  </a:txBody>
                  <a:tcPr marL="126000" marR="126000" marT="63000" marB="63000" anchor="ctr"/>
                </a:tc>
                <a:tc>
                  <a:txBody>
                    <a:bodyPr/>
                    <a:lstStyle/>
                    <a:p>
                      <a:pPr algn="l"/>
                      <a:r>
                        <a:rPr lang="fr-CA" sz="1500" b="0" i="0" u="none" strike="noStrike" kern="1200" baseline="0" dirty="0">
                          <a:solidFill>
                            <a:schemeClr val="dk1"/>
                          </a:solidFill>
                          <a:latin typeface="+mj-lt"/>
                          <a:ea typeface="+mn-ea"/>
                          <a:cs typeface="+mn-cs"/>
                        </a:rPr>
                        <a:t>– Application du principe</a:t>
                      </a:r>
                    </a:p>
                    <a:p>
                      <a:pPr algn="l"/>
                      <a:r>
                        <a:rPr lang="fr-CA" sz="1500" b="0" i="0" u="none" strike="noStrike" kern="1200" baseline="0" dirty="0">
                          <a:solidFill>
                            <a:schemeClr val="dk1"/>
                          </a:solidFill>
                          <a:latin typeface="+mj-lt"/>
                          <a:ea typeface="+mn-ea"/>
                          <a:cs typeface="+mn-cs"/>
                        </a:rPr>
                        <a:t>d’assistance humanitaire</a:t>
                      </a:r>
                    </a:p>
                    <a:p>
                      <a:pPr algn="ctr"/>
                      <a:r>
                        <a:rPr lang="fr-CA" sz="1500" b="1" i="0" u="none" strike="noStrike" kern="1200" baseline="0" dirty="0">
                          <a:solidFill>
                            <a:schemeClr val="dk1"/>
                          </a:solidFill>
                          <a:latin typeface="+mj-lt"/>
                          <a:ea typeface="+mn-ea"/>
                          <a:cs typeface="+mn-cs"/>
                        </a:rPr>
                        <a:t>OU</a:t>
                      </a:r>
                    </a:p>
                    <a:p>
                      <a:pPr algn="l"/>
                      <a:r>
                        <a:rPr lang="fr-CA" sz="1500" b="0" i="0" u="none" strike="noStrike" kern="1200" baseline="0" dirty="0">
                          <a:solidFill>
                            <a:schemeClr val="dk1"/>
                          </a:solidFill>
                          <a:latin typeface="+mj-lt"/>
                          <a:ea typeface="+mn-ea"/>
                          <a:cs typeface="+mn-cs"/>
                        </a:rPr>
                        <a:t>– Intérêt des intervenants</a:t>
                      </a:r>
                    </a:p>
                    <a:p>
                      <a:pPr algn="l"/>
                      <a:r>
                        <a:rPr lang="fr-CA" sz="1500" b="0" i="0" u="none" strike="noStrike" kern="1200" baseline="0" dirty="0">
                          <a:solidFill>
                            <a:schemeClr val="dk1"/>
                          </a:solidFill>
                          <a:latin typeface="+mj-lt"/>
                          <a:ea typeface="+mn-ea"/>
                          <a:cs typeface="+mn-cs"/>
                        </a:rPr>
                        <a:t>versus intérêt des populations</a:t>
                      </a:r>
                    </a:p>
                  </a:txBody>
                  <a:tcPr marL="126000" marR="126000" marT="63000" marB="63000" anchor="ctr"/>
                </a:tc>
                <a:extLst>
                  <a:ext uri="{0D108BD9-81ED-4DB2-BD59-A6C34878D82A}">
                    <a16:rowId xmlns="" xmlns:a16="http://schemas.microsoft.com/office/drawing/2014/main" val="10003"/>
                  </a:ext>
                </a:extLst>
              </a:tr>
            </a:tbl>
          </a:graphicData>
        </a:graphic>
      </p:graphicFrame>
      <p:sp>
        <p:nvSpPr>
          <p:cNvPr id="8" name="Titre 1"/>
          <p:cNvSpPr>
            <a:spLocks noGrp="1"/>
          </p:cNvSpPr>
          <p:nvPr>
            <p:ph type="title"/>
          </p:nvPr>
        </p:nvSpPr>
        <p:spPr>
          <a:xfrm>
            <a:off x="0" y="822821"/>
            <a:ext cx="12599988" cy="1181249"/>
          </a:xfrm>
        </p:spPr>
        <p:txBody>
          <a:bodyPr>
            <a:noAutofit/>
          </a:bodyPr>
          <a:lstStyle/>
          <a:p>
            <a:r>
              <a:rPr lang="fr-CA" sz="7200" dirty="0">
                <a:solidFill>
                  <a:srgbClr val="229BD8"/>
                </a:solidFill>
              </a:rPr>
              <a:t>Synthèse du contenu de formation</a:t>
            </a:r>
            <a:endParaRPr lang="fr-CA" sz="3200" dirty="0"/>
          </a:p>
        </p:txBody>
      </p:sp>
      <p:sp>
        <p:nvSpPr>
          <p:cNvPr id="4" name="Titre 1"/>
          <p:cNvSpPr txBox="1">
            <a:spLocks/>
          </p:cNvSpPr>
          <p:nvPr/>
        </p:nvSpPr>
        <p:spPr>
          <a:xfrm>
            <a:off x="0" y="-401315"/>
            <a:ext cx="12599988" cy="1181249"/>
          </a:xfrm>
          <a:prstGeom prst="rect">
            <a:avLst/>
          </a:prstGeom>
        </p:spPr>
        <p:txBody>
          <a:bodyPr vert="horz" lIns="91440" tIns="45720" rIns="91440" bIns="45720" rtlCol="0" anchor="ctr">
            <a:noAutofit/>
          </a:bodyPr>
          <a:lstStyle>
            <a:lvl1pPr algn="ctr" defTabSz="1260043" rtl="0" eaLnBrk="1" latinLnBrk="0" hangingPunct="1">
              <a:spcBef>
                <a:spcPct val="0"/>
              </a:spcBef>
              <a:buNone/>
              <a:defRPr sz="6063" kern="1200">
                <a:solidFill>
                  <a:schemeClr val="tx1"/>
                </a:solidFill>
                <a:latin typeface="+mj-lt"/>
                <a:ea typeface="+mj-ea"/>
                <a:cs typeface="+mj-cs"/>
              </a:defRPr>
            </a:lvl1pPr>
          </a:lstStyle>
          <a:p>
            <a:pPr algn="l"/>
            <a:r>
              <a:rPr lang="fr-CA" sz="2400" dirty="0">
                <a:solidFill>
                  <a:srgbClr val="229BD8"/>
                </a:solidFill>
              </a:rPr>
              <a:t>Monde contemporain</a:t>
            </a:r>
          </a:p>
        </p:txBody>
      </p:sp>
    </p:spTree>
    <p:extLst>
      <p:ext uri="{BB962C8B-B14F-4D97-AF65-F5344CB8AC3E}">
        <p14:creationId xmlns:p14="http://schemas.microsoft.com/office/powerpoint/2010/main" val="30058360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7" name="Titre 1"/>
          <p:cNvSpPr>
            <a:spLocks noGrp="1"/>
          </p:cNvSpPr>
          <p:nvPr>
            <p:ph type="title"/>
          </p:nvPr>
        </p:nvSpPr>
        <p:spPr>
          <a:xfrm>
            <a:off x="0" y="1081732"/>
            <a:ext cx="12599988" cy="1181249"/>
          </a:xfrm>
        </p:spPr>
        <p:txBody>
          <a:bodyPr>
            <a:noAutofit/>
          </a:bodyPr>
          <a:lstStyle/>
          <a:p>
            <a:r>
              <a:rPr lang="fr-CA" sz="7200" dirty="0">
                <a:solidFill>
                  <a:srgbClr val="229BD8"/>
                </a:solidFill>
              </a:rPr>
              <a:t>Les critères d’évaluation</a:t>
            </a:r>
          </a:p>
        </p:txBody>
      </p:sp>
      <p:graphicFrame>
        <p:nvGraphicFramePr>
          <p:cNvPr id="9" name="Tableau 8"/>
          <p:cNvGraphicFramePr>
            <a:graphicFrameLocks noGrp="1"/>
          </p:cNvGraphicFramePr>
          <p:nvPr>
            <p:extLst>
              <p:ext uri="{D42A27DB-BD31-4B8C-83A1-F6EECF244321}">
                <p14:modId xmlns:p14="http://schemas.microsoft.com/office/powerpoint/2010/main" val="1509209419"/>
              </p:ext>
            </p:extLst>
          </p:nvPr>
        </p:nvGraphicFramePr>
        <p:xfrm>
          <a:off x="842700" y="2551013"/>
          <a:ext cx="10914588" cy="4706160"/>
        </p:xfrm>
        <a:graphic>
          <a:graphicData uri="http://schemas.openxmlformats.org/drawingml/2006/table">
            <a:tbl>
              <a:tblPr firstRow="1" bandRow="1">
                <a:tableStyleId>{5C22544A-7EE6-4342-B048-85BDC9FD1C3A}</a:tableStyleId>
              </a:tblPr>
              <a:tblGrid>
                <a:gridCol w="5457294">
                  <a:extLst>
                    <a:ext uri="{9D8B030D-6E8A-4147-A177-3AD203B41FA5}">
                      <a16:colId xmlns="" xmlns:a16="http://schemas.microsoft.com/office/drawing/2014/main" val="20000"/>
                    </a:ext>
                  </a:extLst>
                </a:gridCol>
                <a:gridCol w="5457294">
                  <a:extLst>
                    <a:ext uri="{9D8B030D-6E8A-4147-A177-3AD203B41FA5}">
                      <a16:colId xmlns="" xmlns:a16="http://schemas.microsoft.com/office/drawing/2014/main" val="20001"/>
                    </a:ext>
                  </a:extLst>
                </a:gridCol>
              </a:tblGrid>
              <a:tr h="545999">
                <a:tc>
                  <a:txBody>
                    <a:bodyPr/>
                    <a:lstStyle/>
                    <a:p>
                      <a:pPr algn="ctr"/>
                      <a:r>
                        <a:rPr lang="fr-CA" sz="2800" dirty="0"/>
                        <a:t>Compétence</a:t>
                      </a:r>
                      <a:r>
                        <a:rPr lang="fr-CA" sz="2800" baseline="0" dirty="0"/>
                        <a:t>s</a:t>
                      </a:r>
                      <a:endParaRPr lang="fr-CA" sz="2800" dirty="0"/>
                    </a:p>
                  </a:txBody>
                  <a:tcPr marL="126000" marR="126000" marT="63000" marB="63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800" dirty="0"/>
                        <a:t>Critères</a:t>
                      </a:r>
                      <a:r>
                        <a:rPr lang="fr-CA" sz="2800" baseline="0" dirty="0"/>
                        <a:t> d’évaluation</a:t>
                      </a:r>
                      <a:endParaRPr lang="fr-CA" sz="2800" dirty="0"/>
                    </a:p>
                  </a:txBody>
                  <a:tcPr marL="126000" marR="126000" marT="63000" marB="63000"/>
                </a:tc>
                <a:extLst>
                  <a:ext uri="{0D108BD9-81ED-4DB2-BD59-A6C34878D82A}">
                    <a16:rowId xmlns="" xmlns:a16="http://schemas.microsoft.com/office/drawing/2014/main" val="10000"/>
                  </a:ext>
                </a:extLst>
              </a:tr>
              <a:tr h="1805998">
                <a:tc>
                  <a:txBody>
                    <a:bodyPr/>
                    <a:lstStyle/>
                    <a:p>
                      <a:pPr algn="l"/>
                      <a:r>
                        <a:rPr lang="fr-CA" sz="3200" b="1" dirty="0"/>
                        <a:t>Compétence 1</a:t>
                      </a:r>
                    </a:p>
                    <a:p>
                      <a:pPr algn="l"/>
                      <a:endParaRPr lang="fr-CA" sz="3200" dirty="0"/>
                    </a:p>
                    <a:p>
                      <a:pPr algn="l"/>
                      <a:r>
                        <a:rPr lang="fr-CA" sz="3200" dirty="0"/>
                        <a:t>Interpréter</a:t>
                      </a:r>
                      <a:r>
                        <a:rPr lang="fr-CA" sz="3200" baseline="0" dirty="0"/>
                        <a:t> un problème du monde contemporain</a:t>
                      </a:r>
                      <a:endParaRPr lang="fr-CA" sz="3200" dirty="0"/>
                    </a:p>
                  </a:txBody>
                  <a:tcPr marL="126000" marR="126000" marT="63000" marB="63000"/>
                </a:tc>
                <a:tc>
                  <a:txBody>
                    <a:bodyPr/>
                    <a:lstStyle/>
                    <a:p>
                      <a:pPr marL="285750" lvl="0" indent="-285750">
                        <a:buFont typeface="Arial" panose="020B0604020202020204" pitchFamily="34" charset="0"/>
                        <a:buChar char="•"/>
                      </a:pPr>
                      <a:r>
                        <a:rPr lang="fr-CA" sz="3200" kern="1200" dirty="0">
                          <a:solidFill>
                            <a:schemeClr val="dk1"/>
                          </a:solidFill>
                          <a:effectLst/>
                          <a:latin typeface="+mn-lt"/>
                          <a:ea typeface="+mn-ea"/>
                          <a:cs typeface="+mn-cs"/>
                        </a:rPr>
                        <a:t>Utilisation appropriée de connaissances</a:t>
                      </a:r>
                    </a:p>
                    <a:p>
                      <a:pPr marL="285750" indent="-285750">
                        <a:buFont typeface="Arial" panose="020B0604020202020204" pitchFamily="34" charset="0"/>
                        <a:buChar char="•"/>
                      </a:pPr>
                      <a:r>
                        <a:rPr lang="fr-CA" sz="3200" kern="1200" dirty="0">
                          <a:solidFill>
                            <a:schemeClr val="dk1"/>
                          </a:solidFill>
                          <a:effectLst/>
                          <a:latin typeface="+mn-lt"/>
                          <a:ea typeface="+mn-ea"/>
                          <a:cs typeface="+mn-cs"/>
                        </a:rPr>
                        <a:t>Rigueur du raisonnement</a:t>
                      </a:r>
                      <a:endParaRPr lang="fr-CA" sz="3200" dirty="0"/>
                    </a:p>
                  </a:txBody>
                  <a:tcPr marL="126000" marR="126000" marT="63000" marB="63000"/>
                </a:tc>
                <a:extLst>
                  <a:ext uri="{0D108BD9-81ED-4DB2-BD59-A6C34878D82A}">
                    <a16:rowId xmlns="" xmlns:a16="http://schemas.microsoft.com/office/drawing/2014/main" val="10001"/>
                  </a:ext>
                </a:extLst>
              </a:tr>
              <a:tr h="180599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3200" b="1" dirty="0"/>
                        <a:t>Compétence 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3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3200" dirty="0"/>
                        <a:t>Prendre position</a:t>
                      </a:r>
                      <a:r>
                        <a:rPr lang="fr-CA" sz="3200" baseline="0" dirty="0"/>
                        <a:t> sur un enjeu du monde contemporain</a:t>
                      </a:r>
                      <a:endParaRPr lang="fr-CA" sz="3200" dirty="0"/>
                    </a:p>
                  </a:txBody>
                  <a:tcPr marL="126000" marR="126000" marT="63000" marB="63000"/>
                </a:tc>
                <a:tc>
                  <a:txBody>
                    <a:bodyPr/>
                    <a:lstStyle/>
                    <a:p>
                      <a:pPr marL="285750" lvl="0" indent="-285750">
                        <a:buFont typeface="Arial" panose="020B0604020202020204" pitchFamily="34" charset="0"/>
                        <a:buChar char="•"/>
                      </a:pPr>
                      <a:r>
                        <a:rPr lang="fr-CA" sz="3200" kern="1200" dirty="0">
                          <a:solidFill>
                            <a:schemeClr val="dk1"/>
                          </a:solidFill>
                          <a:effectLst/>
                          <a:latin typeface="+mn-lt"/>
                          <a:ea typeface="+mn-ea"/>
                          <a:cs typeface="+mn-cs"/>
                        </a:rPr>
                        <a:t>Utilisation appropriée de connaissances</a:t>
                      </a:r>
                    </a:p>
                    <a:p>
                      <a:pPr marL="285750" indent="-285750">
                        <a:buFont typeface="Arial" panose="020B0604020202020204" pitchFamily="34" charset="0"/>
                        <a:buChar char="•"/>
                      </a:pPr>
                      <a:r>
                        <a:rPr lang="fr-CA" sz="3200" kern="1200" dirty="0">
                          <a:solidFill>
                            <a:schemeClr val="dk1"/>
                          </a:solidFill>
                          <a:effectLst/>
                          <a:latin typeface="+mn-lt"/>
                          <a:ea typeface="+mn-ea"/>
                          <a:cs typeface="+mn-cs"/>
                        </a:rPr>
                        <a:t>Expression d’une opinion fondée</a:t>
                      </a:r>
                      <a:endParaRPr lang="fr-CA" sz="3200" dirty="0"/>
                    </a:p>
                  </a:txBody>
                  <a:tcPr marL="126000" marR="126000" marT="63000" marB="63000"/>
                </a:tc>
                <a:extLst>
                  <a:ext uri="{0D108BD9-81ED-4DB2-BD59-A6C34878D82A}">
                    <a16:rowId xmlns="" xmlns:a16="http://schemas.microsoft.com/office/drawing/2014/main" val="10002"/>
                  </a:ext>
                </a:extLst>
              </a:tr>
            </a:tbl>
          </a:graphicData>
        </a:graphic>
      </p:graphicFrame>
      <p:sp>
        <p:nvSpPr>
          <p:cNvPr id="4" name="Titre 1"/>
          <p:cNvSpPr txBox="1">
            <a:spLocks/>
          </p:cNvSpPr>
          <p:nvPr/>
        </p:nvSpPr>
        <p:spPr>
          <a:xfrm>
            <a:off x="0" y="-401315"/>
            <a:ext cx="12599988" cy="1181249"/>
          </a:xfrm>
          <a:prstGeom prst="rect">
            <a:avLst/>
          </a:prstGeom>
        </p:spPr>
        <p:txBody>
          <a:bodyPr vert="horz" lIns="91440" tIns="45720" rIns="91440" bIns="45720" rtlCol="0" anchor="ctr">
            <a:noAutofit/>
          </a:bodyPr>
          <a:lstStyle>
            <a:lvl1pPr algn="ctr" defTabSz="1260043" rtl="0" eaLnBrk="1" latinLnBrk="0" hangingPunct="1">
              <a:spcBef>
                <a:spcPct val="0"/>
              </a:spcBef>
              <a:buNone/>
              <a:defRPr sz="6063" kern="1200">
                <a:solidFill>
                  <a:schemeClr val="tx1"/>
                </a:solidFill>
                <a:latin typeface="+mj-lt"/>
                <a:ea typeface="+mj-ea"/>
                <a:cs typeface="+mj-cs"/>
              </a:defRPr>
            </a:lvl1pPr>
          </a:lstStyle>
          <a:p>
            <a:pPr algn="l"/>
            <a:r>
              <a:rPr lang="fr-CA" sz="2400" dirty="0">
                <a:solidFill>
                  <a:srgbClr val="229BD8"/>
                </a:solidFill>
              </a:rPr>
              <a:t>Monde contemporain</a:t>
            </a:r>
          </a:p>
        </p:txBody>
      </p:sp>
    </p:spTree>
    <p:extLst>
      <p:ext uri="{BB962C8B-B14F-4D97-AF65-F5344CB8AC3E}">
        <p14:creationId xmlns:p14="http://schemas.microsoft.com/office/powerpoint/2010/main" val="15797150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5" name="Titre 1"/>
          <p:cNvSpPr>
            <a:spLocks noGrp="1"/>
          </p:cNvSpPr>
          <p:nvPr>
            <p:ph type="title"/>
          </p:nvPr>
        </p:nvSpPr>
        <p:spPr>
          <a:xfrm>
            <a:off x="0" y="534789"/>
            <a:ext cx="12599988" cy="1181249"/>
          </a:xfrm>
        </p:spPr>
        <p:txBody>
          <a:bodyPr>
            <a:noAutofit/>
          </a:bodyPr>
          <a:lstStyle/>
          <a:p>
            <a:r>
              <a:rPr lang="fr-CA" sz="7200" dirty="0">
                <a:solidFill>
                  <a:srgbClr val="229BD8"/>
                </a:solidFill>
              </a:rPr>
              <a:t>En résumé</a:t>
            </a:r>
            <a:br>
              <a:rPr lang="fr-CA" sz="7200" dirty="0">
                <a:solidFill>
                  <a:srgbClr val="229BD8"/>
                </a:solidFill>
              </a:rPr>
            </a:br>
            <a:r>
              <a:rPr lang="fr-CA" sz="7200" dirty="0">
                <a:solidFill>
                  <a:srgbClr val="229BD8"/>
                </a:solidFill>
              </a:rPr>
              <a:t>Projet de curriculum</a:t>
            </a:r>
          </a:p>
        </p:txBody>
      </p:sp>
      <p:graphicFrame>
        <p:nvGraphicFramePr>
          <p:cNvPr id="11" name="Tableau 10"/>
          <p:cNvGraphicFramePr>
            <a:graphicFrameLocks noGrp="1"/>
          </p:cNvGraphicFramePr>
          <p:nvPr>
            <p:extLst>
              <p:ext uri="{D42A27DB-BD31-4B8C-83A1-F6EECF244321}">
                <p14:modId xmlns:p14="http://schemas.microsoft.com/office/powerpoint/2010/main" val="3801805624"/>
              </p:ext>
            </p:extLst>
          </p:nvPr>
        </p:nvGraphicFramePr>
        <p:xfrm>
          <a:off x="1259434" y="2513261"/>
          <a:ext cx="9793090" cy="6014415"/>
        </p:xfrm>
        <a:graphic>
          <a:graphicData uri="http://schemas.openxmlformats.org/drawingml/2006/table">
            <a:tbl>
              <a:tblPr firstRow="1" firstCol="1" bandRow="1">
                <a:tableStyleId>{5C22544A-7EE6-4342-B048-85BDC9FD1C3A}</a:tableStyleId>
              </a:tblPr>
              <a:tblGrid>
                <a:gridCol w="5633848">
                  <a:extLst>
                    <a:ext uri="{9D8B030D-6E8A-4147-A177-3AD203B41FA5}">
                      <a16:colId xmlns="" xmlns:a16="http://schemas.microsoft.com/office/drawing/2014/main" val="20000"/>
                    </a:ext>
                  </a:extLst>
                </a:gridCol>
                <a:gridCol w="693207">
                  <a:extLst>
                    <a:ext uri="{9D8B030D-6E8A-4147-A177-3AD203B41FA5}">
                      <a16:colId xmlns="" xmlns:a16="http://schemas.microsoft.com/office/drawing/2014/main" val="20001"/>
                    </a:ext>
                  </a:extLst>
                </a:gridCol>
                <a:gridCol w="693207">
                  <a:extLst>
                    <a:ext uri="{9D8B030D-6E8A-4147-A177-3AD203B41FA5}">
                      <a16:colId xmlns="" xmlns:a16="http://schemas.microsoft.com/office/drawing/2014/main" val="20002"/>
                    </a:ext>
                  </a:extLst>
                </a:gridCol>
                <a:gridCol w="693207">
                  <a:extLst>
                    <a:ext uri="{9D8B030D-6E8A-4147-A177-3AD203B41FA5}">
                      <a16:colId xmlns="" xmlns:a16="http://schemas.microsoft.com/office/drawing/2014/main" val="20003"/>
                    </a:ext>
                  </a:extLst>
                </a:gridCol>
                <a:gridCol w="693207">
                  <a:extLst>
                    <a:ext uri="{9D8B030D-6E8A-4147-A177-3AD203B41FA5}">
                      <a16:colId xmlns="" xmlns:a16="http://schemas.microsoft.com/office/drawing/2014/main" val="20004"/>
                    </a:ext>
                  </a:extLst>
                </a:gridCol>
                <a:gridCol w="693207">
                  <a:extLst>
                    <a:ext uri="{9D8B030D-6E8A-4147-A177-3AD203B41FA5}">
                      <a16:colId xmlns="" xmlns:a16="http://schemas.microsoft.com/office/drawing/2014/main" val="20005"/>
                    </a:ext>
                  </a:extLst>
                </a:gridCol>
                <a:gridCol w="693207">
                  <a:extLst>
                    <a:ext uri="{9D8B030D-6E8A-4147-A177-3AD203B41FA5}">
                      <a16:colId xmlns="" xmlns:a16="http://schemas.microsoft.com/office/drawing/2014/main" val="20006"/>
                    </a:ext>
                  </a:extLst>
                </a:gridCol>
              </a:tblGrid>
              <a:tr h="2053505">
                <a:tc>
                  <a:txBody>
                    <a:bodyPr/>
                    <a:lstStyle/>
                    <a:p>
                      <a:pPr algn="ctr">
                        <a:lnSpc>
                          <a:spcPct val="107000"/>
                        </a:lnSpc>
                        <a:spcAft>
                          <a:spcPts val="0"/>
                        </a:spcAft>
                      </a:pPr>
                      <a:r>
                        <a:rPr lang="fr-CA" sz="2400" dirty="0">
                          <a:effectLst/>
                        </a:rPr>
                        <a:t>Programme d’étude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4106" marR="84106" marT="0" marB="0" anchor="ctr"/>
                </a:tc>
                <a:tc>
                  <a:txBody>
                    <a:bodyPr/>
                    <a:lstStyle/>
                    <a:p>
                      <a:pPr marL="71755" marR="71755" algn="ctr">
                        <a:lnSpc>
                          <a:spcPct val="107000"/>
                        </a:lnSpc>
                        <a:spcAft>
                          <a:spcPts val="0"/>
                        </a:spcAft>
                      </a:pPr>
                      <a:r>
                        <a:rPr lang="fr-CA" sz="2400" dirty="0">
                          <a:effectLst/>
                        </a:rPr>
                        <a:t>Nombre de compétences</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4106" marR="84106" marT="0" marB="0" vert="vert270" anchor="ctr"/>
                </a:tc>
                <a:tc>
                  <a:txBody>
                    <a:bodyPr/>
                    <a:lstStyle/>
                    <a:p>
                      <a:pPr marL="71755" marR="71755" algn="ctr">
                        <a:lnSpc>
                          <a:spcPct val="107000"/>
                        </a:lnSpc>
                        <a:spcAft>
                          <a:spcPts val="0"/>
                        </a:spcAft>
                      </a:pPr>
                      <a:r>
                        <a:rPr lang="fr-CA" sz="2400" dirty="0">
                          <a:effectLst/>
                        </a:rPr>
                        <a:t>Angle d'entrée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4106" marR="84106" marT="0" marB="0" vert="vert270" anchor="ctr"/>
                </a:tc>
                <a:tc>
                  <a:txBody>
                    <a:bodyPr/>
                    <a:lstStyle/>
                    <a:p>
                      <a:pPr marL="71755" marR="71755" algn="ctr">
                        <a:lnSpc>
                          <a:spcPct val="107000"/>
                        </a:lnSpc>
                        <a:spcAft>
                          <a:spcPts val="0"/>
                        </a:spcAft>
                      </a:pPr>
                      <a:r>
                        <a:rPr lang="fr-CA" sz="2400" dirty="0">
                          <a:effectLst/>
                        </a:rPr>
                        <a:t>Concept commun</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4106" marR="84106" marT="0" marB="0" vert="vert270" anchor="ctr"/>
                </a:tc>
                <a:tc>
                  <a:txBody>
                    <a:bodyPr/>
                    <a:lstStyle/>
                    <a:p>
                      <a:pPr marL="71755" marR="71755" algn="ctr">
                        <a:lnSpc>
                          <a:spcPct val="107000"/>
                        </a:lnSpc>
                        <a:spcAft>
                          <a:spcPts val="0"/>
                        </a:spcAft>
                      </a:pPr>
                      <a:r>
                        <a:rPr lang="fr-CA" sz="2400" dirty="0">
                          <a:effectLst/>
                        </a:rPr>
                        <a:t>Concept central</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4106" marR="84106" marT="0" marB="0" vert="vert270" anchor="ctr"/>
                </a:tc>
                <a:tc>
                  <a:txBody>
                    <a:bodyPr/>
                    <a:lstStyle/>
                    <a:p>
                      <a:pPr marL="71755" marR="71755" algn="ctr">
                        <a:lnSpc>
                          <a:spcPct val="107000"/>
                        </a:lnSpc>
                        <a:spcAft>
                          <a:spcPts val="0"/>
                        </a:spcAft>
                      </a:pPr>
                      <a:r>
                        <a:rPr lang="fr-CA" sz="2400">
                          <a:effectLst/>
                        </a:rPr>
                        <a:t>Concept historique</a:t>
                      </a:r>
                      <a:endParaRPr lang="fr-CA" sz="1200">
                        <a:effectLst/>
                        <a:latin typeface="Calibri" panose="020F0502020204030204" pitchFamily="34" charset="0"/>
                        <a:ea typeface="Calibri" panose="020F0502020204030204" pitchFamily="34" charset="0"/>
                        <a:cs typeface="Times New Roman" panose="02020603050405020304" pitchFamily="18" charset="0"/>
                      </a:endParaRPr>
                    </a:p>
                  </a:txBody>
                  <a:tcPr marL="84106" marR="84106" marT="0" marB="0" vert="vert270" anchor="ctr"/>
                </a:tc>
                <a:tc>
                  <a:txBody>
                    <a:bodyPr/>
                    <a:lstStyle/>
                    <a:p>
                      <a:pPr marL="71755" marR="71755" algn="ctr">
                        <a:lnSpc>
                          <a:spcPct val="107000"/>
                        </a:lnSpc>
                        <a:spcAft>
                          <a:spcPts val="0"/>
                        </a:spcAft>
                      </a:pPr>
                      <a:r>
                        <a:rPr lang="fr-CA" sz="2400">
                          <a:effectLst/>
                        </a:rPr>
                        <a:t>Concept particulier</a:t>
                      </a:r>
                      <a:endParaRPr lang="fr-CA" sz="1200">
                        <a:effectLst/>
                        <a:latin typeface="Calibri" panose="020F0502020204030204" pitchFamily="34" charset="0"/>
                        <a:ea typeface="Calibri" panose="020F0502020204030204" pitchFamily="34" charset="0"/>
                        <a:cs typeface="Times New Roman" panose="02020603050405020304" pitchFamily="18" charset="0"/>
                      </a:endParaRPr>
                    </a:p>
                  </a:txBody>
                  <a:tcPr marL="84106" marR="84106" marT="0" marB="0" vert="vert270" anchor="ctr"/>
                </a:tc>
                <a:extLst>
                  <a:ext uri="{0D108BD9-81ED-4DB2-BD59-A6C34878D82A}">
                    <a16:rowId xmlns="" xmlns:a16="http://schemas.microsoft.com/office/drawing/2014/main" val="10000"/>
                  </a:ext>
                </a:extLst>
              </a:tr>
              <a:tr h="520872">
                <a:tc>
                  <a:txBody>
                    <a:bodyPr/>
                    <a:lstStyle/>
                    <a:p>
                      <a:pPr>
                        <a:lnSpc>
                          <a:spcPct val="107000"/>
                        </a:lnSpc>
                        <a:spcAft>
                          <a:spcPts val="0"/>
                        </a:spcAft>
                      </a:pPr>
                      <a:r>
                        <a:rPr lang="fr-CA" sz="2400" dirty="0">
                          <a:effectLst/>
                        </a:rPr>
                        <a:t>Éducation financière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4106" marR="84106" marT="0" marB="0" anchor="ctr"/>
                </a:tc>
                <a:tc>
                  <a:txBody>
                    <a:bodyPr/>
                    <a:lstStyle/>
                    <a:p>
                      <a:pPr>
                        <a:lnSpc>
                          <a:spcPct val="107000"/>
                        </a:lnSpc>
                        <a:spcAft>
                          <a:spcPts val="0"/>
                        </a:spcAft>
                      </a:pPr>
                      <a:r>
                        <a:rPr lang="fr-CA" sz="2400" b="1" kern="1200" dirty="0">
                          <a:solidFill>
                            <a:schemeClr val="tx1"/>
                          </a:solidFill>
                          <a:effectLst/>
                          <a:latin typeface="+mn-lt"/>
                          <a:ea typeface="+mn-ea"/>
                          <a:cs typeface="+mn-cs"/>
                        </a:rPr>
                        <a:t> 1</a:t>
                      </a:r>
                    </a:p>
                  </a:txBody>
                  <a:tcPr marL="84106" marR="84106" marT="0" marB="0" anchor="ctr"/>
                </a:tc>
                <a:tc>
                  <a:txBody>
                    <a:bodyPr/>
                    <a:lstStyle/>
                    <a:p>
                      <a:pPr>
                        <a:lnSpc>
                          <a:spcPct val="107000"/>
                        </a:lnSpc>
                        <a:spcAft>
                          <a:spcPts val="0"/>
                        </a:spcAft>
                      </a:pPr>
                      <a:r>
                        <a:rPr lang="fr-CA" sz="2400" b="1" kern="1200" dirty="0">
                          <a:solidFill>
                            <a:schemeClr val="tx1"/>
                          </a:solidFill>
                          <a:effectLst/>
                          <a:latin typeface="+mn-lt"/>
                          <a:ea typeface="+mn-ea"/>
                          <a:cs typeface="+mn-cs"/>
                        </a:rPr>
                        <a:t> </a:t>
                      </a:r>
                    </a:p>
                  </a:txBody>
                  <a:tcPr marL="84106" marR="84106" marT="0" marB="0" anchor="ctr"/>
                </a:tc>
                <a:tc>
                  <a:txBody>
                    <a:bodyPr/>
                    <a:lstStyle/>
                    <a:p>
                      <a:pPr>
                        <a:lnSpc>
                          <a:spcPct val="107000"/>
                        </a:lnSpc>
                        <a:spcAft>
                          <a:spcPts val="0"/>
                        </a:spcAft>
                      </a:pPr>
                      <a:r>
                        <a:rPr lang="fr-CA" sz="2400" b="1" kern="1200" dirty="0">
                          <a:solidFill>
                            <a:schemeClr val="tx1"/>
                          </a:solidFill>
                          <a:effectLst/>
                          <a:latin typeface="+mn-lt"/>
                          <a:ea typeface="+mn-ea"/>
                          <a:cs typeface="+mn-cs"/>
                        </a:rPr>
                        <a:t> </a:t>
                      </a:r>
                    </a:p>
                  </a:txBody>
                  <a:tcPr marL="84106" marR="84106" marT="0" marB="0" anchor="ctr"/>
                </a:tc>
                <a:tc>
                  <a:txBody>
                    <a:bodyPr/>
                    <a:lstStyle/>
                    <a:p>
                      <a:pPr>
                        <a:lnSpc>
                          <a:spcPct val="107000"/>
                        </a:lnSpc>
                        <a:spcAft>
                          <a:spcPts val="0"/>
                        </a:spcAft>
                      </a:pPr>
                      <a:r>
                        <a:rPr lang="fr-CA" sz="2400" b="1" kern="1200" dirty="0">
                          <a:solidFill>
                            <a:schemeClr val="tx1"/>
                          </a:solidFill>
                          <a:effectLst/>
                          <a:latin typeface="+mn-lt"/>
                          <a:ea typeface="+mn-ea"/>
                          <a:cs typeface="+mn-cs"/>
                        </a:rPr>
                        <a:t> </a:t>
                      </a:r>
                    </a:p>
                  </a:txBody>
                  <a:tcPr marL="84106" marR="84106" marT="0" marB="0" anchor="ctr"/>
                </a:tc>
                <a:tc>
                  <a:txBody>
                    <a:bodyPr/>
                    <a:lstStyle/>
                    <a:p>
                      <a:pPr>
                        <a:lnSpc>
                          <a:spcPct val="107000"/>
                        </a:lnSpc>
                        <a:spcAft>
                          <a:spcPts val="0"/>
                        </a:spcAft>
                      </a:pPr>
                      <a:r>
                        <a:rPr lang="fr-CA" sz="2400" b="1" kern="1200" dirty="0">
                          <a:solidFill>
                            <a:schemeClr val="tx1"/>
                          </a:solidFill>
                          <a:effectLst/>
                          <a:latin typeface="+mn-lt"/>
                          <a:ea typeface="+mn-ea"/>
                          <a:cs typeface="+mn-cs"/>
                        </a:rPr>
                        <a:t> </a:t>
                      </a:r>
                    </a:p>
                  </a:txBody>
                  <a:tcPr marL="84106" marR="84106" marT="0" marB="0" anchor="ctr"/>
                </a:tc>
                <a:tc>
                  <a:txBody>
                    <a:bodyPr/>
                    <a:lstStyle/>
                    <a:p>
                      <a:pPr>
                        <a:lnSpc>
                          <a:spcPct val="107000"/>
                        </a:lnSpc>
                        <a:spcAft>
                          <a:spcPts val="0"/>
                        </a:spcAft>
                      </a:pPr>
                      <a:r>
                        <a:rPr lang="fr-CA" sz="2400" b="1" kern="1200">
                          <a:solidFill>
                            <a:schemeClr val="tx1"/>
                          </a:solidFill>
                          <a:effectLst/>
                          <a:latin typeface="+mn-lt"/>
                          <a:ea typeface="+mn-ea"/>
                          <a:cs typeface="+mn-cs"/>
                          <a:sym typeface="Wingdings" panose="05000000000000000000" pitchFamily="2" charset="2"/>
                        </a:rPr>
                        <a:t></a:t>
                      </a:r>
                      <a:endParaRPr lang="fr-CA" sz="2400" b="1" kern="1200" dirty="0">
                        <a:solidFill>
                          <a:schemeClr val="tx1"/>
                        </a:solidFill>
                        <a:effectLst/>
                        <a:latin typeface="+mn-lt"/>
                        <a:ea typeface="+mn-ea"/>
                        <a:cs typeface="+mn-cs"/>
                      </a:endParaRPr>
                    </a:p>
                  </a:txBody>
                  <a:tcPr marL="84106" marR="84106" marT="0" marB="0" anchor="ctr"/>
                </a:tc>
                <a:extLst>
                  <a:ext uri="{0D108BD9-81ED-4DB2-BD59-A6C34878D82A}">
                    <a16:rowId xmlns="" xmlns:a16="http://schemas.microsoft.com/office/drawing/2014/main" val="10001"/>
                  </a:ext>
                </a:extLst>
              </a:tr>
              <a:tr h="535648">
                <a:tc>
                  <a:txBody>
                    <a:bodyPr/>
                    <a:lstStyle/>
                    <a:p>
                      <a:pPr>
                        <a:lnSpc>
                          <a:spcPct val="107000"/>
                        </a:lnSpc>
                        <a:spcAft>
                          <a:spcPts val="0"/>
                        </a:spcAft>
                      </a:pPr>
                      <a:r>
                        <a:rPr lang="fr-CA" sz="2400" dirty="0">
                          <a:effectLst/>
                        </a:rPr>
                        <a:t>Géographie culturelle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4106" marR="84106" marT="0" marB="0" anchor="ctr"/>
                </a:tc>
                <a:tc>
                  <a:txBody>
                    <a:bodyPr/>
                    <a:lstStyle/>
                    <a:p>
                      <a:pPr>
                        <a:lnSpc>
                          <a:spcPct val="107000"/>
                        </a:lnSpc>
                        <a:spcAft>
                          <a:spcPts val="0"/>
                        </a:spcAft>
                      </a:pPr>
                      <a:r>
                        <a:rPr lang="fr-CA" sz="2400" b="1" kern="1200" dirty="0">
                          <a:solidFill>
                            <a:schemeClr val="tx1"/>
                          </a:solidFill>
                          <a:effectLst/>
                          <a:latin typeface="+mn-lt"/>
                          <a:ea typeface="+mn-ea"/>
                          <a:cs typeface="+mn-cs"/>
                        </a:rPr>
                        <a:t> 2</a:t>
                      </a:r>
                    </a:p>
                  </a:txBody>
                  <a:tcPr marL="84106" marR="84106" marT="0" marB="0" anchor="ctr"/>
                </a:tc>
                <a:tc>
                  <a:txBody>
                    <a:bodyPr/>
                    <a:lstStyle/>
                    <a:p>
                      <a:pPr>
                        <a:lnSpc>
                          <a:spcPct val="107000"/>
                        </a:lnSpc>
                        <a:spcAft>
                          <a:spcPts val="0"/>
                        </a:spcAft>
                      </a:pPr>
                      <a:r>
                        <a:rPr lang="fr-CA" sz="2400" b="1" kern="1200" dirty="0">
                          <a:solidFill>
                            <a:schemeClr val="tx1"/>
                          </a:solidFill>
                          <a:effectLst/>
                          <a:latin typeface="+mn-lt"/>
                          <a:ea typeface="+mn-ea"/>
                          <a:cs typeface="+mn-cs"/>
                        </a:rPr>
                        <a:t> </a:t>
                      </a:r>
                      <a:r>
                        <a:rPr lang="fr-CA" sz="2400" b="1" kern="1200" dirty="0">
                          <a:solidFill>
                            <a:schemeClr val="tx1"/>
                          </a:solidFill>
                          <a:effectLst/>
                          <a:latin typeface="+mn-lt"/>
                          <a:ea typeface="+mn-ea"/>
                          <a:cs typeface="+mn-cs"/>
                          <a:sym typeface="Wingdings" panose="05000000000000000000" pitchFamily="2" charset="2"/>
                        </a:rPr>
                        <a:t></a:t>
                      </a:r>
                      <a:endParaRPr lang="fr-CA" sz="24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r>
                        <a:rPr lang="fr-CA" sz="2400" b="1" kern="1200">
                          <a:solidFill>
                            <a:schemeClr val="tx1"/>
                          </a:solidFill>
                          <a:effectLst/>
                          <a:latin typeface="+mn-lt"/>
                          <a:ea typeface="+mn-ea"/>
                          <a:cs typeface="+mn-cs"/>
                          <a:sym typeface="Wingdings" panose="05000000000000000000" pitchFamily="2" charset="2"/>
                        </a:rPr>
                        <a:t></a:t>
                      </a:r>
                      <a:endParaRPr lang="fr-CA" sz="24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r>
                        <a:rPr lang="fr-CA" sz="2400" b="1" kern="1200" dirty="0">
                          <a:solidFill>
                            <a:schemeClr val="tx1"/>
                          </a:solidFill>
                          <a:effectLst/>
                          <a:latin typeface="+mn-lt"/>
                          <a:ea typeface="+mn-ea"/>
                          <a:cs typeface="+mn-cs"/>
                          <a:sym typeface="Wingdings" panose="05000000000000000000" pitchFamily="2" charset="2"/>
                        </a:rPr>
                        <a:t></a:t>
                      </a:r>
                      <a:endParaRPr lang="fr-CA" sz="24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r>
                        <a:rPr lang="fr-CA" sz="2400" b="1" kern="1200" dirty="0">
                          <a:solidFill>
                            <a:schemeClr val="tx1"/>
                          </a:solidFill>
                          <a:effectLst/>
                          <a:latin typeface="+mn-lt"/>
                          <a:ea typeface="+mn-ea"/>
                          <a:cs typeface="+mn-cs"/>
                        </a:rPr>
                        <a:t> </a:t>
                      </a:r>
                    </a:p>
                  </a:txBody>
                  <a:tcPr marL="84106" marR="84106" marT="0" marB="0" anchor="ctr"/>
                </a:tc>
                <a:tc>
                  <a:txBody>
                    <a:bodyPr/>
                    <a:lstStyle/>
                    <a:p>
                      <a:pPr>
                        <a:lnSpc>
                          <a:spcPct val="107000"/>
                        </a:lnSpc>
                        <a:spcAft>
                          <a:spcPts val="0"/>
                        </a:spcAft>
                      </a:pPr>
                      <a:r>
                        <a:rPr lang="fr-CA" sz="2400" b="1" kern="1200">
                          <a:solidFill>
                            <a:schemeClr val="tx1"/>
                          </a:solidFill>
                          <a:effectLst/>
                          <a:latin typeface="+mn-lt"/>
                          <a:ea typeface="+mn-ea"/>
                          <a:cs typeface="+mn-cs"/>
                          <a:sym typeface="Wingdings" panose="05000000000000000000" pitchFamily="2" charset="2"/>
                        </a:rPr>
                        <a:t></a:t>
                      </a:r>
                      <a:endParaRPr lang="fr-CA" sz="2400" b="1" kern="1200" dirty="0">
                        <a:solidFill>
                          <a:schemeClr val="tx1"/>
                        </a:solidFill>
                        <a:effectLst/>
                        <a:latin typeface="+mn-lt"/>
                        <a:ea typeface="+mn-ea"/>
                        <a:cs typeface="+mn-cs"/>
                      </a:endParaRPr>
                    </a:p>
                  </a:txBody>
                  <a:tcPr marL="84106" marR="84106" marT="0" marB="0" anchor="ctr"/>
                </a:tc>
                <a:extLst>
                  <a:ext uri="{0D108BD9-81ED-4DB2-BD59-A6C34878D82A}">
                    <a16:rowId xmlns="" xmlns:a16="http://schemas.microsoft.com/office/drawing/2014/main" val="10002"/>
                  </a:ext>
                </a:extLst>
              </a:tr>
              <a:tr h="923935">
                <a:tc>
                  <a:txBody>
                    <a:bodyPr/>
                    <a:lstStyle/>
                    <a:p>
                      <a:pPr>
                        <a:lnSpc>
                          <a:spcPct val="107000"/>
                        </a:lnSpc>
                        <a:spcAft>
                          <a:spcPts val="0"/>
                        </a:spcAft>
                      </a:pPr>
                      <a:r>
                        <a:rPr lang="fr-CA" sz="2400" dirty="0">
                          <a:effectLst/>
                        </a:rPr>
                        <a:t>Géographie régionale du Québec</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4106" marR="84106" marT="0" marB="0" anchor="ctr"/>
                </a:tc>
                <a:tc>
                  <a:txBody>
                    <a:bodyPr/>
                    <a:lstStyle/>
                    <a:p>
                      <a:pPr>
                        <a:lnSpc>
                          <a:spcPct val="107000"/>
                        </a:lnSpc>
                        <a:spcAft>
                          <a:spcPts val="0"/>
                        </a:spcAft>
                      </a:pPr>
                      <a:r>
                        <a:rPr lang="fr-CA" sz="2400" b="1" kern="1200" dirty="0">
                          <a:solidFill>
                            <a:schemeClr val="tx1"/>
                          </a:solidFill>
                          <a:effectLst/>
                          <a:latin typeface="+mn-lt"/>
                          <a:ea typeface="+mn-ea"/>
                          <a:cs typeface="+mn-cs"/>
                        </a:rPr>
                        <a:t> 2</a:t>
                      </a:r>
                    </a:p>
                  </a:txBody>
                  <a:tcPr marL="84106" marR="84106" marT="0" marB="0" anchor="ctr"/>
                </a:tc>
                <a:tc>
                  <a:txBody>
                    <a:bodyPr/>
                    <a:lstStyle/>
                    <a:p>
                      <a:pPr>
                        <a:lnSpc>
                          <a:spcPct val="107000"/>
                        </a:lnSpc>
                        <a:spcAft>
                          <a:spcPts val="0"/>
                        </a:spcAft>
                      </a:pPr>
                      <a:r>
                        <a:rPr lang="fr-CA" sz="2400" b="1" kern="1200">
                          <a:solidFill>
                            <a:schemeClr val="tx1"/>
                          </a:solidFill>
                          <a:effectLst/>
                          <a:latin typeface="+mn-lt"/>
                          <a:ea typeface="+mn-ea"/>
                          <a:cs typeface="+mn-cs"/>
                          <a:sym typeface="Wingdings" panose="05000000000000000000" pitchFamily="2" charset="2"/>
                        </a:rPr>
                        <a:t></a:t>
                      </a:r>
                      <a:endParaRPr lang="fr-CA" sz="24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r>
                        <a:rPr lang="fr-CA" sz="2400" b="1" kern="1200" dirty="0">
                          <a:solidFill>
                            <a:schemeClr val="tx1"/>
                          </a:solidFill>
                          <a:effectLst/>
                          <a:latin typeface="+mn-lt"/>
                          <a:ea typeface="+mn-ea"/>
                          <a:cs typeface="+mn-cs"/>
                          <a:sym typeface="Wingdings" panose="05000000000000000000" pitchFamily="2" charset="2"/>
                        </a:rPr>
                        <a:t></a:t>
                      </a:r>
                      <a:endParaRPr lang="fr-CA" sz="24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endParaRPr lang="fr-CA" sz="24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endParaRPr lang="fr-CA" sz="24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r>
                        <a:rPr lang="fr-CA" sz="2400" b="1" kern="1200">
                          <a:solidFill>
                            <a:schemeClr val="tx1"/>
                          </a:solidFill>
                          <a:effectLst/>
                          <a:latin typeface="+mn-lt"/>
                          <a:ea typeface="+mn-ea"/>
                          <a:cs typeface="+mn-cs"/>
                          <a:sym typeface="Wingdings" panose="05000000000000000000" pitchFamily="2" charset="2"/>
                        </a:rPr>
                        <a:t></a:t>
                      </a:r>
                      <a:endParaRPr lang="fr-CA" sz="2400" b="1" kern="1200" dirty="0">
                        <a:solidFill>
                          <a:schemeClr val="tx1"/>
                        </a:solidFill>
                        <a:effectLst/>
                        <a:latin typeface="+mn-lt"/>
                        <a:ea typeface="+mn-ea"/>
                        <a:cs typeface="+mn-cs"/>
                      </a:endParaRPr>
                    </a:p>
                  </a:txBody>
                  <a:tcPr marL="84106" marR="84106" marT="0" marB="0" anchor="ctr"/>
                </a:tc>
                <a:extLst>
                  <a:ext uri="{0D108BD9-81ED-4DB2-BD59-A6C34878D82A}">
                    <a16:rowId xmlns="" xmlns:a16="http://schemas.microsoft.com/office/drawing/2014/main" val="10003"/>
                  </a:ext>
                </a:extLst>
              </a:tr>
              <a:tr h="535648">
                <a:tc>
                  <a:txBody>
                    <a:bodyPr/>
                    <a:lstStyle/>
                    <a:p>
                      <a:pPr>
                        <a:lnSpc>
                          <a:spcPct val="107000"/>
                        </a:lnSpc>
                        <a:spcAft>
                          <a:spcPts val="0"/>
                        </a:spcAft>
                      </a:pPr>
                      <a:r>
                        <a:rPr lang="fr-CA" sz="2400">
                          <a:effectLst/>
                        </a:rPr>
                        <a:t>Histoire du 20</a:t>
                      </a:r>
                      <a:r>
                        <a:rPr lang="fr-CA" sz="2400" baseline="30000">
                          <a:effectLst/>
                        </a:rPr>
                        <a:t>e</a:t>
                      </a:r>
                      <a:r>
                        <a:rPr lang="fr-CA" sz="2400">
                          <a:effectLst/>
                        </a:rPr>
                        <a:t> siècle</a:t>
                      </a:r>
                      <a:endParaRPr lang="fr-CA" sz="1200">
                        <a:effectLst/>
                        <a:latin typeface="Calibri" panose="020F0502020204030204" pitchFamily="34" charset="0"/>
                        <a:ea typeface="Calibri" panose="020F0502020204030204" pitchFamily="34" charset="0"/>
                        <a:cs typeface="Times New Roman" panose="02020603050405020304" pitchFamily="18" charset="0"/>
                      </a:endParaRPr>
                    </a:p>
                  </a:txBody>
                  <a:tcPr marL="84106" marR="84106" marT="0" marB="0" anchor="ctr"/>
                </a:tc>
                <a:tc>
                  <a:txBody>
                    <a:bodyPr/>
                    <a:lstStyle/>
                    <a:p>
                      <a:pPr>
                        <a:lnSpc>
                          <a:spcPct val="107000"/>
                        </a:lnSpc>
                        <a:spcAft>
                          <a:spcPts val="0"/>
                        </a:spcAft>
                      </a:pPr>
                      <a:r>
                        <a:rPr lang="fr-CA" sz="2400" b="1" kern="1200" dirty="0">
                          <a:solidFill>
                            <a:schemeClr val="tx1"/>
                          </a:solidFill>
                          <a:effectLst/>
                          <a:latin typeface="+mn-lt"/>
                          <a:ea typeface="+mn-ea"/>
                          <a:cs typeface="+mn-cs"/>
                        </a:rPr>
                        <a:t> 2</a:t>
                      </a:r>
                    </a:p>
                  </a:txBody>
                  <a:tcPr marL="84106" marR="84106" marT="0" marB="0" anchor="ctr"/>
                </a:tc>
                <a:tc>
                  <a:txBody>
                    <a:bodyPr/>
                    <a:lstStyle/>
                    <a:p>
                      <a:pPr>
                        <a:lnSpc>
                          <a:spcPct val="107000"/>
                        </a:lnSpc>
                        <a:spcAft>
                          <a:spcPts val="0"/>
                        </a:spcAft>
                      </a:pPr>
                      <a:r>
                        <a:rPr lang="fr-CA" sz="2400" b="1" kern="1200">
                          <a:solidFill>
                            <a:schemeClr val="tx1"/>
                          </a:solidFill>
                          <a:effectLst/>
                          <a:latin typeface="+mn-lt"/>
                          <a:ea typeface="+mn-ea"/>
                          <a:cs typeface="+mn-cs"/>
                          <a:sym typeface="Wingdings" panose="05000000000000000000" pitchFamily="2" charset="2"/>
                        </a:rPr>
                        <a:t></a:t>
                      </a:r>
                      <a:endParaRPr lang="fr-CA" sz="24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r>
                        <a:rPr lang="fr-CA" sz="2400" b="1" kern="1200">
                          <a:solidFill>
                            <a:schemeClr val="tx1"/>
                          </a:solidFill>
                          <a:effectLst/>
                          <a:latin typeface="+mn-lt"/>
                          <a:ea typeface="+mn-ea"/>
                          <a:cs typeface="+mn-cs"/>
                          <a:sym typeface="Wingdings" panose="05000000000000000000" pitchFamily="2" charset="2"/>
                        </a:rPr>
                        <a:t></a:t>
                      </a:r>
                      <a:endParaRPr lang="fr-CA" sz="24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r>
                        <a:rPr lang="fr-CA" sz="2400" b="1" kern="1200">
                          <a:solidFill>
                            <a:schemeClr val="tx1"/>
                          </a:solidFill>
                          <a:effectLst/>
                          <a:latin typeface="+mn-lt"/>
                          <a:ea typeface="+mn-ea"/>
                          <a:cs typeface="+mn-cs"/>
                          <a:sym typeface="Wingdings" panose="05000000000000000000" pitchFamily="2" charset="2"/>
                        </a:rPr>
                        <a:t></a:t>
                      </a:r>
                      <a:endParaRPr lang="fr-CA" sz="24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r>
                        <a:rPr lang="fr-CA" sz="2400" b="1" kern="1200" dirty="0">
                          <a:solidFill>
                            <a:schemeClr val="tx1"/>
                          </a:solidFill>
                          <a:effectLst/>
                          <a:latin typeface="+mn-lt"/>
                          <a:ea typeface="+mn-ea"/>
                          <a:cs typeface="+mn-cs"/>
                          <a:sym typeface="Wingdings" panose="05000000000000000000" pitchFamily="2" charset="2"/>
                        </a:rPr>
                        <a:t></a:t>
                      </a:r>
                      <a:endParaRPr lang="fr-CA" sz="24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r>
                        <a:rPr lang="fr-CA" sz="2400" b="1" kern="1200">
                          <a:solidFill>
                            <a:schemeClr val="tx1"/>
                          </a:solidFill>
                          <a:effectLst/>
                          <a:latin typeface="+mn-lt"/>
                          <a:ea typeface="+mn-ea"/>
                          <a:cs typeface="+mn-cs"/>
                          <a:sym typeface="Wingdings" panose="05000000000000000000" pitchFamily="2" charset="2"/>
                        </a:rPr>
                        <a:t></a:t>
                      </a:r>
                      <a:endParaRPr lang="fr-CA" sz="2400" b="1" kern="1200" dirty="0">
                        <a:solidFill>
                          <a:schemeClr val="tx1"/>
                        </a:solidFill>
                        <a:effectLst/>
                        <a:latin typeface="+mn-lt"/>
                        <a:ea typeface="+mn-ea"/>
                        <a:cs typeface="+mn-cs"/>
                      </a:endParaRPr>
                    </a:p>
                  </a:txBody>
                  <a:tcPr marL="84106" marR="84106" marT="0" marB="0" anchor="ctr"/>
                </a:tc>
                <a:extLst>
                  <a:ext uri="{0D108BD9-81ED-4DB2-BD59-A6C34878D82A}">
                    <a16:rowId xmlns="" xmlns:a16="http://schemas.microsoft.com/office/drawing/2014/main" val="10004"/>
                  </a:ext>
                </a:extLst>
              </a:tr>
              <a:tr h="923935">
                <a:tc>
                  <a:txBody>
                    <a:bodyPr/>
                    <a:lstStyle/>
                    <a:p>
                      <a:pPr>
                        <a:lnSpc>
                          <a:spcPct val="107000"/>
                        </a:lnSpc>
                        <a:spcAft>
                          <a:spcPts val="0"/>
                        </a:spcAft>
                      </a:pPr>
                      <a:r>
                        <a:rPr lang="fr-CA" sz="2400">
                          <a:effectLst/>
                        </a:rPr>
                        <a:t>Histoire du Québec et du Canada</a:t>
                      </a:r>
                      <a:endParaRPr lang="fr-CA" sz="1200">
                        <a:effectLst/>
                        <a:latin typeface="Calibri" panose="020F0502020204030204" pitchFamily="34" charset="0"/>
                        <a:ea typeface="Calibri" panose="020F0502020204030204" pitchFamily="34" charset="0"/>
                        <a:cs typeface="Times New Roman" panose="02020603050405020304" pitchFamily="18" charset="0"/>
                      </a:endParaRPr>
                    </a:p>
                  </a:txBody>
                  <a:tcPr marL="84106" marR="84106" marT="0" marB="0" anchor="ctr"/>
                </a:tc>
                <a:tc>
                  <a:txBody>
                    <a:bodyPr/>
                    <a:lstStyle/>
                    <a:p>
                      <a:pPr>
                        <a:lnSpc>
                          <a:spcPct val="107000"/>
                        </a:lnSpc>
                        <a:spcAft>
                          <a:spcPts val="0"/>
                        </a:spcAft>
                      </a:pPr>
                      <a:r>
                        <a:rPr lang="fr-CA" sz="2400" b="1" kern="1200" dirty="0">
                          <a:solidFill>
                            <a:schemeClr val="tx1"/>
                          </a:solidFill>
                          <a:effectLst/>
                          <a:latin typeface="+mn-lt"/>
                          <a:ea typeface="+mn-ea"/>
                          <a:cs typeface="+mn-cs"/>
                        </a:rPr>
                        <a:t> 2</a:t>
                      </a:r>
                    </a:p>
                  </a:txBody>
                  <a:tcPr marL="84106" marR="84106" marT="0" marB="0" anchor="ctr"/>
                </a:tc>
                <a:tc>
                  <a:txBody>
                    <a:bodyPr/>
                    <a:lstStyle/>
                    <a:p>
                      <a:pPr>
                        <a:lnSpc>
                          <a:spcPct val="107000"/>
                        </a:lnSpc>
                        <a:spcAft>
                          <a:spcPts val="0"/>
                        </a:spcAft>
                      </a:pPr>
                      <a:r>
                        <a:rPr lang="fr-CA" sz="2400" b="1" kern="1200" dirty="0">
                          <a:solidFill>
                            <a:schemeClr val="tx1"/>
                          </a:solidFill>
                          <a:effectLst/>
                          <a:latin typeface="+mn-lt"/>
                          <a:ea typeface="+mn-ea"/>
                          <a:cs typeface="+mn-cs"/>
                        </a:rPr>
                        <a:t> </a:t>
                      </a:r>
                    </a:p>
                  </a:txBody>
                  <a:tcPr marL="84106" marR="84106" marT="0" marB="0" anchor="ctr"/>
                </a:tc>
                <a:tc>
                  <a:txBody>
                    <a:bodyPr/>
                    <a:lstStyle/>
                    <a:p>
                      <a:pPr>
                        <a:lnSpc>
                          <a:spcPct val="107000"/>
                        </a:lnSpc>
                        <a:spcAft>
                          <a:spcPts val="0"/>
                        </a:spcAft>
                      </a:pPr>
                      <a:r>
                        <a:rPr lang="fr-CA" sz="2400" b="1" kern="1200" dirty="0">
                          <a:solidFill>
                            <a:schemeClr val="tx1"/>
                          </a:solidFill>
                          <a:effectLst/>
                          <a:latin typeface="+mn-lt"/>
                          <a:ea typeface="+mn-ea"/>
                          <a:cs typeface="+mn-cs"/>
                        </a:rPr>
                        <a:t> </a:t>
                      </a:r>
                      <a:r>
                        <a:rPr lang="fr-CA" sz="2400" b="1" kern="1200" dirty="0">
                          <a:solidFill>
                            <a:schemeClr val="tx1"/>
                          </a:solidFill>
                          <a:effectLst/>
                          <a:latin typeface="+mn-lt"/>
                          <a:ea typeface="+mn-ea"/>
                          <a:cs typeface="+mn-cs"/>
                          <a:sym typeface="Wingdings" panose="05000000000000000000" pitchFamily="2" charset="2"/>
                        </a:rPr>
                        <a:t></a:t>
                      </a:r>
                      <a:endParaRPr lang="fr-CA" sz="24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r>
                        <a:rPr lang="fr-CA" sz="2400" b="1" kern="1200" dirty="0">
                          <a:solidFill>
                            <a:schemeClr val="tx1"/>
                          </a:solidFill>
                          <a:effectLst/>
                          <a:latin typeface="+mn-lt"/>
                          <a:ea typeface="+mn-ea"/>
                          <a:cs typeface="+mn-cs"/>
                        </a:rPr>
                        <a:t> </a:t>
                      </a:r>
                    </a:p>
                  </a:txBody>
                  <a:tcPr marL="84106" marR="84106" marT="0" marB="0" anchor="ctr"/>
                </a:tc>
                <a:tc>
                  <a:txBody>
                    <a:bodyPr/>
                    <a:lstStyle/>
                    <a:p>
                      <a:pPr>
                        <a:lnSpc>
                          <a:spcPct val="107000"/>
                        </a:lnSpc>
                        <a:spcAft>
                          <a:spcPts val="0"/>
                        </a:spcAft>
                      </a:pPr>
                      <a:r>
                        <a:rPr lang="fr-CA" sz="2400" b="1" kern="1200" dirty="0">
                          <a:solidFill>
                            <a:schemeClr val="tx1"/>
                          </a:solidFill>
                          <a:effectLst/>
                          <a:latin typeface="+mn-lt"/>
                          <a:ea typeface="+mn-ea"/>
                          <a:cs typeface="+mn-cs"/>
                        </a:rPr>
                        <a:t> </a:t>
                      </a:r>
                    </a:p>
                  </a:txBody>
                  <a:tcPr marL="84106" marR="84106" marT="0" marB="0" anchor="ctr"/>
                </a:tc>
                <a:tc>
                  <a:txBody>
                    <a:bodyPr/>
                    <a:lstStyle/>
                    <a:p>
                      <a:pPr>
                        <a:lnSpc>
                          <a:spcPct val="107000"/>
                        </a:lnSpc>
                        <a:spcAft>
                          <a:spcPts val="0"/>
                        </a:spcAft>
                      </a:pPr>
                      <a:r>
                        <a:rPr lang="fr-CA" sz="2400" b="1" kern="1200">
                          <a:solidFill>
                            <a:schemeClr val="tx1"/>
                          </a:solidFill>
                          <a:effectLst/>
                          <a:latin typeface="+mn-lt"/>
                          <a:ea typeface="+mn-ea"/>
                          <a:cs typeface="+mn-cs"/>
                          <a:sym typeface="Wingdings" panose="05000000000000000000" pitchFamily="2" charset="2"/>
                        </a:rPr>
                        <a:t></a:t>
                      </a:r>
                      <a:endParaRPr lang="fr-CA" sz="2400" b="1" kern="1200" dirty="0">
                        <a:solidFill>
                          <a:schemeClr val="tx1"/>
                        </a:solidFill>
                        <a:effectLst/>
                        <a:latin typeface="+mn-lt"/>
                        <a:ea typeface="+mn-ea"/>
                        <a:cs typeface="+mn-cs"/>
                      </a:endParaRPr>
                    </a:p>
                  </a:txBody>
                  <a:tcPr marL="84106" marR="84106" marT="0" marB="0" anchor="ctr"/>
                </a:tc>
                <a:extLst>
                  <a:ext uri="{0D108BD9-81ED-4DB2-BD59-A6C34878D82A}">
                    <a16:rowId xmlns="" xmlns:a16="http://schemas.microsoft.com/office/drawing/2014/main" val="10005"/>
                  </a:ext>
                </a:extLst>
              </a:tr>
              <a:tr h="520872">
                <a:tc>
                  <a:txBody>
                    <a:bodyPr/>
                    <a:lstStyle/>
                    <a:p>
                      <a:pPr>
                        <a:lnSpc>
                          <a:spcPct val="107000"/>
                        </a:lnSpc>
                        <a:spcAft>
                          <a:spcPts val="0"/>
                        </a:spcAft>
                      </a:pPr>
                      <a:r>
                        <a:rPr lang="fr-CA" sz="2400">
                          <a:effectLst/>
                        </a:rPr>
                        <a:t>Monde contemporain</a:t>
                      </a:r>
                      <a:endParaRPr lang="fr-CA" sz="1200">
                        <a:effectLst/>
                        <a:latin typeface="Calibri" panose="020F0502020204030204" pitchFamily="34" charset="0"/>
                        <a:ea typeface="Calibri" panose="020F0502020204030204" pitchFamily="34" charset="0"/>
                        <a:cs typeface="Times New Roman" panose="02020603050405020304" pitchFamily="18" charset="0"/>
                      </a:endParaRPr>
                    </a:p>
                  </a:txBody>
                  <a:tcPr marL="84106" marR="84106" marT="0" marB="0" anchor="ctr"/>
                </a:tc>
                <a:tc>
                  <a:txBody>
                    <a:bodyPr/>
                    <a:lstStyle/>
                    <a:p>
                      <a:pPr>
                        <a:lnSpc>
                          <a:spcPct val="107000"/>
                        </a:lnSpc>
                        <a:spcAft>
                          <a:spcPts val="0"/>
                        </a:spcAft>
                      </a:pPr>
                      <a:r>
                        <a:rPr lang="fr-CA" sz="2400" b="1" kern="1200" dirty="0">
                          <a:solidFill>
                            <a:schemeClr val="tx1"/>
                          </a:solidFill>
                          <a:effectLst/>
                          <a:latin typeface="+mn-lt"/>
                          <a:ea typeface="+mn-ea"/>
                          <a:cs typeface="+mn-cs"/>
                        </a:rPr>
                        <a:t> 2</a:t>
                      </a:r>
                    </a:p>
                  </a:txBody>
                  <a:tcPr marL="84106" marR="84106" marT="0" marB="0" anchor="ctr"/>
                </a:tc>
                <a:tc>
                  <a:txBody>
                    <a:bodyPr/>
                    <a:lstStyle/>
                    <a:p>
                      <a:pPr>
                        <a:lnSpc>
                          <a:spcPct val="107000"/>
                        </a:lnSpc>
                        <a:spcAft>
                          <a:spcPts val="0"/>
                        </a:spcAft>
                      </a:pPr>
                      <a:r>
                        <a:rPr lang="fr-CA" sz="2400" b="1" kern="1200">
                          <a:solidFill>
                            <a:schemeClr val="tx1"/>
                          </a:solidFill>
                          <a:effectLst/>
                          <a:latin typeface="+mn-lt"/>
                          <a:ea typeface="+mn-ea"/>
                          <a:cs typeface="+mn-cs"/>
                          <a:sym typeface="Wingdings" panose="05000000000000000000" pitchFamily="2" charset="2"/>
                        </a:rPr>
                        <a:t></a:t>
                      </a:r>
                      <a:endParaRPr lang="fr-CA" sz="24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r>
                        <a:rPr lang="fr-CA" sz="2400" b="1" kern="1200">
                          <a:solidFill>
                            <a:schemeClr val="tx1"/>
                          </a:solidFill>
                          <a:effectLst/>
                          <a:latin typeface="+mn-lt"/>
                          <a:ea typeface="+mn-ea"/>
                          <a:cs typeface="+mn-cs"/>
                          <a:sym typeface="Wingdings" panose="05000000000000000000" pitchFamily="2" charset="2"/>
                        </a:rPr>
                        <a:t></a:t>
                      </a:r>
                      <a:endParaRPr lang="fr-CA" sz="24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r>
                        <a:rPr lang="fr-CA" sz="2400" b="1" kern="1200" dirty="0">
                          <a:solidFill>
                            <a:schemeClr val="tx1"/>
                          </a:solidFill>
                          <a:effectLst/>
                          <a:latin typeface="+mn-lt"/>
                          <a:ea typeface="+mn-ea"/>
                          <a:cs typeface="+mn-cs"/>
                          <a:sym typeface="Wingdings" panose="05000000000000000000" pitchFamily="2" charset="2"/>
                        </a:rPr>
                        <a:t></a:t>
                      </a:r>
                      <a:endParaRPr lang="fr-CA" sz="24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r>
                        <a:rPr lang="fr-CA" sz="2400" b="1" kern="1200" dirty="0">
                          <a:solidFill>
                            <a:schemeClr val="tx1"/>
                          </a:solidFill>
                          <a:effectLst/>
                          <a:latin typeface="+mn-lt"/>
                          <a:ea typeface="+mn-ea"/>
                          <a:cs typeface="+mn-cs"/>
                        </a:rPr>
                        <a:t> </a:t>
                      </a:r>
                    </a:p>
                  </a:txBody>
                  <a:tcPr marL="84106" marR="84106" marT="0" marB="0" anchor="ctr"/>
                </a:tc>
                <a:tc>
                  <a:txBody>
                    <a:bodyPr/>
                    <a:lstStyle/>
                    <a:p>
                      <a:pPr>
                        <a:lnSpc>
                          <a:spcPct val="107000"/>
                        </a:lnSpc>
                        <a:spcAft>
                          <a:spcPts val="0"/>
                        </a:spcAft>
                      </a:pPr>
                      <a:r>
                        <a:rPr lang="fr-CA" sz="2400" b="1" kern="1200" dirty="0">
                          <a:solidFill>
                            <a:schemeClr val="tx1"/>
                          </a:solidFill>
                          <a:effectLst/>
                          <a:latin typeface="+mn-lt"/>
                          <a:ea typeface="+mn-ea"/>
                          <a:cs typeface="+mn-cs"/>
                          <a:sym typeface="Wingdings" panose="05000000000000000000" pitchFamily="2" charset="2"/>
                        </a:rPr>
                        <a:t></a:t>
                      </a:r>
                      <a:endParaRPr lang="fr-CA" sz="2400" b="1" kern="1200" dirty="0">
                        <a:solidFill>
                          <a:schemeClr val="tx1"/>
                        </a:solidFill>
                        <a:effectLst/>
                        <a:latin typeface="+mn-lt"/>
                        <a:ea typeface="+mn-ea"/>
                        <a:cs typeface="+mn-cs"/>
                      </a:endParaRPr>
                    </a:p>
                  </a:txBody>
                  <a:tcPr marL="84106" marR="84106" marT="0" marB="0" anchor="ct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2233530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5" name="Titre 1"/>
          <p:cNvSpPr>
            <a:spLocks noGrp="1"/>
          </p:cNvSpPr>
          <p:nvPr>
            <p:ph type="title"/>
          </p:nvPr>
        </p:nvSpPr>
        <p:spPr>
          <a:xfrm>
            <a:off x="0" y="462781"/>
            <a:ext cx="12599988" cy="1181249"/>
          </a:xfrm>
        </p:spPr>
        <p:txBody>
          <a:bodyPr>
            <a:noAutofit/>
          </a:bodyPr>
          <a:lstStyle/>
          <a:p>
            <a:r>
              <a:rPr lang="fr-CA" sz="7200" dirty="0">
                <a:solidFill>
                  <a:srgbClr val="229BD8"/>
                </a:solidFill>
              </a:rPr>
              <a:t>Carrefour FGA </a:t>
            </a:r>
            <a:br>
              <a:rPr lang="fr-CA" sz="7200" dirty="0">
                <a:solidFill>
                  <a:srgbClr val="229BD8"/>
                </a:solidFill>
              </a:rPr>
            </a:br>
            <a:r>
              <a:rPr lang="fr-CA" sz="3600" dirty="0">
                <a:solidFill>
                  <a:srgbClr val="229BD8"/>
                </a:solidFill>
              </a:rPr>
              <a:t>Information de la DEAFC - Accompagnement national</a:t>
            </a:r>
            <a:endParaRPr lang="fr-CA" sz="4800" dirty="0">
              <a:solidFill>
                <a:srgbClr val="229BD8"/>
              </a:solidFill>
            </a:endParaRPr>
          </a:p>
        </p:txBody>
      </p:sp>
      <p:pic>
        <p:nvPicPr>
          <p:cNvPr id="2" name="Image 1"/>
          <p:cNvPicPr>
            <a:picLocks noChangeAspect="1"/>
          </p:cNvPicPr>
          <p:nvPr/>
        </p:nvPicPr>
        <p:blipFill>
          <a:blip r:embed="rId4"/>
          <a:stretch>
            <a:fillRect/>
          </a:stretch>
        </p:blipFill>
        <p:spPr>
          <a:xfrm>
            <a:off x="539354" y="2118965"/>
            <a:ext cx="6497266" cy="4023347"/>
          </a:xfrm>
          <a:prstGeom prst="rect">
            <a:avLst/>
          </a:prstGeom>
          <a:effectLst>
            <a:outerShdw blurRad="50800" dist="38100" dir="2700000" algn="tl" rotWithShape="0">
              <a:prstClr val="black">
                <a:alpha val="40000"/>
              </a:prstClr>
            </a:outerShdw>
          </a:effectLst>
        </p:spPr>
      </p:pic>
      <p:pic>
        <p:nvPicPr>
          <p:cNvPr id="4" name="Image 3"/>
          <p:cNvPicPr>
            <a:picLocks noChangeAspect="1"/>
          </p:cNvPicPr>
          <p:nvPr/>
        </p:nvPicPr>
        <p:blipFill>
          <a:blip r:embed="rId5"/>
          <a:stretch>
            <a:fillRect/>
          </a:stretch>
        </p:blipFill>
        <p:spPr>
          <a:xfrm>
            <a:off x="5075858" y="5359325"/>
            <a:ext cx="6305742" cy="2943162"/>
          </a:xfrm>
          <a:prstGeom prst="rect">
            <a:avLst/>
          </a:prstGeom>
          <a:effectLst>
            <a:outerShdw blurRad="50800" dist="38100" dir="2700000" algn="tl" rotWithShape="0">
              <a:prstClr val="black">
                <a:alpha val="40000"/>
              </a:prstClr>
            </a:outerShdw>
          </a:effectLst>
        </p:spPr>
      </p:pic>
      <p:sp>
        <p:nvSpPr>
          <p:cNvPr id="3" name="Organigramme : Connecteur 2">
            <a:hlinkClick r:id="rId6"/>
          </p:cNvPr>
          <p:cNvSpPr/>
          <p:nvPr/>
        </p:nvSpPr>
        <p:spPr>
          <a:xfrm>
            <a:off x="10332442" y="6727477"/>
            <a:ext cx="977150" cy="864096"/>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443001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30000" y="2049358"/>
            <a:ext cx="11339989" cy="3814023"/>
          </a:xfrm>
        </p:spPr>
        <p:txBody>
          <a:bodyPr>
            <a:noAutofit/>
          </a:bodyPr>
          <a:lstStyle/>
          <a:p>
            <a:pPr marL="0" indent="0" algn="ctr">
              <a:buNone/>
            </a:pPr>
            <a:r>
              <a:rPr lang="fr-CA" sz="3200" dirty="0"/>
              <a:t>Mario Harvey</a:t>
            </a:r>
          </a:p>
          <a:p>
            <a:pPr marL="0" indent="0" algn="ctr">
              <a:buNone/>
            </a:pPr>
            <a:r>
              <a:rPr lang="fr-CA" sz="3200" dirty="0"/>
              <a:t>Responsable des programmes et de l’évaluation en univers social</a:t>
            </a:r>
          </a:p>
          <a:p>
            <a:pPr marL="0" indent="0" algn="ctr">
              <a:buNone/>
            </a:pPr>
            <a:r>
              <a:rPr lang="fr-CA" sz="3200" dirty="0">
                <a:hlinkClick r:id="rId4"/>
              </a:rPr>
              <a:t>mario.harvey@education.gouv.qc.ca</a:t>
            </a:r>
            <a:endParaRPr lang="fr-CA" sz="3200" dirty="0"/>
          </a:p>
          <a:p>
            <a:pPr marL="0" indent="0" algn="ctr">
              <a:buNone/>
            </a:pPr>
            <a:r>
              <a:rPr lang="fr-CA" sz="3200" dirty="0"/>
              <a:t>418-643-9754 poste </a:t>
            </a:r>
            <a:r>
              <a:rPr lang="fr-CA" sz="3200" dirty="0" smtClean="0"/>
              <a:t>2409</a:t>
            </a:r>
          </a:p>
          <a:p>
            <a:pPr marL="0" indent="0" algn="ctr">
              <a:buNone/>
            </a:pPr>
            <a:endParaRPr lang="fr-CA" sz="3200" dirty="0" smtClean="0"/>
          </a:p>
          <a:p>
            <a:pPr marL="0" indent="0" algn="ctr">
              <a:buNone/>
            </a:pPr>
            <a:r>
              <a:rPr lang="fr-CA" sz="3200" dirty="0" smtClean="0"/>
              <a:t>Jessika Dubuc</a:t>
            </a:r>
          </a:p>
          <a:p>
            <a:pPr marL="0" indent="0" algn="ctr">
              <a:buNone/>
            </a:pPr>
            <a:r>
              <a:rPr lang="fr-CA" sz="3200" dirty="0" smtClean="0"/>
              <a:t>Centre de formation des Maskoutains</a:t>
            </a:r>
          </a:p>
          <a:p>
            <a:pPr marL="0" indent="0" algn="ctr">
              <a:buNone/>
            </a:pPr>
            <a:r>
              <a:rPr lang="fr-CA" sz="3200" dirty="0"/>
              <a:t>jessika.dubuc@cssh.qc.ca</a:t>
            </a:r>
          </a:p>
        </p:txBody>
      </p:sp>
      <p:sp>
        <p:nvSpPr>
          <p:cNvPr id="4" name="Titre 1"/>
          <p:cNvSpPr>
            <a:spLocks noGrp="1"/>
          </p:cNvSpPr>
          <p:nvPr>
            <p:ph type="title"/>
          </p:nvPr>
        </p:nvSpPr>
        <p:spPr>
          <a:xfrm>
            <a:off x="630000" y="174749"/>
            <a:ext cx="11339989" cy="1522413"/>
          </a:xfrm>
        </p:spPr>
        <p:txBody>
          <a:bodyPr>
            <a:normAutofit/>
          </a:bodyPr>
          <a:lstStyle/>
          <a:p>
            <a:r>
              <a:rPr lang="fr-CA" sz="7200" dirty="0">
                <a:solidFill>
                  <a:srgbClr val="229BD8"/>
                </a:solidFill>
              </a:rPr>
              <a:t>Pour me joindre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14" name="Titre 1"/>
          <p:cNvSpPr>
            <a:spLocks noGrp="1"/>
          </p:cNvSpPr>
          <p:nvPr>
            <p:ph type="title"/>
          </p:nvPr>
        </p:nvSpPr>
        <p:spPr>
          <a:xfrm>
            <a:off x="0" y="318765"/>
            <a:ext cx="12599988" cy="1181249"/>
          </a:xfrm>
        </p:spPr>
        <p:txBody>
          <a:bodyPr>
            <a:noAutofit/>
          </a:bodyPr>
          <a:lstStyle/>
          <a:p>
            <a:r>
              <a:rPr lang="fr-CA" sz="7200" dirty="0">
                <a:solidFill>
                  <a:srgbClr val="229BD8"/>
                </a:solidFill>
              </a:rPr>
              <a:t>En résumé</a:t>
            </a:r>
            <a:br>
              <a:rPr lang="fr-CA" sz="7200" dirty="0">
                <a:solidFill>
                  <a:srgbClr val="229BD8"/>
                </a:solidFill>
              </a:rPr>
            </a:br>
            <a:r>
              <a:rPr lang="fr-CA" sz="7200" dirty="0">
                <a:solidFill>
                  <a:srgbClr val="229BD8"/>
                </a:solidFill>
              </a:rPr>
              <a:t>Projet de curriculum</a:t>
            </a:r>
          </a:p>
        </p:txBody>
      </p:sp>
      <p:graphicFrame>
        <p:nvGraphicFramePr>
          <p:cNvPr id="15" name="Tableau 14"/>
          <p:cNvGraphicFramePr>
            <a:graphicFrameLocks noGrp="1"/>
          </p:cNvGraphicFramePr>
          <p:nvPr>
            <p:extLst>
              <p:ext uri="{D42A27DB-BD31-4B8C-83A1-F6EECF244321}">
                <p14:modId xmlns:p14="http://schemas.microsoft.com/office/powerpoint/2010/main" val="346534836"/>
              </p:ext>
            </p:extLst>
          </p:nvPr>
        </p:nvGraphicFramePr>
        <p:xfrm>
          <a:off x="1259434" y="2944839"/>
          <a:ext cx="9793090" cy="5582838"/>
        </p:xfrm>
        <a:graphic>
          <a:graphicData uri="http://schemas.openxmlformats.org/drawingml/2006/table">
            <a:tbl>
              <a:tblPr firstRow="1" firstCol="1" bandRow="1">
                <a:tableStyleId>{5C22544A-7EE6-4342-B048-85BDC9FD1C3A}</a:tableStyleId>
              </a:tblPr>
              <a:tblGrid>
                <a:gridCol w="5633848">
                  <a:extLst>
                    <a:ext uri="{9D8B030D-6E8A-4147-A177-3AD203B41FA5}">
                      <a16:colId xmlns="" xmlns:a16="http://schemas.microsoft.com/office/drawing/2014/main" val="20000"/>
                    </a:ext>
                  </a:extLst>
                </a:gridCol>
                <a:gridCol w="693207">
                  <a:extLst>
                    <a:ext uri="{9D8B030D-6E8A-4147-A177-3AD203B41FA5}">
                      <a16:colId xmlns="" xmlns:a16="http://schemas.microsoft.com/office/drawing/2014/main" val="20001"/>
                    </a:ext>
                  </a:extLst>
                </a:gridCol>
                <a:gridCol w="693207">
                  <a:extLst>
                    <a:ext uri="{9D8B030D-6E8A-4147-A177-3AD203B41FA5}">
                      <a16:colId xmlns="" xmlns:a16="http://schemas.microsoft.com/office/drawing/2014/main" val="20002"/>
                    </a:ext>
                  </a:extLst>
                </a:gridCol>
                <a:gridCol w="693207">
                  <a:extLst>
                    <a:ext uri="{9D8B030D-6E8A-4147-A177-3AD203B41FA5}">
                      <a16:colId xmlns="" xmlns:a16="http://schemas.microsoft.com/office/drawing/2014/main" val="20003"/>
                    </a:ext>
                  </a:extLst>
                </a:gridCol>
                <a:gridCol w="693207">
                  <a:extLst>
                    <a:ext uri="{9D8B030D-6E8A-4147-A177-3AD203B41FA5}">
                      <a16:colId xmlns="" xmlns:a16="http://schemas.microsoft.com/office/drawing/2014/main" val="20004"/>
                    </a:ext>
                  </a:extLst>
                </a:gridCol>
                <a:gridCol w="693207">
                  <a:extLst>
                    <a:ext uri="{9D8B030D-6E8A-4147-A177-3AD203B41FA5}">
                      <a16:colId xmlns="" xmlns:a16="http://schemas.microsoft.com/office/drawing/2014/main" val="20005"/>
                    </a:ext>
                  </a:extLst>
                </a:gridCol>
                <a:gridCol w="693207">
                  <a:extLst>
                    <a:ext uri="{9D8B030D-6E8A-4147-A177-3AD203B41FA5}">
                      <a16:colId xmlns="" xmlns:a16="http://schemas.microsoft.com/office/drawing/2014/main" val="20006"/>
                    </a:ext>
                  </a:extLst>
                </a:gridCol>
              </a:tblGrid>
              <a:tr h="1621928">
                <a:tc>
                  <a:txBody>
                    <a:bodyPr/>
                    <a:lstStyle/>
                    <a:p>
                      <a:pPr algn="ctr">
                        <a:lnSpc>
                          <a:spcPct val="107000"/>
                        </a:lnSpc>
                        <a:spcAft>
                          <a:spcPts val="0"/>
                        </a:spcAft>
                      </a:pPr>
                      <a:r>
                        <a:rPr lang="fr-CA" sz="2000" dirty="0">
                          <a:effectLst/>
                        </a:rPr>
                        <a:t>Programme d’étude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4106" marR="84106" marT="0" marB="0" anchor="ctr"/>
                </a:tc>
                <a:tc>
                  <a:txBody>
                    <a:bodyPr/>
                    <a:lstStyle/>
                    <a:p>
                      <a:pPr marL="71755" marR="71755" algn="ctr">
                        <a:lnSpc>
                          <a:spcPct val="107000"/>
                        </a:lnSpc>
                        <a:spcAft>
                          <a:spcPts val="0"/>
                        </a:spcAft>
                      </a:pPr>
                      <a:r>
                        <a:rPr lang="fr-CA" sz="2000" dirty="0">
                          <a:effectLst/>
                        </a:rPr>
                        <a:t>Nombre de compétences</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4106" marR="84106" marT="0" marB="0" vert="vert270" anchor="ctr"/>
                </a:tc>
                <a:tc>
                  <a:txBody>
                    <a:bodyPr/>
                    <a:lstStyle/>
                    <a:p>
                      <a:pPr marL="71755" marR="71755" algn="ctr">
                        <a:lnSpc>
                          <a:spcPct val="107000"/>
                        </a:lnSpc>
                        <a:spcAft>
                          <a:spcPts val="0"/>
                        </a:spcAft>
                      </a:pPr>
                      <a:r>
                        <a:rPr lang="fr-CA" sz="2000" dirty="0">
                          <a:effectLst/>
                        </a:rPr>
                        <a:t>Angle d'entrée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4106" marR="84106" marT="0" marB="0" vert="vert270" anchor="ctr"/>
                </a:tc>
                <a:tc>
                  <a:txBody>
                    <a:bodyPr/>
                    <a:lstStyle/>
                    <a:p>
                      <a:pPr marL="71755" marR="71755" algn="ctr">
                        <a:lnSpc>
                          <a:spcPct val="107000"/>
                        </a:lnSpc>
                        <a:spcAft>
                          <a:spcPts val="0"/>
                        </a:spcAft>
                      </a:pPr>
                      <a:r>
                        <a:rPr lang="fr-CA" sz="2000" dirty="0">
                          <a:effectLst/>
                        </a:rPr>
                        <a:t>Concept commun</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4106" marR="84106" marT="0" marB="0" vert="vert270" anchor="ctr"/>
                </a:tc>
                <a:tc>
                  <a:txBody>
                    <a:bodyPr/>
                    <a:lstStyle/>
                    <a:p>
                      <a:pPr marL="71755" marR="71755" algn="ctr">
                        <a:lnSpc>
                          <a:spcPct val="107000"/>
                        </a:lnSpc>
                        <a:spcAft>
                          <a:spcPts val="0"/>
                        </a:spcAft>
                      </a:pPr>
                      <a:r>
                        <a:rPr lang="fr-CA" sz="2000" dirty="0">
                          <a:effectLst/>
                        </a:rPr>
                        <a:t>Concept central</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4106" marR="84106" marT="0" marB="0" vert="vert270" anchor="ctr"/>
                </a:tc>
                <a:tc>
                  <a:txBody>
                    <a:bodyPr/>
                    <a:lstStyle/>
                    <a:p>
                      <a:pPr marL="71755" marR="71755" algn="ctr">
                        <a:lnSpc>
                          <a:spcPct val="107000"/>
                        </a:lnSpc>
                        <a:spcAft>
                          <a:spcPts val="0"/>
                        </a:spcAft>
                      </a:pPr>
                      <a:r>
                        <a:rPr lang="fr-CA" sz="2000">
                          <a:effectLst/>
                        </a:rPr>
                        <a:t>Concept historique</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84106" marR="84106" marT="0" marB="0" vert="vert270" anchor="ctr"/>
                </a:tc>
                <a:tc>
                  <a:txBody>
                    <a:bodyPr/>
                    <a:lstStyle/>
                    <a:p>
                      <a:pPr marL="71755" marR="71755" algn="ctr">
                        <a:lnSpc>
                          <a:spcPct val="107000"/>
                        </a:lnSpc>
                        <a:spcAft>
                          <a:spcPts val="0"/>
                        </a:spcAft>
                      </a:pPr>
                      <a:r>
                        <a:rPr lang="fr-CA" sz="2000">
                          <a:effectLst/>
                        </a:rPr>
                        <a:t>Concept particulier</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84106" marR="84106" marT="0" marB="0" vert="vert270" anchor="ctr"/>
                </a:tc>
                <a:extLst>
                  <a:ext uri="{0D108BD9-81ED-4DB2-BD59-A6C34878D82A}">
                    <a16:rowId xmlns="" xmlns:a16="http://schemas.microsoft.com/office/drawing/2014/main" val="10000"/>
                  </a:ext>
                </a:extLst>
              </a:tr>
              <a:tr h="520872">
                <a:tc>
                  <a:txBody>
                    <a:bodyPr/>
                    <a:lstStyle/>
                    <a:p>
                      <a:pPr>
                        <a:lnSpc>
                          <a:spcPct val="107000"/>
                        </a:lnSpc>
                        <a:spcAft>
                          <a:spcPts val="0"/>
                        </a:spcAft>
                      </a:pPr>
                      <a:r>
                        <a:rPr lang="fr-CA" sz="2000" dirty="0">
                          <a:effectLst/>
                        </a:rPr>
                        <a:t>Éducation financière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4106" marR="84106" marT="0" marB="0" anchor="ctr"/>
                </a:tc>
                <a:tc>
                  <a:txBody>
                    <a:bodyPr/>
                    <a:lstStyle/>
                    <a:p>
                      <a:pPr>
                        <a:lnSpc>
                          <a:spcPct val="107000"/>
                        </a:lnSpc>
                        <a:spcAft>
                          <a:spcPts val="0"/>
                        </a:spcAft>
                      </a:pPr>
                      <a:endParaRPr lang="fr-CA" sz="20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endParaRPr lang="fr-CA" sz="20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endParaRPr lang="fr-CA" sz="20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endParaRPr lang="fr-CA" sz="20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endParaRPr lang="fr-CA" sz="20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endParaRPr lang="fr-CA" sz="2000" b="1" kern="1200" dirty="0">
                        <a:solidFill>
                          <a:schemeClr val="tx1"/>
                        </a:solidFill>
                        <a:effectLst/>
                        <a:latin typeface="+mn-lt"/>
                        <a:ea typeface="+mn-ea"/>
                        <a:cs typeface="+mn-cs"/>
                      </a:endParaRPr>
                    </a:p>
                  </a:txBody>
                  <a:tcPr marL="84106" marR="84106" marT="0" marB="0" anchor="ctr"/>
                </a:tc>
                <a:extLst>
                  <a:ext uri="{0D108BD9-81ED-4DB2-BD59-A6C34878D82A}">
                    <a16:rowId xmlns="" xmlns:a16="http://schemas.microsoft.com/office/drawing/2014/main" val="10001"/>
                  </a:ext>
                </a:extLst>
              </a:tr>
              <a:tr h="535648">
                <a:tc>
                  <a:txBody>
                    <a:bodyPr/>
                    <a:lstStyle/>
                    <a:p>
                      <a:pPr>
                        <a:lnSpc>
                          <a:spcPct val="107000"/>
                        </a:lnSpc>
                        <a:spcAft>
                          <a:spcPts val="0"/>
                        </a:spcAft>
                      </a:pPr>
                      <a:r>
                        <a:rPr lang="fr-CA" sz="2000">
                          <a:effectLst/>
                        </a:rPr>
                        <a:t>Géographie culturelle</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84106" marR="84106" marT="0" marB="0" anchor="ctr"/>
                </a:tc>
                <a:tc>
                  <a:txBody>
                    <a:bodyPr/>
                    <a:lstStyle/>
                    <a:p>
                      <a:pPr>
                        <a:lnSpc>
                          <a:spcPct val="107000"/>
                        </a:lnSpc>
                        <a:spcAft>
                          <a:spcPts val="0"/>
                        </a:spcAft>
                      </a:pPr>
                      <a:endParaRPr lang="fr-CA" sz="20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endParaRPr lang="fr-CA" sz="20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endParaRPr lang="fr-CA" sz="20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endParaRPr lang="fr-CA" sz="20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endParaRPr lang="fr-CA" sz="20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endParaRPr lang="fr-CA" sz="2000" b="1" kern="1200" dirty="0">
                        <a:solidFill>
                          <a:schemeClr val="tx1"/>
                        </a:solidFill>
                        <a:effectLst/>
                        <a:latin typeface="+mn-lt"/>
                        <a:ea typeface="+mn-ea"/>
                        <a:cs typeface="+mn-cs"/>
                      </a:endParaRPr>
                    </a:p>
                  </a:txBody>
                  <a:tcPr marL="84106" marR="84106" marT="0" marB="0" anchor="ctr"/>
                </a:tc>
                <a:extLst>
                  <a:ext uri="{0D108BD9-81ED-4DB2-BD59-A6C34878D82A}">
                    <a16:rowId xmlns="" xmlns:a16="http://schemas.microsoft.com/office/drawing/2014/main" val="10002"/>
                  </a:ext>
                </a:extLst>
              </a:tr>
              <a:tr h="923935">
                <a:tc>
                  <a:txBody>
                    <a:bodyPr/>
                    <a:lstStyle/>
                    <a:p>
                      <a:pPr>
                        <a:lnSpc>
                          <a:spcPct val="107000"/>
                        </a:lnSpc>
                        <a:spcAft>
                          <a:spcPts val="0"/>
                        </a:spcAft>
                      </a:pPr>
                      <a:r>
                        <a:rPr lang="fr-CA" sz="2000" dirty="0">
                          <a:effectLst/>
                        </a:rPr>
                        <a:t>Géographie régionale du Québec</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4106" marR="84106" marT="0" marB="0" anchor="ctr"/>
                </a:tc>
                <a:tc>
                  <a:txBody>
                    <a:bodyPr/>
                    <a:lstStyle/>
                    <a:p>
                      <a:pPr>
                        <a:lnSpc>
                          <a:spcPct val="107000"/>
                        </a:lnSpc>
                        <a:spcAft>
                          <a:spcPts val="0"/>
                        </a:spcAft>
                      </a:pPr>
                      <a:endParaRPr lang="fr-CA" sz="20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endParaRPr lang="fr-CA" sz="20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endParaRPr lang="fr-CA" sz="20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endParaRPr lang="fr-CA" sz="20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endParaRPr lang="fr-CA" sz="20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endParaRPr lang="fr-CA" sz="2000" b="1" kern="1200" dirty="0">
                        <a:solidFill>
                          <a:schemeClr val="tx1"/>
                        </a:solidFill>
                        <a:effectLst/>
                        <a:latin typeface="+mn-lt"/>
                        <a:ea typeface="+mn-ea"/>
                        <a:cs typeface="+mn-cs"/>
                      </a:endParaRPr>
                    </a:p>
                  </a:txBody>
                  <a:tcPr marL="84106" marR="84106" marT="0" marB="0" anchor="ctr"/>
                </a:tc>
                <a:extLst>
                  <a:ext uri="{0D108BD9-81ED-4DB2-BD59-A6C34878D82A}">
                    <a16:rowId xmlns="" xmlns:a16="http://schemas.microsoft.com/office/drawing/2014/main" val="10003"/>
                  </a:ext>
                </a:extLst>
              </a:tr>
              <a:tr h="535648">
                <a:tc>
                  <a:txBody>
                    <a:bodyPr/>
                    <a:lstStyle/>
                    <a:p>
                      <a:pPr>
                        <a:lnSpc>
                          <a:spcPct val="107000"/>
                        </a:lnSpc>
                        <a:spcAft>
                          <a:spcPts val="0"/>
                        </a:spcAft>
                      </a:pPr>
                      <a:r>
                        <a:rPr lang="fr-CA" sz="2000">
                          <a:effectLst/>
                        </a:rPr>
                        <a:t>Histoire du 20</a:t>
                      </a:r>
                      <a:r>
                        <a:rPr lang="fr-CA" sz="2000" baseline="30000">
                          <a:effectLst/>
                        </a:rPr>
                        <a:t>e</a:t>
                      </a:r>
                      <a:r>
                        <a:rPr lang="fr-CA" sz="2000">
                          <a:effectLst/>
                        </a:rPr>
                        <a:t> siècle</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84106" marR="84106" marT="0" marB="0" anchor="ctr"/>
                </a:tc>
                <a:tc>
                  <a:txBody>
                    <a:bodyPr/>
                    <a:lstStyle/>
                    <a:p>
                      <a:pPr>
                        <a:lnSpc>
                          <a:spcPct val="107000"/>
                        </a:lnSpc>
                        <a:spcAft>
                          <a:spcPts val="0"/>
                        </a:spcAft>
                      </a:pPr>
                      <a:endParaRPr lang="fr-CA" sz="20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endParaRPr lang="fr-CA" sz="20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endParaRPr lang="fr-CA" sz="20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endParaRPr lang="fr-CA" sz="20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endParaRPr lang="fr-CA" sz="20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endParaRPr lang="fr-CA" sz="2000" b="1" kern="1200" dirty="0">
                        <a:solidFill>
                          <a:schemeClr val="tx1"/>
                        </a:solidFill>
                        <a:effectLst/>
                        <a:latin typeface="+mn-lt"/>
                        <a:ea typeface="+mn-ea"/>
                        <a:cs typeface="+mn-cs"/>
                      </a:endParaRPr>
                    </a:p>
                  </a:txBody>
                  <a:tcPr marL="84106" marR="84106" marT="0" marB="0" anchor="ctr"/>
                </a:tc>
                <a:extLst>
                  <a:ext uri="{0D108BD9-81ED-4DB2-BD59-A6C34878D82A}">
                    <a16:rowId xmlns="" xmlns:a16="http://schemas.microsoft.com/office/drawing/2014/main" val="10004"/>
                  </a:ext>
                </a:extLst>
              </a:tr>
              <a:tr h="923935">
                <a:tc>
                  <a:txBody>
                    <a:bodyPr/>
                    <a:lstStyle/>
                    <a:p>
                      <a:pPr>
                        <a:lnSpc>
                          <a:spcPct val="107000"/>
                        </a:lnSpc>
                        <a:spcAft>
                          <a:spcPts val="0"/>
                        </a:spcAft>
                      </a:pPr>
                      <a:r>
                        <a:rPr lang="fr-CA" sz="2000">
                          <a:effectLst/>
                        </a:rPr>
                        <a:t>Histoire du Québec et du Canada</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a:txBody>
                  <a:tcPr marL="84106" marR="84106" marT="0" marB="0" anchor="ctr"/>
                </a:tc>
                <a:tc>
                  <a:txBody>
                    <a:bodyPr/>
                    <a:lstStyle/>
                    <a:p>
                      <a:pPr>
                        <a:lnSpc>
                          <a:spcPct val="107000"/>
                        </a:lnSpc>
                        <a:spcAft>
                          <a:spcPts val="0"/>
                        </a:spcAft>
                      </a:pPr>
                      <a:endParaRPr lang="fr-CA" sz="20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endParaRPr lang="fr-CA" sz="20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endParaRPr lang="fr-CA" sz="20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endParaRPr lang="fr-CA" sz="20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endParaRPr lang="fr-CA" sz="20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endParaRPr lang="fr-CA" sz="2000" b="1" kern="1200" dirty="0">
                        <a:solidFill>
                          <a:schemeClr val="tx1"/>
                        </a:solidFill>
                        <a:effectLst/>
                        <a:latin typeface="+mn-lt"/>
                        <a:ea typeface="+mn-ea"/>
                        <a:cs typeface="+mn-cs"/>
                      </a:endParaRPr>
                    </a:p>
                  </a:txBody>
                  <a:tcPr marL="84106" marR="84106" marT="0" marB="0" anchor="ctr"/>
                </a:tc>
                <a:extLst>
                  <a:ext uri="{0D108BD9-81ED-4DB2-BD59-A6C34878D82A}">
                    <a16:rowId xmlns="" xmlns:a16="http://schemas.microsoft.com/office/drawing/2014/main" val="10005"/>
                  </a:ext>
                </a:extLst>
              </a:tr>
              <a:tr h="520872">
                <a:tc>
                  <a:txBody>
                    <a:bodyPr/>
                    <a:lstStyle/>
                    <a:p>
                      <a:pPr>
                        <a:lnSpc>
                          <a:spcPct val="107000"/>
                        </a:lnSpc>
                        <a:spcAft>
                          <a:spcPts val="0"/>
                        </a:spcAft>
                      </a:pPr>
                      <a:r>
                        <a:rPr lang="fr-CA" sz="2000" dirty="0">
                          <a:effectLst/>
                        </a:rPr>
                        <a:t>Monde contemporain</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4106" marR="84106" marT="0" marB="0" anchor="ctr"/>
                </a:tc>
                <a:tc>
                  <a:txBody>
                    <a:bodyPr/>
                    <a:lstStyle/>
                    <a:p>
                      <a:pPr>
                        <a:lnSpc>
                          <a:spcPct val="107000"/>
                        </a:lnSpc>
                        <a:spcAft>
                          <a:spcPts val="0"/>
                        </a:spcAft>
                      </a:pPr>
                      <a:endParaRPr lang="fr-CA" sz="20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endParaRPr lang="fr-CA" sz="20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endParaRPr lang="fr-CA" sz="20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endParaRPr lang="fr-CA" sz="20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endParaRPr lang="fr-CA" sz="2000" b="1" kern="1200" dirty="0">
                        <a:solidFill>
                          <a:schemeClr val="tx1"/>
                        </a:solidFill>
                        <a:effectLst/>
                        <a:latin typeface="+mn-lt"/>
                        <a:ea typeface="+mn-ea"/>
                        <a:cs typeface="+mn-cs"/>
                      </a:endParaRPr>
                    </a:p>
                  </a:txBody>
                  <a:tcPr marL="84106" marR="84106" marT="0" marB="0" anchor="ctr"/>
                </a:tc>
                <a:tc>
                  <a:txBody>
                    <a:bodyPr/>
                    <a:lstStyle/>
                    <a:p>
                      <a:pPr>
                        <a:lnSpc>
                          <a:spcPct val="107000"/>
                        </a:lnSpc>
                        <a:spcAft>
                          <a:spcPts val="0"/>
                        </a:spcAft>
                      </a:pPr>
                      <a:endParaRPr lang="fr-CA" sz="2000" b="1" kern="1200" dirty="0">
                        <a:solidFill>
                          <a:schemeClr val="tx1"/>
                        </a:solidFill>
                        <a:effectLst/>
                        <a:latin typeface="+mn-lt"/>
                        <a:ea typeface="+mn-ea"/>
                        <a:cs typeface="+mn-cs"/>
                      </a:endParaRPr>
                    </a:p>
                  </a:txBody>
                  <a:tcPr marL="84106" marR="84106" marT="0" marB="0" anchor="ctr"/>
                </a:tc>
                <a:extLst>
                  <a:ext uri="{0D108BD9-81ED-4DB2-BD59-A6C34878D82A}">
                    <a16:rowId xmlns="" xmlns:a16="http://schemas.microsoft.com/office/drawing/2014/main" val="10006"/>
                  </a:ext>
                </a:extLst>
              </a:tr>
            </a:tbl>
          </a:graphicData>
        </a:graphic>
      </p:graphicFrame>
      <p:sp>
        <p:nvSpPr>
          <p:cNvPr id="2" name="Rectangle 1"/>
          <p:cNvSpPr/>
          <p:nvPr/>
        </p:nvSpPr>
        <p:spPr>
          <a:xfrm>
            <a:off x="1259434" y="2225994"/>
            <a:ext cx="9793090" cy="685059"/>
          </a:xfrm>
          <a:prstGeom prst="rect">
            <a:avLst/>
          </a:prstGeom>
        </p:spPr>
        <p:txBody>
          <a:bodyPr wrap="square">
            <a:spAutoFit/>
          </a:bodyPr>
          <a:lstStyle/>
          <a:p>
            <a:pPr algn="just">
              <a:lnSpc>
                <a:spcPct val="107000"/>
              </a:lnSpc>
              <a:spcAft>
                <a:spcPts val="800"/>
              </a:spcAft>
            </a:pPr>
            <a:r>
              <a:rPr lang="fr-CA" sz="1800" b="1" dirty="0">
                <a:latin typeface="Calibri" panose="020F0502020204030204" pitchFamily="34" charset="0"/>
                <a:ea typeface="Calibri" panose="020F0502020204030204" pitchFamily="34" charset="0"/>
                <a:cs typeface="Times New Roman" panose="02020603050405020304" pitchFamily="18" charset="0"/>
              </a:rPr>
              <a:t>Indiquer le nombre de compétences de chacun des programmes d’études et préciser la présence des autres éléments en cochant les cases appropriées.</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6803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14" name="Titre 1"/>
          <p:cNvSpPr>
            <a:spLocks noGrp="1"/>
          </p:cNvSpPr>
          <p:nvPr>
            <p:ph type="title"/>
          </p:nvPr>
        </p:nvSpPr>
        <p:spPr>
          <a:xfrm>
            <a:off x="0" y="3818036"/>
            <a:ext cx="12599988" cy="1181249"/>
          </a:xfrm>
        </p:spPr>
        <p:txBody>
          <a:bodyPr>
            <a:noAutofit/>
          </a:bodyPr>
          <a:lstStyle/>
          <a:p>
            <a:r>
              <a:rPr lang="fr-CA" sz="7200" dirty="0">
                <a:solidFill>
                  <a:srgbClr val="229BD8"/>
                </a:solidFill>
              </a:rPr>
              <a:t>Éducation financière</a:t>
            </a:r>
          </a:p>
        </p:txBody>
      </p:sp>
    </p:spTree>
    <p:extLst>
      <p:ext uri="{BB962C8B-B14F-4D97-AF65-F5344CB8AC3E}">
        <p14:creationId xmlns:p14="http://schemas.microsoft.com/office/powerpoint/2010/main" val="2122060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538990"/>
            <a:ext cx="12599988" cy="1522413"/>
          </a:xfrm>
        </p:spPr>
        <p:txBody>
          <a:bodyPr>
            <a:normAutofit/>
          </a:bodyPr>
          <a:lstStyle/>
          <a:p>
            <a:r>
              <a:rPr lang="fr-CA" sz="7200" dirty="0">
                <a:solidFill>
                  <a:srgbClr val="229BD8"/>
                </a:solidFill>
              </a:rPr>
              <a:t>Apport du programme</a:t>
            </a:r>
            <a:endParaRPr lang="fr-CA" sz="3200" dirty="0"/>
          </a:p>
        </p:txBody>
      </p:sp>
      <p:sp>
        <p:nvSpPr>
          <p:cNvPr id="3" name="Espace réservé du contenu 2"/>
          <p:cNvSpPr>
            <a:spLocks noGrp="1"/>
          </p:cNvSpPr>
          <p:nvPr>
            <p:ph idx="1"/>
          </p:nvPr>
        </p:nvSpPr>
        <p:spPr>
          <a:xfrm>
            <a:off x="630000" y="2781214"/>
            <a:ext cx="11339989" cy="4961176"/>
          </a:xfrm>
        </p:spPr>
        <p:txBody>
          <a:bodyPr>
            <a:noAutofit/>
          </a:bodyPr>
          <a:lstStyle/>
          <a:p>
            <a:pPr marL="0" indent="0" algn="just">
              <a:buNone/>
            </a:pPr>
            <a:r>
              <a:rPr lang="fr-CA" sz="3858" dirty="0"/>
              <a:t>Le programme d’études </a:t>
            </a:r>
            <a:r>
              <a:rPr lang="fr-CA" sz="3858" i="1" dirty="0"/>
              <a:t>Éducation financière </a:t>
            </a:r>
            <a:r>
              <a:rPr lang="fr-CA" sz="3858" dirty="0"/>
              <a:t>vise à :</a:t>
            </a:r>
          </a:p>
          <a:p>
            <a:pPr marL="0" indent="0" algn="just">
              <a:buNone/>
            </a:pPr>
            <a:endParaRPr lang="fr-CA" sz="3307" dirty="0"/>
          </a:p>
          <a:p>
            <a:pPr marL="446472" indent="-498767" algn="just">
              <a:buFont typeface="Symbol" panose="05050102010706020507" pitchFamily="18" charset="2"/>
              <a:buChar char=""/>
            </a:pPr>
            <a:r>
              <a:rPr lang="fr-CA" sz="3200" dirty="0"/>
              <a:t>amener l’adulte à développer un sens critique dans la gestion de ses finances personnelles;</a:t>
            </a:r>
          </a:p>
          <a:p>
            <a:pPr marL="446472" indent="-498767" algn="just">
              <a:buFont typeface="Symbol" panose="05050102010706020507" pitchFamily="18" charset="2"/>
              <a:buChar char=""/>
            </a:pPr>
            <a:r>
              <a:rPr lang="fr-CA" sz="3200" dirty="0"/>
              <a:t>amener l’adulte à développer la confiance et la connaissance de soi nécessaires à son bien-être financier.</a:t>
            </a:r>
          </a:p>
        </p:txBody>
      </p:sp>
      <p:sp>
        <p:nvSpPr>
          <p:cNvPr id="4" name="Titre 1"/>
          <p:cNvSpPr txBox="1">
            <a:spLocks/>
          </p:cNvSpPr>
          <p:nvPr/>
        </p:nvSpPr>
        <p:spPr>
          <a:xfrm>
            <a:off x="0" y="-401315"/>
            <a:ext cx="12599988" cy="1181249"/>
          </a:xfrm>
          <a:prstGeom prst="rect">
            <a:avLst/>
          </a:prstGeom>
        </p:spPr>
        <p:txBody>
          <a:bodyPr vert="horz" lIns="91440" tIns="45720" rIns="91440" bIns="45720" rtlCol="0" anchor="ctr">
            <a:noAutofit/>
          </a:bodyPr>
          <a:lstStyle>
            <a:lvl1pPr algn="ctr" defTabSz="1260043" rtl="0" eaLnBrk="1" latinLnBrk="0" hangingPunct="1">
              <a:spcBef>
                <a:spcPct val="0"/>
              </a:spcBef>
              <a:buNone/>
              <a:defRPr sz="6063" kern="1200">
                <a:solidFill>
                  <a:schemeClr val="tx1"/>
                </a:solidFill>
                <a:latin typeface="+mj-lt"/>
                <a:ea typeface="+mj-ea"/>
                <a:cs typeface="+mj-cs"/>
              </a:defRPr>
            </a:lvl1pPr>
          </a:lstStyle>
          <a:p>
            <a:pPr algn="l"/>
            <a:r>
              <a:rPr lang="fr-CA" sz="2400" dirty="0">
                <a:solidFill>
                  <a:srgbClr val="229BD8"/>
                </a:solidFill>
              </a:rPr>
              <a:t>Éducation financière</a:t>
            </a:r>
          </a:p>
        </p:txBody>
      </p:sp>
    </p:spTree>
    <p:extLst>
      <p:ext uri="{BB962C8B-B14F-4D97-AF65-F5344CB8AC3E}">
        <p14:creationId xmlns:p14="http://schemas.microsoft.com/office/powerpoint/2010/main" val="4076908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7" name="Titre 1"/>
          <p:cNvSpPr>
            <a:spLocks noGrp="1"/>
          </p:cNvSpPr>
          <p:nvPr>
            <p:ph type="title"/>
          </p:nvPr>
        </p:nvSpPr>
        <p:spPr>
          <a:xfrm>
            <a:off x="0" y="750813"/>
            <a:ext cx="12599988" cy="1181249"/>
          </a:xfrm>
        </p:spPr>
        <p:txBody>
          <a:bodyPr>
            <a:noAutofit/>
          </a:bodyPr>
          <a:lstStyle/>
          <a:p>
            <a:r>
              <a:rPr lang="fr-CA" sz="7200" dirty="0">
                <a:solidFill>
                  <a:srgbClr val="229BD8"/>
                </a:solidFill>
              </a:rPr>
              <a:t>Cours</a:t>
            </a:r>
          </a:p>
        </p:txBody>
      </p:sp>
      <p:sp>
        <p:nvSpPr>
          <p:cNvPr id="5" name="Espace réservé du contenu 2"/>
          <p:cNvSpPr>
            <a:spLocks noGrp="1"/>
          </p:cNvSpPr>
          <p:nvPr>
            <p:ph idx="1"/>
          </p:nvPr>
        </p:nvSpPr>
        <p:spPr>
          <a:xfrm>
            <a:off x="0" y="2781213"/>
            <a:ext cx="12599988" cy="4241806"/>
          </a:xfrm>
        </p:spPr>
        <p:txBody>
          <a:bodyPr>
            <a:normAutofit/>
          </a:bodyPr>
          <a:lstStyle/>
          <a:p>
            <a:pPr lvl="2">
              <a:buFont typeface="Wingdings" panose="05000000000000000000" pitchFamily="2" charset="2"/>
              <a:buChar char="ü"/>
            </a:pPr>
            <a:r>
              <a:rPr lang="fr-CA" sz="3858" dirty="0"/>
              <a:t>Consommer des biens et des services (25 heures)</a:t>
            </a:r>
          </a:p>
          <a:p>
            <a:pPr lvl="3">
              <a:buFont typeface="Arial" panose="020B0604020202020204" pitchFamily="34" charset="0"/>
              <a:buChar char="•"/>
            </a:pPr>
            <a:endParaRPr lang="fr-CA" sz="3307" dirty="0"/>
          </a:p>
          <a:p>
            <a:pPr lvl="2">
              <a:buFont typeface="Wingdings" panose="05000000000000000000" pitchFamily="2" charset="2"/>
              <a:buChar char="ü"/>
            </a:pPr>
            <a:r>
              <a:rPr lang="fr-CA" sz="3858" dirty="0"/>
              <a:t>Poursuivre des études et intégrer le monde du travail (25 heures)</a:t>
            </a:r>
          </a:p>
          <a:p>
            <a:pPr marL="1890065" lvl="3" indent="0">
              <a:buNone/>
            </a:pPr>
            <a:endParaRPr lang="fr-CA" dirty="0"/>
          </a:p>
          <a:p>
            <a:pPr lvl="3">
              <a:buFont typeface="Arial" panose="020B0604020202020204" pitchFamily="34" charset="0"/>
              <a:buChar char="•"/>
            </a:pPr>
            <a:endParaRPr lang="fr-CA" dirty="0"/>
          </a:p>
        </p:txBody>
      </p:sp>
      <p:sp>
        <p:nvSpPr>
          <p:cNvPr id="4" name="Titre 1"/>
          <p:cNvSpPr txBox="1">
            <a:spLocks/>
          </p:cNvSpPr>
          <p:nvPr/>
        </p:nvSpPr>
        <p:spPr>
          <a:xfrm>
            <a:off x="0" y="-401315"/>
            <a:ext cx="12599988" cy="1181249"/>
          </a:xfrm>
          <a:prstGeom prst="rect">
            <a:avLst/>
          </a:prstGeom>
        </p:spPr>
        <p:txBody>
          <a:bodyPr vert="horz" lIns="91440" tIns="45720" rIns="91440" bIns="45720" rtlCol="0" anchor="ctr">
            <a:noAutofit/>
          </a:bodyPr>
          <a:lstStyle>
            <a:lvl1pPr algn="ctr" defTabSz="1260043" rtl="0" eaLnBrk="1" latinLnBrk="0" hangingPunct="1">
              <a:spcBef>
                <a:spcPct val="0"/>
              </a:spcBef>
              <a:buNone/>
              <a:defRPr sz="6063" kern="1200">
                <a:solidFill>
                  <a:schemeClr val="tx1"/>
                </a:solidFill>
                <a:latin typeface="+mj-lt"/>
                <a:ea typeface="+mj-ea"/>
                <a:cs typeface="+mj-cs"/>
              </a:defRPr>
            </a:lvl1pPr>
          </a:lstStyle>
          <a:p>
            <a:pPr algn="l"/>
            <a:r>
              <a:rPr lang="fr-CA" sz="2400" dirty="0">
                <a:solidFill>
                  <a:srgbClr val="229BD8"/>
                </a:solidFill>
              </a:rPr>
              <a:t>Éducation financière</a:t>
            </a:r>
          </a:p>
        </p:txBody>
      </p:sp>
    </p:spTree>
    <p:extLst>
      <p:ext uri="{BB962C8B-B14F-4D97-AF65-F5344CB8AC3E}">
        <p14:creationId xmlns:p14="http://schemas.microsoft.com/office/powerpoint/2010/main" val="2169116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7" name="Titre 1"/>
          <p:cNvSpPr>
            <a:spLocks noGrp="1"/>
          </p:cNvSpPr>
          <p:nvPr>
            <p:ph type="title"/>
          </p:nvPr>
        </p:nvSpPr>
        <p:spPr>
          <a:xfrm>
            <a:off x="0" y="750813"/>
            <a:ext cx="12599988" cy="1181249"/>
          </a:xfrm>
        </p:spPr>
        <p:txBody>
          <a:bodyPr>
            <a:noAutofit/>
          </a:bodyPr>
          <a:lstStyle/>
          <a:p>
            <a:r>
              <a:rPr lang="fr-CA" sz="7200" dirty="0">
                <a:solidFill>
                  <a:srgbClr val="229BD8"/>
                </a:solidFill>
              </a:rPr>
              <a:t>La compétence</a:t>
            </a:r>
          </a:p>
        </p:txBody>
      </p:sp>
      <p:graphicFrame>
        <p:nvGraphicFramePr>
          <p:cNvPr id="9" name="Tableau 8"/>
          <p:cNvGraphicFramePr>
            <a:graphicFrameLocks noGrp="1"/>
          </p:cNvGraphicFramePr>
          <p:nvPr>
            <p:extLst>
              <p:ext uri="{D42A27DB-BD31-4B8C-83A1-F6EECF244321}">
                <p14:modId xmlns:p14="http://schemas.microsoft.com/office/powerpoint/2010/main" val="546036996"/>
              </p:ext>
            </p:extLst>
          </p:nvPr>
        </p:nvGraphicFramePr>
        <p:xfrm>
          <a:off x="2836809" y="2781213"/>
          <a:ext cx="6847561" cy="3665760"/>
        </p:xfrm>
        <a:graphic>
          <a:graphicData uri="http://schemas.openxmlformats.org/drawingml/2006/table">
            <a:tbl>
              <a:tblPr firstRow="1" bandRow="1">
                <a:tableStyleId>{5C22544A-7EE6-4342-B048-85BDC9FD1C3A}</a:tableStyleId>
              </a:tblPr>
              <a:tblGrid>
                <a:gridCol w="6847561">
                  <a:extLst>
                    <a:ext uri="{9D8B030D-6E8A-4147-A177-3AD203B41FA5}">
                      <a16:colId xmlns="" xmlns:a16="http://schemas.microsoft.com/office/drawing/2014/main" val="20000"/>
                    </a:ext>
                  </a:extLst>
                </a:gridCol>
              </a:tblGrid>
              <a:tr h="545999">
                <a:tc>
                  <a:txBody>
                    <a:bodyPr/>
                    <a:lstStyle/>
                    <a:p>
                      <a:pPr algn="ctr"/>
                      <a:r>
                        <a:rPr lang="fr-CA" sz="3200" dirty="0"/>
                        <a:t>Prendre</a:t>
                      </a:r>
                      <a:r>
                        <a:rPr lang="fr-CA" sz="3200" baseline="0" dirty="0"/>
                        <a:t> position sur un enjeu financier</a:t>
                      </a:r>
                      <a:endParaRPr lang="fr-CA" sz="3200" dirty="0"/>
                    </a:p>
                  </a:txBody>
                  <a:tcPr marL="126000" marR="126000" marT="63000" marB="63000"/>
                </a:tc>
                <a:extLst>
                  <a:ext uri="{0D108BD9-81ED-4DB2-BD59-A6C34878D82A}">
                    <a16:rowId xmlns="" xmlns:a16="http://schemas.microsoft.com/office/drawing/2014/main" val="10000"/>
                  </a:ext>
                </a:extLst>
              </a:tr>
              <a:tr h="2645997">
                <a:tc>
                  <a:txBody>
                    <a:bodyPr/>
                    <a:lstStyle/>
                    <a:p>
                      <a:pPr marL="285750" indent="-285750" algn="l">
                        <a:spcBef>
                          <a:spcPts val="0"/>
                        </a:spcBef>
                        <a:buFont typeface="Arial" panose="020B0604020202020204" pitchFamily="34" charset="0"/>
                        <a:buChar char="•"/>
                      </a:pPr>
                      <a:endParaRPr lang="fr-CA" sz="3200" dirty="0"/>
                    </a:p>
                    <a:p>
                      <a:pPr marL="285750" indent="-285750" algn="l">
                        <a:spcBef>
                          <a:spcPts val="0"/>
                        </a:spcBef>
                        <a:buFont typeface="Arial" panose="020B0604020202020204" pitchFamily="34" charset="0"/>
                        <a:buChar char="•"/>
                      </a:pPr>
                      <a:r>
                        <a:rPr lang="fr-CA" sz="3200" dirty="0"/>
                        <a:t>Cerner la situation</a:t>
                      </a:r>
                    </a:p>
                    <a:p>
                      <a:pPr marL="285750" indent="-285750" algn="l">
                        <a:buFont typeface="Arial" panose="020B0604020202020204" pitchFamily="34" charset="0"/>
                        <a:buChar char="•"/>
                      </a:pPr>
                      <a:r>
                        <a:rPr lang="fr-CA" sz="3200" dirty="0"/>
                        <a:t>Examiner des options</a:t>
                      </a:r>
                    </a:p>
                    <a:p>
                      <a:pPr marL="285750" indent="-285750" algn="l">
                        <a:buFont typeface="Arial" panose="020B0604020202020204" pitchFamily="34" charset="0"/>
                        <a:buChar char="•"/>
                      </a:pPr>
                      <a:r>
                        <a:rPr lang="fr-CA" sz="3200" dirty="0"/>
                        <a:t>Considérer</a:t>
                      </a:r>
                      <a:r>
                        <a:rPr lang="fr-CA" sz="3200" baseline="0" dirty="0"/>
                        <a:t> les aspects légaux</a:t>
                      </a:r>
                    </a:p>
                    <a:p>
                      <a:pPr marL="285750" indent="-285750" algn="l">
                        <a:buFont typeface="Arial" panose="020B0604020202020204" pitchFamily="34" charset="0"/>
                        <a:buChar char="•"/>
                      </a:pPr>
                      <a:r>
                        <a:rPr lang="fr-CA" sz="3200" baseline="0" dirty="0"/>
                        <a:t>Relativiser sa position</a:t>
                      </a:r>
                    </a:p>
                    <a:p>
                      <a:pPr marL="285750" indent="-285750" algn="l">
                        <a:buFont typeface="Arial" panose="020B0604020202020204" pitchFamily="34" charset="0"/>
                        <a:buChar char="•"/>
                      </a:pPr>
                      <a:endParaRPr lang="fr-CA" sz="3200" dirty="0"/>
                    </a:p>
                  </a:txBody>
                  <a:tcPr marL="126000" marR="126000" marT="63000" marB="63000" anchor="ctr"/>
                </a:tc>
                <a:extLst>
                  <a:ext uri="{0D108BD9-81ED-4DB2-BD59-A6C34878D82A}">
                    <a16:rowId xmlns="" xmlns:a16="http://schemas.microsoft.com/office/drawing/2014/main" val="10001"/>
                  </a:ext>
                </a:extLst>
              </a:tr>
            </a:tbl>
          </a:graphicData>
        </a:graphic>
      </p:graphicFrame>
      <p:sp>
        <p:nvSpPr>
          <p:cNvPr id="4" name="Titre 1"/>
          <p:cNvSpPr txBox="1">
            <a:spLocks/>
          </p:cNvSpPr>
          <p:nvPr/>
        </p:nvSpPr>
        <p:spPr>
          <a:xfrm>
            <a:off x="0" y="-401315"/>
            <a:ext cx="12599988" cy="1181249"/>
          </a:xfrm>
          <a:prstGeom prst="rect">
            <a:avLst/>
          </a:prstGeom>
        </p:spPr>
        <p:txBody>
          <a:bodyPr vert="horz" lIns="91440" tIns="45720" rIns="91440" bIns="45720" rtlCol="0" anchor="ctr">
            <a:noAutofit/>
          </a:bodyPr>
          <a:lstStyle>
            <a:lvl1pPr algn="ctr" defTabSz="1260043" rtl="0" eaLnBrk="1" latinLnBrk="0" hangingPunct="1">
              <a:spcBef>
                <a:spcPct val="0"/>
              </a:spcBef>
              <a:buNone/>
              <a:defRPr sz="6063" kern="1200">
                <a:solidFill>
                  <a:schemeClr val="tx1"/>
                </a:solidFill>
                <a:latin typeface="+mj-lt"/>
                <a:ea typeface="+mj-ea"/>
                <a:cs typeface="+mj-cs"/>
              </a:defRPr>
            </a:lvl1pPr>
          </a:lstStyle>
          <a:p>
            <a:pPr algn="l"/>
            <a:r>
              <a:rPr lang="fr-CA" sz="2400" dirty="0">
                <a:solidFill>
                  <a:srgbClr val="229BD8"/>
                </a:solidFill>
              </a:rPr>
              <a:t>Éducation financière</a:t>
            </a:r>
          </a:p>
        </p:txBody>
      </p:sp>
    </p:spTree>
    <p:extLst>
      <p:ext uri="{BB962C8B-B14F-4D97-AF65-F5344CB8AC3E}">
        <p14:creationId xmlns:p14="http://schemas.microsoft.com/office/powerpoint/2010/main" val="3003369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5445</TotalTime>
  <Words>3118</Words>
  <Application>Microsoft Office PowerPoint</Application>
  <PresentationFormat>Personnalisé</PresentationFormat>
  <Paragraphs>874</Paragraphs>
  <Slides>46</Slides>
  <Notes>46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46</vt:i4>
      </vt:variant>
    </vt:vector>
  </HeadingPairs>
  <TitlesOfParts>
    <vt:vector size="52" baseType="lpstr">
      <vt:lpstr>Arial</vt:lpstr>
      <vt:lpstr>Calibri</vt:lpstr>
      <vt:lpstr>Symbol</vt:lpstr>
      <vt:lpstr>Times New Roman</vt:lpstr>
      <vt:lpstr>Wingdings</vt:lpstr>
      <vt:lpstr>Thème Office</vt:lpstr>
      <vt:lpstr>Univers social</vt:lpstr>
      <vt:lpstr>Régime pédagogique - FGA</vt:lpstr>
      <vt:lpstr>Régime pédagogique - FGA</vt:lpstr>
      <vt:lpstr>Programmes d’études</vt:lpstr>
      <vt:lpstr>En résumé Projet de curriculum</vt:lpstr>
      <vt:lpstr>Éducation financière</vt:lpstr>
      <vt:lpstr>Apport du programme</vt:lpstr>
      <vt:lpstr>Cours</vt:lpstr>
      <vt:lpstr>La compétence</vt:lpstr>
      <vt:lpstr>Présentation PowerPoint</vt:lpstr>
      <vt:lpstr>Présentation PowerPoint</vt:lpstr>
      <vt:lpstr>Le critère d’évaluation</vt:lpstr>
      <vt:lpstr>Présentation PowerPoint</vt:lpstr>
      <vt:lpstr>Apport du programme</vt:lpstr>
      <vt:lpstr>Cours</vt:lpstr>
      <vt:lpstr>Les compétences</vt:lpstr>
      <vt:lpstr>Synthèse du contenu de formation</vt:lpstr>
      <vt:lpstr>Synthèse du contenu de formation</vt:lpstr>
      <vt:lpstr>Les critères d’évaluation</vt:lpstr>
      <vt:lpstr>Les aires culturelles</vt:lpstr>
      <vt:lpstr>Présentation PowerPoint</vt:lpstr>
      <vt:lpstr>Apport du programme</vt:lpstr>
      <vt:lpstr>Cours</vt:lpstr>
      <vt:lpstr>Les compétences</vt:lpstr>
      <vt:lpstr>Synthèse du contenu de formation</vt:lpstr>
      <vt:lpstr>Synthèse du contenu de formation</vt:lpstr>
      <vt:lpstr>Les critères d’évaluation</vt:lpstr>
      <vt:lpstr>Présentation PowerPoint</vt:lpstr>
      <vt:lpstr>Apport du programme</vt:lpstr>
      <vt:lpstr>Cours</vt:lpstr>
      <vt:lpstr>Les compétences</vt:lpstr>
      <vt:lpstr>Présentation PowerPoint</vt:lpstr>
      <vt:lpstr>Présentation PowerPoint</vt:lpstr>
      <vt:lpstr>Les critères d’évaluation</vt:lpstr>
      <vt:lpstr>Présentation PowerPoint</vt:lpstr>
      <vt:lpstr>Présentation PowerPoint</vt:lpstr>
      <vt:lpstr>Monde contemporain</vt:lpstr>
      <vt:lpstr>Apport du programme</vt:lpstr>
      <vt:lpstr>Cours</vt:lpstr>
      <vt:lpstr>Les compétences</vt:lpstr>
      <vt:lpstr>Synthèse du contenu de formation</vt:lpstr>
      <vt:lpstr>Synthèse du contenu de formation</vt:lpstr>
      <vt:lpstr>Les critères d’évaluation</vt:lpstr>
      <vt:lpstr>En résumé Projet de curriculum</vt:lpstr>
      <vt:lpstr>Carrefour FGA  Information de la DEAFC - Accompagnement national</vt:lpstr>
      <vt:lpstr>Pour me joindre</vt:lpstr>
    </vt:vector>
  </TitlesOfParts>
  <Company>Ministère du Conseil exécutif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Gosselin, Jérôme</dc:creator>
  <cp:lastModifiedBy>Mario Harvey</cp:lastModifiedBy>
  <cp:revision>275</cp:revision>
  <cp:lastPrinted>2017-01-25T16:37:33Z</cp:lastPrinted>
  <dcterms:created xsi:type="dcterms:W3CDTF">2015-03-09T18:12:29Z</dcterms:created>
  <dcterms:modified xsi:type="dcterms:W3CDTF">2017-01-31T21:03:24Z</dcterms:modified>
</cp:coreProperties>
</file>