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5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6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7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8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9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0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1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12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13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rection des communications, MCE" initials="DC, MCE" lastIdx="2" clrIdx="0"/>
  <p:cmAuthor id="1" name="Élizabeth Reeve" initials="ÉR" lastIdx="8" clrIdx="1">
    <p:extLst>
      <p:ext uri="{19B8F6BF-5375-455C-9EA6-DF929625EA0E}">
        <p15:presenceInfo xmlns:p15="http://schemas.microsoft.com/office/powerpoint/2012/main" userId="S-1-5-21-401356761-871046531-3594972795-393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AF30"/>
    <a:srgbClr val="90ADB6"/>
    <a:srgbClr val="B3C7CD"/>
    <a:srgbClr val="D9E3E6"/>
    <a:srgbClr val="FFFFFF"/>
    <a:srgbClr val="4D4D4D"/>
    <a:srgbClr val="005A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4" autoAdjust="0"/>
  </p:normalViewPr>
  <p:slideViewPr>
    <p:cSldViewPr>
      <p:cViewPr varScale="1">
        <p:scale>
          <a:sx n="67" d="100"/>
          <a:sy n="67" d="100"/>
        </p:scale>
        <p:origin x="51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88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4" d="100"/>
          <a:sy n="14" d="100"/>
        </p:scale>
        <p:origin x="2164" y="2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EE5A1550-A5E7-4706-8C82-2A96399A3620}" type="datetimeFigureOut">
              <a:rPr lang="fr-FR"/>
              <a:pPr>
                <a:defRPr/>
              </a:pPr>
              <a:t>25/09/2017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1ACE12FA-C004-4010-AA6F-F473AB276382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9668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 smtClean="0"/>
              <a:t>Cliquez pour modifier les styles du texte du masque</a:t>
            </a:r>
          </a:p>
          <a:p>
            <a:pPr lvl="1"/>
            <a:r>
              <a:rPr lang="fr-CA" noProof="0" smtClean="0"/>
              <a:t>Deuxième niveau</a:t>
            </a:r>
          </a:p>
          <a:p>
            <a:pPr lvl="2"/>
            <a:r>
              <a:rPr lang="fr-CA" noProof="0" smtClean="0"/>
              <a:t>Troisième niveau</a:t>
            </a:r>
          </a:p>
          <a:p>
            <a:pPr lvl="3"/>
            <a:r>
              <a:rPr lang="fr-CA" noProof="0" smtClean="0"/>
              <a:t>Quatrième niveau</a:t>
            </a:r>
          </a:p>
          <a:p>
            <a:pPr lvl="4"/>
            <a:r>
              <a:rPr lang="fr-CA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6E7E77-4591-4996-B6F7-34D97BDD3AEF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72462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75CE4-583D-4BF4-B7EF-E9CE8FBFD76F}" type="slidenum">
              <a:rPr lang="fr-CA" smtClean="0"/>
              <a:pPr/>
              <a:t>3</a:t>
            </a:fld>
            <a:endParaRPr lang="fr-CA" dirty="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297370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14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947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15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46172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16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39168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17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19479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18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69719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E7E77-4591-4996-B6F7-34D97BDD3AEF}" type="slidenum">
              <a:rPr lang="fr-CA" smtClean="0"/>
              <a:pPr>
                <a:defRPr/>
              </a:pPr>
              <a:t>6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91803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7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32031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8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22249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9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91042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10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19292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11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0657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12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47111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CA" dirty="0" smtClean="0"/>
              <a:t>13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96507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71462"/>
            <a:ext cx="9144000" cy="5929354"/>
          </a:xfrm>
          <a:prstGeom prst="rect">
            <a:avLst/>
          </a:prstGeom>
          <a:gradFill>
            <a:gsLst>
              <a:gs pos="0">
                <a:srgbClr val="D9E3E6"/>
              </a:gs>
              <a:gs pos="50000">
                <a:srgbClr val="B3C7CD"/>
              </a:gs>
              <a:gs pos="100000">
                <a:srgbClr val="90ADB6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000232" y="1643050"/>
            <a:ext cx="5037138" cy="396875"/>
          </a:xfrm>
        </p:spPr>
        <p:txBody>
          <a:bodyPr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fr-CA" dirty="0" smtClean="0"/>
              <a:t>TITRE DE LA PRÉSENTATION</a:t>
            </a:r>
            <a:endParaRPr lang="fr-CA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0232" y="2074850"/>
            <a:ext cx="5021263" cy="406400"/>
          </a:xfrm>
        </p:spPr>
        <p:txBody>
          <a:bodyPr/>
          <a:lstStyle>
            <a:lvl1pPr>
              <a:defRPr sz="1900">
                <a:solidFill>
                  <a:srgbClr val="005A8D"/>
                </a:solidFill>
              </a:defRPr>
            </a:lvl1pPr>
          </a:lstStyle>
          <a:p>
            <a:r>
              <a:rPr lang="fr-CA" dirty="0"/>
              <a:t>Sous-titre si nécessaire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043095" y="2722550"/>
            <a:ext cx="2133600" cy="2540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88E44-D9DA-4650-9FDB-9F9D9969F524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07163" y="1628775"/>
            <a:ext cx="1939925" cy="41306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4213" y="1628775"/>
            <a:ext cx="5670550" cy="41306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EDB96-B2C3-40D8-804F-92D3FE69A41F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9969C-C7BB-4D03-9A88-3A85E7E7D838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33711-B8D3-4D9F-8A22-1B0A58C82A5A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4213" y="2349500"/>
            <a:ext cx="3805237" cy="340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1850" y="2349500"/>
            <a:ext cx="3805238" cy="340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B0231-B270-4F5A-B2E2-D3B82E0AFE11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F921F-5451-4044-86D4-730DA4445245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B9450-292E-42A7-8DCC-E3A73BA586D8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B8BFD-B7DA-41D2-89A9-E6A197EC8611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3008313" cy="6402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500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fr-FR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8596" y="2285992"/>
            <a:ext cx="3008313" cy="36258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1EF9A-DCC6-416D-87FE-8882A02129C4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14546" y="1500173"/>
            <a:ext cx="5064142" cy="3227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214546" y="4786322"/>
            <a:ext cx="5072098" cy="4191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dirty="0" smtClean="0"/>
              <a:t>30 April  2014</a:t>
            </a:r>
            <a:endParaRPr lang="fr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235825" y="438150"/>
            <a:ext cx="1208088" cy="1825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64A33-14A9-4EC4-B718-3DC00675FA62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gradFill>
            <a:gsLst>
              <a:gs pos="0">
                <a:srgbClr val="D9E3E6"/>
              </a:gs>
              <a:gs pos="50000">
                <a:srgbClr val="B3C7CD"/>
              </a:gs>
              <a:gs pos="100000">
                <a:srgbClr val="90ADB6"/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pic>
        <p:nvPicPr>
          <p:cNvPr id="11" name="Image 10" descr="MEESR_en-tete_coul_transp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843478" y="5929330"/>
            <a:ext cx="1987434" cy="857256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628775"/>
            <a:ext cx="77533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dirty="0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349500"/>
            <a:ext cx="7762875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4348" y="1023938"/>
            <a:ext cx="227647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A8D"/>
                </a:solidFill>
              </a:defRPr>
            </a:lvl1pPr>
          </a:lstStyle>
          <a:p>
            <a:pPr>
              <a:defRPr/>
            </a:pPr>
            <a:r>
              <a:rPr lang="en-CA" noProof="0" dirty="0" smtClean="0"/>
              <a:t>September 2017</a:t>
            </a:r>
            <a:endParaRPr lang="en-CA" noProof="0" dirty="0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714348" y="393700"/>
            <a:ext cx="22057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700" b="1" noProof="0" dirty="0" smtClean="0">
                <a:solidFill>
                  <a:srgbClr val="005A8D"/>
                </a:solidFill>
              </a:rPr>
              <a:t>Contemporary World</a:t>
            </a:r>
            <a:endParaRPr lang="en-CA" sz="1700" b="1" noProof="0" dirty="0">
              <a:solidFill>
                <a:srgbClr val="005A8D"/>
              </a:solidFill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14348" y="647700"/>
            <a:ext cx="9008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CA" sz="1500" noProof="0" dirty="0" smtClean="0">
                <a:solidFill>
                  <a:srgbClr val="005A8D"/>
                </a:solidFill>
              </a:rPr>
              <a:t>Evaluation</a:t>
            </a:r>
            <a:endParaRPr lang="en-CA" sz="1500" noProof="0" dirty="0">
              <a:solidFill>
                <a:srgbClr val="005A8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4D4D4D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200">
          <a:solidFill>
            <a:srgbClr val="4D4D4D"/>
          </a:solidFill>
          <a:latin typeface="+mn-lt"/>
          <a:ea typeface="+mn-ea"/>
          <a:cs typeface="+mn-cs"/>
        </a:defRPr>
      </a:lvl1pPr>
      <a:lvl2pPr marL="354013" indent="-174625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 sz="2000">
          <a:solidFill>
            <a:srgbClr val="4D4D4D"/>
          </a:solidFill>
          <a:latin typeface="+mn-lt"/>
          <a:cs typeface="+mn-cs"/>
        </a:defRPr>
      </a:lvl2pPr>
      <a:lvl3pPr marL="719138" indent="-185738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>
          <a:solidFill>
            <a:srgbClr val="4D4D4D"/>
          </a:solidFill>
          <a:latin typeface="+mn-lt"/>
          <a:cs typeface="+mn-cs"/>
        </a:defRPr>
      </a:lvl3pPr>
      <a:lvl4pPr marL="1073150" indent="-174625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 sz="1600">
          <a:solidFill>
            <a:srgbClr val="4D4D4D"/>
          </a:solidFill>
          <a:latin typeface="+mn-lt"/>
          <a:cs typeface="+mn-cs"/>
        </a:defRPr>
      </a:lvl4pPr>
      <a:lvl5pPr marL="1436688" indent="-177800" algn="l" rtl="0" eaLnBrk="0" fontAlgn="base" hangingPunct="0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  <a:cs typeface="+mn-cs"/>
        </a:defRPr>
      </a:lvl5pPr>
      <a:lvl6pPr marL="1893888" indent="-177800" algn="l" rtl="0" fontAlgn="base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  <a:cs typeface="+mn-cs"/>
        </a:defRPr>
      </a:lvl6pPr>
      <a:lvl7pPr marL="2351088" indent="-177800" algn="l" rtl="0" fontAlgn="base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  <a:cs typeface="+mn-cs"/>
        </a:defRPr>
      </a:lvl7pPr>
      <a:lvl8pPr marL="2808288" indent="-177800" algn="l" rtl="0" fontAlgn="base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  <a:cs typeface="+mn-cs"/>
        </a:defRPr>
      </a:lvl8pPr>
      <a:lvl9pPr marL="3265488" indent="-177800" algn="l" rtl="0" fontAlgn="base">
        <a:spcBef>
          <a:spcPct val="20000"/>
        </a:spcBef>
        <a:spcAft>
          <a:spcPct val="0"/>
        </a:spcAft>
        <a:buClr>
          <a:srgbClr val="4D4D4D"/>
        </a:buClr>
        <a:buFont typeface="Wingdings" pitchFamily="2" charset="2"/>
        <a:buChar char="§"/>
        <a:defRPr sz="1400">
          <a:solidFill>
            <a:srgbClr val="4D4D4D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  <p:custDataLst>
              <p:tags r:id="rId1"/>
            </p:custDataLst>
          </p:nvPr>
        </p:nvSpPr>
        <p:spPr>
          <a:xfrm>
            <a:off x="2024045" y="3102992"/>
            <a:ext cx="3176977" cy="254000"/>
          </a:xfrm>
          <a:noFill/>
        </p:spPr>
        <p:txBody>
          <a:bodyPr/>
          <a:lstStyle/>
          <a:p>
            <a:r>
              <a:rPr lang="fr-CA" dirty="0" smtClean="0"/>
              <a:t>Mario Harvey and Harold Giguère</a:t>
            </a:r>
          </a:p>
          <a:p>
            <a:r>
              <a:rPr lang="en-CA" dirty="0" smtClean="0"/>
              <a:t>September</a:t>
            </a:r>
            <a:r>
              <a:rPr lang="fr-CA" dirty="0" smtClean="0"/>
              <a:t> 2017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712" y="1643050"/>
            <a:ext cx="5037138" cy="396875"/>
          </a:xfrm>
        </p:spPr>
        <p:txBody>
          <a:bodyPr/>
          <a:lstStyle/>
          <a:p>
            <a:pPr eaLnBrk="1" hangingPunct="1"/>
            <a:r>
              <a:rPr lang="en-CA" sz="3600" noProof="0" dirty="0" smtClean="0"/>
              <a:t>Contemporary World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000232" y="2455292"/>
            <a:ext cx="5021263" cy="406400"/>
          </a:xfrm>
        </p:spPr>
        <p:txBody>
          <a:bodyPr/>
          <a:lstStyle/>
          <a:p>
            <a:pPr marL="0" indent="0" eaLnBrk="1" hangingPunct="1"/>
            <a:r>
              <a:rPr lang="en-CA" sz="2400" noProof="0" dirty="0" smtClean="0"/>
              <a:t>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484784"/>
            <a:ext cx="7753350" cy="555625"/>
          </a:xfrm>
        </p:spPr>
        <p:txBody>
          <a:bodyPr/>
          <a:lstStyle/>
          <a:p>
            <a:pPr algn="ctr"/>
            <a:r>
              <a:rPr lang="en-CA" sz="3200" noProof="0" dirty="0" smtClean="0">
                <a:solidFill>
                  <a:schemeClr val="tx1"/>
                </a:solidFill>
              </a:rPr>
              <a:t>Evaluation Criteria</a:t>
            </a:r>
            <a:endParaRPr lang="en-CA" sz="3200" noProof="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26534839"/>
              </p:ext>
            </p:extLst>
          </p:nvPr>
        </p:nvGraphicFramePr>
        <p:xfrm>
          <a:off x="395536" y="2564904"/>
          <a:ext cx="8352928" cy="155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CA" b="1" i="0" u="none" baseline="0" noProof="0" dirty="0" smtClean="0">
                          <a:solidFill>
                            <a:schemeClr val="tx1"/>
                          </a:solidFill>
                        </a:rPr>
                        <a:t>Subject-Specific Competencies </a:t>
                      </a:r>
                      <a:r>
                        <a:rPr lang="en-CA" b="1" baseline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CA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C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noProof="0" dirty="0" smtClean="0">
                          <a:solidFill>
                            <a:schemeClr val="tx1"/>
                          </a:solidFill>
                        </a:rPr>
                        <a:t>Evaluation Criteria</a:t>
                      </a:r>
                      <a:endParaRPr lang="en-CA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C7CD"/>
                    </a:solidFill>
                  </a:tcPr>
                </a:tc>
              </a:tr>
              <a:tr h="355930">
                <a:tc>
                  <a:txBody>
                    <a:bodyPr/>
                    <a:lstStyle/>
                    <a:p>
                      <a:r>
                        <a:rPr lang="en-CA" sz="1600" i="0" noProof="0" dirty="0" smtClean="0"/>
                        <a:t>Interprets a contemporary world problem</a:t>
                      </a:r>
                      <a:endParaRPr lang="en-CA" sz="1600" i="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3E6"/>
                    </a:solidFill>
                  </a:tcPr>
                </a:tc>
                <a:tc>
                  <a:txBody>
                    <a:bodyPr/>
                    <a:lstStyle/>
                    <a:p>
                      <a:pPr marL="265113" lvl="0" indent="-179388" algn="l">
                        <a:lnSpc>
                          <a:spcPts val="1500"/>
                        </a:lnSpc>
                        <a:spcAft>
                          <a:spcPts val="600"/>
                        </a:spcAft>
                        <a:buSzPts val="1200"/>
                        <a:buFont typeface="Arial"/>
                        <a:buChar char="-"/>
                        <a:tabLst/>
                      </a:pPr>
                      <a:r>
                        <a:rPr lang="en-CA" sz="1600" noProof="0" dirty="0" smtClean="0"/>
                        <a:t>Appropriate use of knowledge:</a:t>
                      </a:r>
                    </a:p>
                    <a:p>
                      <a:pPr marL="265113" lvl="0" indent="-179388" algn="l">
                        <a:lnSpc>
                          <a:spcPts val="1500"/>
                        </a:lnSpc>
                        <a:spcAft>
                          <a:spcPts val="600"/>
                        </a:spcAft>
                        <a:buSzPts val="1200"/>
                        <a:buFont typeface="Arial"/>
                        <a:buChar char="-"/>
                        <a:tabLst/>
                      </a:pPr>
                      <a:r>
                        <a:rPr lang="en-CA" sz="1600" b="1" noProof="0" dirty="0" smtClean="0"/>
                        <a:t>Use of a rigorous reasoning process</a:t>
                      </a:r>
                      <a:endParaRPr lang="en-CA" sz="1700" b="1" noProof="0" dirty="0" smtClean="0">
                        <a:latin typeface="+mn-lt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3E6"/>
                    </a:solidFill>
                  </a:tcPr>
                </a:tc>
              </a:tr>
              <a:tr h="355930">
                <a:tc>
                  <a:txBody>
                    <a:bodyPr/>
                    <a:lstStyle/>
                    <a:p>
                      <a:r>
                        <a:rPr lang="en-CA" sz="1600" i="0" noProof="0" dirty="0" smtClean="0"/>
                        <a:t>Takes a position on a contemporary world issue</a:t>
                      </a:r>
                      <a:endParaRPr lang="en-CA" sz="1600" i="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65113" lvl="0" indent="-179388" algn="l">
                        <a:lnSpc>
                          <a:spcPts val="1500"/>
                        </a:lnSpc>
                        <a:spcAft>
                          <a:spcPts val="600"/>
                        </a:spcAft>
                        <a:buSzPts val="1200"/>
                        <a:buFont typeface="Arial"/>
                        <a:buChar char="-"/>
                        <a:tabLst/>
                      </a:pPr>
                      <a:r>
                        <a:rPr lang="en-CA" sz="1600" noProof="0" dirty="0" smtClean="0"/>
                        <a:t>Appropriate use of knowledge</a:t>
                      </a:r>
                    </a:p>
                    <a:p>
                      <a:pPr marL="265113" lvl="0" indent="-179388" algn="l">
                        <a:lnSpc>
                          <a:spcPts val="1500"/>
                        </a:lnSpc>
                        <a:spcAft>
                          <a:spcPts val="600"/>
                        </a:spcAft>
                        <a:buSzPts val="1200"/>
                        <a:buFont typeface="Arial"/>
                        <a:buChar char="-"/>
                        <a:tabLst/>
                      </a:pPr>
                      <a:r>
                        <a:rPr lang="en-CA" sz="1600" b="0" i="0" u="none" baseline="0" noProof="0" dirty="0" smtClean="0"/>
                        <a:t>Expression of a well-founded opinion</a:t>
                      </a:r>
                      <a:endParaRPr lang="en-CA" sz="1600" b="0" i="0" u="none" baseline="0" noProof="0" dirty="0" smtClean="0">
                        <a:latin typeface="+mn-lt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55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628775"/>
            <a:ext cx="7416179" cy="792113"/>
          </a:xfrm>
          <a:ln w="38100">
            <a:noFill/>
          </a:ln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800" noProof="0" dirty="0" smtClean="0">
                <a:solidFill>
                  <a:schemeClr val="tx1"/>
                </a:solidFill>
              </a:rPr>
              <a:t>Competency 1: Interprets a contemporary world problem</a:t>
            </a:r>
            <a:r>
              <a:rPr lang="en-CA" sz="1800" noProof="0" dirty="0" smtClean="0">
                <a:solidFill>
                  <a:schemeClr val="tx1"/>
                </a:solidFill>
              </a:rPr>
              <a:t/>
            </a:r>
            <a:br>
              <a:rPr lang="en-CA" sz="1800" noProof="0" dirty="0" smtClean="0">
                <a:solidFill>
                  <a:schemeClr val="tx1"/>
                </a:solidFill>
              </a:rPr>
            </a:br>
            <a:r>
              <a:rPr lang="en-US" sz="1600" noProof="0" dirty="0" smtClean="0">
                <a:solidFill>
                  <a:schemeClr val="tx1"/>
                </a:solidFill>
              </a:rPr>
              <a:t>Evaluation Criterion – Use </a:t>
            </a:r>
            <a:r>
              <a:rPr lang="en-US" sz="1600" noProof="0" dirty="0" smtClean="0">
                <a:solidFill>
                  <a:schemeClr val="tx1"/>
                </a:solidFill>
              </a:rPr>
              <a:t>of </a:t>
            </a:r>
            <a:r>
              <a:rPr lang="en-US" sz="1600" noProof="0" dirty="0" smtClean="0">
                <a:solidFill>
                  <a:schemeClr val="tx1"/>
                </a:solidFill>
              </a:rPr>
              <a:t>a rigorous reasoning process – Essay question</a:t>
            </a:r>
            <a:endParaRPr lang="en-CA" sz="1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2708920"/>
            <a:ext cx="7762875" cy="2474466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CA" b="1" noProof="0" dirty="0" smtClean="0">
                <a:solidFill>
                  <a:schemeClr val="tx1"/>
                </a:solidFill>
              </a:rPr>
              <a:t>Instructions: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CA" sz="1800" noProof="0" dirty="0" smtClean="0">
                <a:solidFill>
                  <a:schemeClr val="tx1"/>
                </a:solidFill>
              </a:rPr>
              <a:t>Read the essay question.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sz="1800" noProof="0" dirty="0" smtClean="0">
                <a:solidFill>
                  <a:schemeClr val="tx1"/>
                </a:solidFill>
              </a:rPr>
              <a:t>Check your understanding of the question with the other members of your team.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300"/>
              </a:spcBef>
              <a:spcAft>
                <a:spcPts val="300"/>
              </a:spcAft>
            </a:pPr>
            <a:endParaRPr lang="en-CA" noProof="0" dirty="0" smtClean="0"/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en-CA" b="1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sp>
        <p:nvSpPr>
          <p:cNvPr id="5" name="Text Box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80312" y="260648"/>
            <a:ext cx="1438275" cy="450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ACTIVITY 2</a:t>
            </a:r>
            <a:endParaRPr kumimoji="0" lang="fr-FR" sz="180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83568" y="2852936"/>
            <a:ext cx="7762875" cy="2762498"/>
          </a:xfrm>
        </p:spPr>
        <p:txBody>
          <a:bodyPr/>
          <a:lstStyle/>
          <a:p>
            <a:pPr algn="just">
              <a:spcBef>
                <a:spcPts val="300"/>
              </a:spcBef>
              <a:spcAft>
                <a:spcPts val="1800"/>
              </a:spcAft>
            </a:pPr>
            <a:r>
              <a:rPr lang="en-CA" b="1" noProof="0" dirty="0" smtClean="0">
                <a:solidFill>
                  <a:schemeClr val="tx1"/>
                </a:solidFill>
              </a:rPr>
              <a:t>Instructions:</a:t>
            </a:r>
            <a:endParaRPr lang="en-CA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sz="1800" noProof="0" dirty="0" smtClean="0">
                <a:solidFill>
                  <a:schemeClr val="tx1"/>
                </a:solidFill>
              </a:rPr>
              <a:t>Read the document file for this question and identify elements of the answer.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sz="1800" noProof="0" dirty="0" smtClean="0">
                <a:solidFill>
                  <a:schemeClr val="tx1"/>
                </a:solidFill>
              </a:rPr>
              <a:t>Verify </a:t>
            </a:r>
            <a:r>
              <a:rPr lang="en-US" sz="1800" dirty="0">
                <a:solidFill>
                  <a:schemeClr val="tx1"/>
                </a:solidFill>
              </a:rPr>
              <a:t>with </a:t>
            </a:r>
            <a:r>
              <a:rPr lang="en-US" sz="1800" dirty="0" smtClean="0">
                <a:solidFill>
                  <a:schemeClr val="tx1"/>
                </a:solidFill>
              </a:rPr>
              <a:t>your </a:t>
            </a:r>
            <a:r>
              <a:rPr lang="en-US" sz="1800" dirty="0" smtClean="0">
                <a:solidFill>
                  <a:schemeClr val="tx1"/>
                </a:solidFill>
              </a:rPr>
              <a:t>team the </a:t>
            </a:r>
            <a:r>
              <a:rPr lang="en-US" sz="1800" noProof="0" dirty="0" smtClean="0">
                <a:solidFill>
                  <a:schemeClr val="tx1"/>
                </a:solidFill>
              </a:rPr>
              <a:t>elements you have identified.</a:t>
            </a:r>
            <a:endParaRPr lang="en-CA" sz="1800" noProof="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sp>
        <p:nvSpPr>
          <p:cNvPr id="5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380312" y="241846"/>
            <a:ext cx="1438275" cy="450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ACTIVITY 3</a:t>
            </a:r>
            <a:endParaRPr kumimoji="0" lang="fr-FR" sz="180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84213" y="1628775"/>
            <a:ext cx="7344171" cy="864121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sz="1800" noProof="0" dirty="0" smtClean="0">
                <a:solidFill>
                  <a:schemeClr val="tx1"/>
                </a:solidFill>
              </a:rPr>
              <a:t>Competency 1: Interprets a contemporary world problem</a:t>
            </a:r>
            <a:r>
              <a:rPr lang="en-CA" sz="1800" noProof="0" dirty="0" smtClean="0">
                <a:solidFill>
                  <a:schemeClr val="tx1"/>
                </a:solidFill>
              </a:rPr>
              <a:t/>
            </a:r>
            <a:br>
              <a:rPr lang="en-CA" sz="1800" noProof="0" dirty="0" smtClean="0">
                <a:solidFill>
                  <a:schemeClr val="tx1"/>
                </a:solidFill>
              </a:rPr>
            </a:br>
            <a:r>
              <a:rPr lang="en-US" sz="1600" noProof="0" dirty="0" smtClean="0">
                <a:solidFill>
                  <a:schemeClr val="tx1"/>
                </a:solidFill>
              </a:rPr>
              <a:t>Evaluation criterion – Use of a rigorous reasoning process – Document File</a:t>
            </a:r>
            <a:endParaRPr lang="en-CA" sz="1600" noProof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505223"/>
            <a:ext cx="7753350" cy="555625"/>
          </a:xfrm>
        </p:spPr>
        <p:txBody>
          <a:bodyPr/>
          <a:lstStyle/>
          <a:p>
            <a:pPr algn="ctr"/>
            <a:r>
              <a:rPr lang="en-CA" sz="2800" noProof="0" dirty="0" smtClean="0">
                <a:solidFill>
                  <a:schemeClr val="tx1"/>
                </a:solidFill>
              </a:rPr>
              <a:t>Checklist</a:t>
            </a:r>
            <a:endParaRPr lang="en-CA" sz="2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2611338"/>
            <a:ext cx="7762875" cy="3409950"/>
          </a:xfrm>
        </p:spPr>
        <p:txBody>
          <a:bodyPr/>
          <a:lstStyle/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A series of observations based on the adult learner's answer</a:t>
            </a:r>
            <a:r>
              <a:rPr lang="en-CA" sz="1800" noProof="0" dirty="0" smtClean="0">
                <a:solidFill>
                  <a:schemeClr val="tx1"/>
                </a:solidFill>
              </a:rPr>
              <a:t> </a:t>
            </a: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A tool to help you assess the adult learner's level of competency development for </a:t>
            </a:r>
            <a:r>
              <a:rPr lang="en-US" sz="1800" i="1" noProof="0" dirty="0" smtClean="0">
                <a:solidFill>
                  <a:schemeClr val="tx1"/>
                </a:solidFill>
              </a:rPr>
              <a:t>Interprets a contemporary world problem </a:t>
            </a:r>
            <a:r>
              <a:rPr lang="en-US" sz="1800" noProof="0" dirty="0" smtClean="0">
                <a:solidFill>
                  <a:schemeClr val="tx1"/>
                </a:solidFill>
              </a:rPr>
              <a:t>with respect to the evaluation criterion </a:t>
            </a:r>
            <a:r>
              <a:rPr lang="en-US" sz="1800" i="1" noProof="0" dirty="0" smtClean="0">
                <a:solidFill>
                  <a:schemeClr val="tx1"/>
                </a:solidFill>
              </a:rPr>
              <a:t>Use of a rigorous reasoning process</a:t>
            </a:r>
            <a:r>
              <a:rPr lang="en-CA" sz="1800" noProof="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/>
            <a:endParaRPr lang="en-CA" sz="1800" noProof="0" dirty="0" smtClean="0"/>
          </a:p>
          <a:p>
            <a:endParaRPr lang="en-CA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95325" y="1505223"/>
            <a:ext cx="7753350" cy="555625"/>
          </a:xfrm>
        </p:spPr>
        <p:txBody>
          <a:bodyPr/>
          <a:lstStyle/>
          <a:p>
            <a:pPr algn="ctr"/>
            <a:r>
              <a:rPr lang="en-CA" sz="2800" noProof="0" dirty="0" smtClean="0">
                <a:solidFill>
                  <a:schemeClr val="tx1"/>
                </a:solidFill>
              </a:rPr>
              <a:t>Criterion-Referenced Rubric</a:t>
            </a:r>
            <a:endParaRPr lang="en-CA" sz="2800" i="1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3402806"/>
            <a:ext cx="7762875" cy="3050530"/>
          </a:xfrm>
        </p:spPr>
        <p:txBody>
          <a:bodyPr/>
          <a:lstStyle/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Circle the statement(s) that correspond(s) to the adult learner’s </a:t>
            </a:r>
            <a:r>
              <a:rPr lang="en-US" sz="1800" dirty="0" smtClean="0">
                <a:solidFill>
                  <a:schemeClr val="tx1"/>
                </a:solidFill>
              </a:rPr>
              <a:t>performance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Only </a:t>
            </a:r>
            <a:r>
              <a:rPr lang="en-US" sz="1800" noProof="0" dirty="0" smtClean="0">
                <a:solidFill>
                  <a:schemeClr val="tx1"/>
                </a:solidFill>
              </a:rPr>
              <a:t>those marks </a:t>
            </a:r>
            <a:r>
              <a:rPr lang="en-US" sz="1800" noProof="0" dirty="0" smtClean="0">
                <a:solidFill>
                  <a:schemeClr val="tx1"/>
                </a:solidFill>
              </a:rPr>
              <a:t>indicated in the rubric </a:t>
            </a:r>
            <a:r>
              <a:rPr lang="en-US" sz="1800" dirty="0" smtClean="0">
                <a:solidFill>
                  <a:schemeClr val="tx1"/>
                </a:solidFill>
              </a:rPr>
              <a:t>may</a:t>
            </a:r>
            <a:r>
              <a:rPr lang="en-US" sz="1800" noProof="0" dirty="0" smtClean="0">
                <a:solidFill>
                  <a:schemeClr val="tx1"/>
                </a:solidFill>
              </a:rPr>
              <a:t> </a:t>
            </a:r>
            <a:r>
              <a:rPr lang="en-US" sz="1800" noProof="0" dirty="0" smtClean="0">
                <a:solidFill>
                  <a:schemeClr val="tx1"/>
                </a:solidFill>
              </a:rPr>
              <a:t>be allotted. Enter the mark(s) obtained </a:t>
            </a:r>
            <a:r>
              <a:rPr lang="en-US" sz="1800" noProof="0" dirty="0" smtClean="0">
                <a:solidFill>
                  <a:schemeClr val="tx1"/>
                </a:solidFill>
              </a:rPr>
              <a:t>in </a:t>
            </a:r>
            <a:r>
              <a:rPr lang="en-US" sz="1800" noProof="0" dirty="0" smtClean="0">
                <a:solidFill>
                  <a:schemeClr val="tx1"/>
                </a:solidFill>
              </a:rPr>
              <a:t>the appropriate spaces in the last column. 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Assign a mark of 0 if the adult learner does not write an essay or writes an essay that is off topic.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0" indent="0" algn="just">
              <a:buFont typeface="Wingdings" pitchFamily="2" charset="2"/>
              <a:buChar char="ü"/>
            </a:pPr>
            <a:endParaRPr lang="en-CA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684213" y="2420863"/>
            <a:ext cx="7753350" cy="792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Competency 1: Interprets a contemporary world problem</a:t>
            </a:r>
            <a:r>
              <a:rPr kumimoji="0" lang="fr-CA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CA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" b="1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Evaluation criterion: Use of a rigorous reasoning process</a:t>
            </a:r>
            <a:endParaRPr kumimoji="0" lang="fr-CA" sz="1800" b="1" strike="noStrike" kern="0" cap="none" spc="0" normalizeH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84213" y="2684096"/>
            <a:ext cx="7762875" cy="3409200"/>
          </a:xfrm>
        </p:spPr>
        <p:txBody>
          <a:bodyPr/>
          <a:lstStyle/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2000" noProof="0" dirty="0" smtClean="0">
                <a:solidFill>
                  <a:schemeClr val="tx1"/>
                </a:solidFill>
              </a:rPr>
              <a:t>Adult learners must know what they will be evaluated on and what is expected of them, and they must understand the judgments and decisions that concern them.</a:t>
            </a:r>
            <a:r>
              <a:rPr lang="en-CA" sz="2000" noProof="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spcBef>
                <a:spcPts val="0"/>
              </a:spcBef>
            </a:pPr>
            <a:endParaRPr lang="en-CA" sz="1600" noProof="0" dirty="0" smtClean="0">
              <a:solidFill>
                <a:schemeClr val="tx1"/>
              </a:solidFill>
            </a:endParaRPr>
          </a:p>
          <a:p>
            <a:r>
              <a:rPr lang="en-US" sz="1400" i="1" noProof="0" dirty="0" smtClean="0">
                <a:solidFill>
                  <a:schemeClr val="tx1"/>
                </a:solidFill>
              </a:rPr>
              <a:t>Policy on the Evaluation of Learning</a:t>
            </a:r>
            <a:r>
              <a:rPr lang="en-US" sz="1400" noProof="0" dirty="0" smtClean="0">
                <a:solidFill>
                  <a:schemeClr val="tx1"/>
                </a:solidFill>
              </a:rPr>
              <a:t>, Chapter 2: Values, 9.</a:t>
            </a:r>
            <a:endParaRPr lang="en-CA" sz="1400" noProof="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342107" y="1577231"/>
            <a:ext cx="8459787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Policy on the Evaluation of Learning</a:t>
            </a:r>
            <a:r>
              <a:rPr kumimoji="0" lang="fr-CA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fr-CA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83568" y="2852936"/>
            <a:ext cx="7762875" cy="2762498"/>
          </a:xfrm>
        </p:spPr>
        <p:txBody>
          <a:bodyPr/>
          <a:lstStyle/>
          <a:p>
            <a:pPr algn="just">
              <a:spcBef>
                <a:spcPts val="300"/>
              </a:spcBef>
              <a:spcAft>
                <a:spcPts val="1800"/>
              </a:spcAft>
            </a:pPr>
            <a:r>
              <a:rPr lang="en-CA" b="1" noProof="0" dirty="0" smtClean="0">
                <a:solidFill>
                  <a:schemeClr val="tx1"/>
                </a:solidFill>
              </a:rPr>
              <a:t>Instructions:</a:t>
            </a:r>
            <a:endParaRPr lang="en-CA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sz="1800" noProof="0" dirty="0" smtClean="0">
                <a:solidFill>
                  <a:schemeClr val="tx1"/>
                </a:solidFill>
              </a:rPr>
              <a:t>Read each of the sample essay answers and record your observations in the checklist.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en-CA" sz="1200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US" sz="1800" noProof="0" dirty="0" smtClean="0">
                <a:solidFill>
                  <a:schemeClr val="tx1"/>
                </a:solidFill>
              </a:rPr>
              <a:t>Based on these observations, assess each essay answer using the proposed criterion-referenced rubric.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en-CA" sz="1200" noProof="0" dirty="0" smtClean="0">
              <a:solidFill>
                <a:schemeClr val="tx1"/>
              </a:solidFill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n-CA" sz="1800" noProof="0" dirty="0" smtClean="0">
                <a:solidFill>
                  <a:schemeClr val="tx1"/>
                </a:solidFill>
              </a:rPr>
              <a:t>Share your assessments.</a:t>
            </a:r>
            <a:endParaRPr lang="en-CA" sz="1800" noProof="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sp>
        <p:nvSpPr>
          <p:cNvPr id="5" name="Text Box 2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452320" y="188640"/>
            <a:ext cx="1438275" cy="450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200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ACTIVITY 4</a:t>
            </a:r>
            <a:endParaRPr kumimoji="0" lang="fr-FR" sz="180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84213" y="1628775"/>
            <a:ext cx="7200155" cy="864121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US" sz="1800" noProof="0" dirty="0" smtClean="0">
                <a:solidFill>
                  <a:schemeClr val="tx1"/>
                </a:solidFill>
              </a:rPr>
              <a:t>Competency 1: Interprets a contemporary world problem</a:t>
            </a:r>
            <a:r>
              <a:rPr lang="en-CA" sz="1800" noProof="0" dirty="0" smtClean="0">
                <a:solidFill>
                  <a:schemeClr val="tx1"/>
                </a:solidFill>
              </a:rPr>
              <a:t/>
            </a:r>
            <a:br>
              <a:rPr lang="en-CA" sz="1800" noProof="0" dirty="0" smtClean="0">
                <a:solidFill>
                  <a:schemeClr val="tx1"/>
                </a:solidFill>
              </a:rPr>
            </a:br>
            <a:r>
              <a:rPr lang="en-US" sz="1600" noProof="0" dirty="0" smtClean="0">
                <a:solidFill>
                  <a:schemeClr val="tx1"/>
                </a:solidFill>
              </a:rPr>
              <a:t>Evaluation criterion – Use of a rigorous reasoning process – </a:t>
            </a:r>
            <a:r>
              <a:rPr lang="en-US" sz="1600" noProof="0" dirty="0" smtClean="0">
                <a:solidFill>
                  <a:schemeClr val="tx1"/>
                </a:solidFill>
              </a:rPr>
              <a:t/>
            </a:r>
            <a:br>
              <a:rPr lang="en-US" sz="1600" noProof="0" dirty="0" smtClean="0">
                <a:solidFill>
                  <a:schemeClr val="tx1"/>
                </a:solidFill>
              </a:rPr>
            </a:br>
            <a:r>
              <a:rPr lang="en-US" sz="1600" noProof="0" dirty="0" smtClean="0">
                <a:solidFill>
                  <a:schemeClr val="tx1"/>
                </a:solidFill>
              </a:rPr>
              <a:t>Criterion-referenced </a:t>
            </a:r>
            <a:r>
              <a:rPr lang="en-US" sz="1600" noProof="0" dirty="0" smtClean="0">
                <a:solidFill>
                  <a:schemeClr val="tx1"/>
                </a:solidFill>
              </a:rPr>
              <a:t>rubric</a:t>
            </a:r>
            <a:r>
              <a:rPr lang="en-CA" sz="1600" noProof="0" dirty="0" smtClean="0">
                <a:solidFill>
                  <a:schemeClr val="tx1"/>
                </a:solidFill>
              </a:rPr>
              <a:t> </a:t>
            </a:r>
            <a:endParaRPr lang="en-CA" sz="1600" noProof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12634" y="1307194"/>
            <a:ext cx="7753350" cy="555625"/>
          </a:xfrm>
        </p:spPr>
        <p:txBody>
          <a:bodyPr/>
          <a:lstStyle/>
          <a:p>
            <a:pPr algn="ctr"/>
            <a:r>
              <a:rPr lang="en-US" sz="2800" noProof="0" dirty="0" smtClean="0">
                <a:solidFill>
                  <a:schemeClr val="tx1"/>
                </a:solidFill>
              </a:rPr>
              <a:t>Evaluation Process for Competency 2</a:t>
            </a:r>
            <a:endParaRPr lang="en-CA" sz="2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20387" y="2540784"/>
            <a:ext cx="7762875" cy="2762498"/>
          </a:xfrm>
        </p:spPr>
        <p:txBody>
          <a:bodyPr/>
          <a:lstStyle/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The adult learner must first create a document file to serve as the basis for an opinion he or she will subsequently defend in an oral presentation.</a:t>
            </a:r>
            <a:r>
              <a:rPr lang="en-CA" sz="1800" noProof="0" dirty="0" smtClean="0">
                <a:solidFill>
                  <a:schemeClr val="tx1"/>
                </a:solidFill>
              </a:rPr>
              <a:t> </a:t>
            </a: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The adult learner then expresses his or her opinion in an oral presentation.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The total duration of the presentation is 12 to 15 minutes (5 minutes for the presentation and 7 to 10 minutes for discussion). 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The teacher and the adult </a:t>
            </a:r>
            <a:r>
              <a:rPr lang="en-US" sz="1800" dirty="0">
                <a:solidFill>
                  <a:schemeClr val="tx1"/>
                </a:solidFill>
              </a:rPr>
              <a:t>learner </a:t>
            </a:r>
            <a:r>
              <a:rPr lang="en-US" sz="1800" dirty="0" smtClean="0">
                <a:solidFill>
                  <a:schemeClr val="tx1"/>
                </a:solidFill>
              </a:rPr>
              <a:t>decide together on the </a:t>
            </a:r>
            <a:r>
              <a:rPr lang="en-US" sz="1800" noProof="0" dirty="0" smtClean="0">
                <a:solidFill>
                  <a:schemeClr val="tx1"/>
                </a:solidFill>
              </a:rPr>
              <a:t>audience in front of which the adult learner will present his or her opinion.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endParaRPr lang="en-CA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sp>
        <p:nvSpPr>
          <p:cNvPr id="6" name="Titre 1"/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712634" y="1841828"/>
            <a:ext cx="6667678" cy="792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Competency 2: Takes a position on a contemporary world issue</a:t>
            </a:r>
            <a:r>
              <a:rPr kumimoji="0" lang="fr-CA" sz="17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CA" sz="17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700" b="1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Evaluation criterion – Expression of a well-founded opinion</a:t>
            </a:r>
            <a:endParaRPr kumimoji="0" lang="fr-CA" sz="1700" b="1" strike="noStrike" kern="0" cap="none" spc="0" normalizeH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937271"/>
            <a:ext cx="7753350" cy="555625"/>
          </a:xfrm>
        </p:spPr>
        <p:txBody>
          <a:bodyPr/>
          <a:lstStyle/>
          <a:p>
            <a:pPr algn="ctr"/>
            <a:r>
              <a:rPr lang="en-CA" sz="4400" noProof="0" dirty="0" smtClean="0">
                <a:solidFill>
                  <a:schemeClr val="tx1"/>
                </a:solidFill>
              </a:rPr>
              <a:t>Thank you!</a:t>
            </a:r>
            <a:endParaRPr lang="en-CA" sz="44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3043386"/>
            <a:ext cx="7762875" cy="3409950"/>
          </a:xfrm>
        </p:spPr>
        <p:txBody>
          <a:bodyPr/>
          <a:lstStyle/>
          <a:p>
            <a:pPr algn="ctr"/>
            <a:endParaRPr lang="en-CA" noProof="0" dirty="0" smtClean="0"/>
          </a:p>
          <a:p>
            <a:pPr algn="ctr"/>
            <a:endParaRPr lang="en-CA" noProof="0" dirty="0" smtClean="0"/>
          </a:p>
          <a:p>
            <a:pPr algn="ctr"/>
            <a:r>
              <a:rPr lang="en-CA" noProof="0" dirty="0" smtClean="0">
                <a:solidFill>
                  <a:schemeClr val="tx1"/>
                </a:solidFill>
              </a:rPr>
              <a:t>Questions and discussion</a:t>
            </a:r>
            <a:endParaRPr lang="en-CA" noProof="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sz="2800" noProof="0" dirty="0" smtClean="0">
                <a:solidFill>
                  <a:schemeClr val="tx1"/>
                </a:solidFill>
              </a:rPr>
              <a:t>Workshop Objectives</a:t>
            </a:r>
            <a:endParaRPr lang="en-CA" sz="2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2467322"/>
            <a:ext cx="7762875" cy="3409950"/>
          </a:xfrm>
        </p:spPr>
        <p:txBody>
          <a:bodyPr/>
          <a:lstStyle/>
          <a:p>
            <a:pPr indent="-257175">
              <a:buFont typeface="Wingdings" pitchFamily="2" charset="2"/>
              <a:buChar char="ü"/>
            </a:pPr>
            <a:r>
              <a:rPr lang="en-CA" sz="2000" noProof="0" dirty="0" smtClean="0">
                <a:solidFill>
                  <a:schemeClr val="tx1"/>
                </a:solidFill>
              </a:rPr>
              <a:t>To</a:t>
            </a:r>
            <a:r>
              <a:rPr lang="en-CA" sz="2000" baseline="0" noProof="0" dirty="0" smtClean="0">
                <a:solidFill>
                  <a:schemeClr val="tx1"/>
                </a:solidFill>
              </a:rPr>
              <a:t> b</a:t>
            </a:r>
            <a:r>
              <a:rPr lang="en-CA" sz="2000" noProof="0" dirty="0" smtClean="0">
                <a:solidFill>
                  <a:schemeClr val="tx1"/>
                </a:solidFill>
              </a:rPr>
              <a:t>ecome</a:t>
            </a:r>
            <a:r>
              <a:rPr lang="en-CA" sz="2000" baseline="0" noProof="0" dirty="0" smtClean="0">
                <a:solidFill>
                  <a:schemeClr val="tx1"/>
                </a:solidFill>
              </a:rPr>
              <a:t> familiar with the evaluation process for Competency 1 with regard to the evaluation criterion </a:t>
            </a:r>
            <a:r>
              <a:rPr lang="en-CA" sz="2000" i="1" baseline="0" noProof="0" dirty="0" smtClean="0">
                <a:solidFill>
                  <a:schemeClr val="tx1"/>
                </a:solidFill>
              </a:rPr>
              <a:t>Use of a rigorous reasoning process</a:t>
            </a:r>
            <a:endParaRPr lang="en-CA" sz="2000" noProof="0" dirty="0" smtClean="0">
              <a:solidFill>
                <a:schemeClr val="tx1"/>
              </a:solidFill>
            </a:endParaRPr>
          </a:p>
          <a:p>
            <a:pPr indent="0">
              <a:buFont typeface="Wingdings" pitchFamily="2" charset="2"/>
              <a:buChar char="ü"/>
            </a:pPr>
            <a:endParaRPr lang="en-CA" sz="2000" noProof="0" dirty="0" smtClean="0">
              <a:solidFill>
                <a:schemeClr val="tx1"/>
              </a:solidFill>
            </a:endParaRPr>
          </a:p>
          <a:p>
            <a:pPr indent="-257175">
              <a:buFont typeface="Wingdings" pitchFamily="2" charset="2"/>
              <a:buChar char="ü"/>
            </a:pPr>
            <a:r>
              <a:rPr lang="en-CA" sz="2000" noProof="0" dirty="0" smtClean="0">
                <a:solidFill>
                  <a:schemeClr val="tx1"/>
                </a:solidFill>
              </a:rPr>
              <a:t>To describe the evaluation process for Competency 2 with regard to the</a:t>
            </a:r>
            <a:r>
              <a:rPr lang="en-CA" sz="2000" baseline="0" noProof="0" dirty="0" smtClean="0">
                <a:solidFill>
                  <a:schemeClr val="tx1"/>
                </a:solidFill>
              </a:rPr>
              <a:t> evaluation criterion </a:t>
            </a:r>
            <a:r>
              <a:rPr lang="en-CA" sz="2000" i="1" baseline="0" noProof="0" dirty="0" smtClean="0">
                <a:solidFill>
                  <a:schemeClr val="tx1"/>
                </a:solidFill>
              </a:rPr>
              <a:t>Expression of a well-founded opinion</a:t>
            </a:r>
            <a:r>
              <a:rPr lang="en-CA" sz="2000" noProof="0" dirty="0" smtClean="0">
                <a:solidFill>
                  <a:schemeClr val="tx1"/>
                </a:solidFill>
              </a:rPr>
              <a:t>.</a:t>
            </a:r>
          </a:p>
          <a:p>
            <a:endParaRPr lang="en-CA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a date 3"/>
          <p:cNvSpPr>
            <a:spLocks noGrp="1"/>
          </p:cNvSpPr>
          <p:nvPr>
            <p:ph type="dt" sz="quarter" idx="10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r>
              <a:rPr lang="en-CA" dirty="0" smtClean="0"/>
              <a:t>September</a:t>
            </a:r>
            <a:r>
              <a:rPr lang="fr-CA" dirty="0" smtClean="0"/>
              <a:t> 2017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84213" y="1484784"/>
            <a:ext cx="7753350" cy="555625"/>
          </a:xfrm>
        </p:spPr>
        <p:txBody>
          <a:bodyPr/>
          <a:lstStyle/>
          <a:p>
            <a:pPr algn="ctr" eaLnBrk="1" hangingPunct="1"/>
            <a:r>
              <a:rPr lang="en-CA" sz="2800" noProof="0" dirty="0" smtClean="0">
                <a:solidFill>
                  <a:schemeClr val="tx1"/>
                </a:solidFill>
              </a:rPr>
              <a:t>Knowledge </a:t>
            </a:r>
            <a:r>
              <a:rPr lang="en-CA" sz="2800" noProof="0" dirty="0" smtClean="0">
                <a:solidFill>
                  <a:schemeClr val="tx1"/>
                </a:solidFill>
              </a:rPr>
              <a:t>vs. </a:t>
            </a:r>
            <a:r>
              <a:rPr lang="en-CA" sz="2800" noProof="0" dirty="0" smtClean="0">
                <a:solidFill>
                  <a:schemeClr val="tx1"/>
                </a:solidFill>
              </a:rPr>
              <a:t>Competencies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06305" y="1992501"/>
            <a:ext cx="8424935" cy="3409950"/>
          </a:xfrm>
        </p:spPr>
        <p:txBody>
          <a:bodyPr/>
          <a:lstStyle/>
          <a:p>
            <a:pPr marL="800100" indent="-252000"/>
            <a:r>
              <a:rPr lang="en-CA" sz="2000" noProof="0" dirty="0" smtClean="0">
                <a:solidFill>
                  <a:schemeClr val="tx1"/>
                </a:solidFill>
              </a:rPr>
              <a:t>1. Identify a strategy used by governments to attract</a:t>
            </a:r>
            <a:r>
              <a:rPr lang="en-CA" sz="2000" baseline="0" noProof="0" dirty="0" smtClean="0">
                <a:solidFill>
                  <a:schemeClr val="tx1"/>
                </a:solidFill>
              </a:rPr>
              <a:t> new companies.</a:t>
            </a:r>
            <a:endParaRPr lang="en-CA" sz="2000" noProof="0" dirty="0" smtClean="0">
              <a:solidFill>
                <a:schemeClr val="tx1"/>
              </a:solidFill>
            </a:endParaRPr>
          </a:p>
          <a:p>
            <a:pPr indent="0"/>
            <a:r>
              <a:rPr lang="en-CA" sz="2000" noProof="0" dirty="0" smtClean="0">
                <a:solidFill>
                  <a:schemeClr val="tx1"/>
                </a:solidFill>
              </a:rPr>
              <a:t>		Demonstration of knowledge </a:t>
            </a:r>
            <a:r>
              <a:rPr lang="en-CA" sz="2800" noProof="0" dirty="0" smtClean="0">
                <a:solidFill>
                  <a:schemeClr val="tx1"/>
                </a:solidFill>
                <a:sym typeface="Wingdings"/>
              </a:rPr>
              <a:t>	</a:t>
            </a:r>
          </a:p>
          <a:p>
            <a:pPr indent="0"/>
            <a:r>
              <a:rPr lang="en-CA" sz="2800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CA" sz="2800" dirty="0" smtClean="0">
                <a:solidFill>
                  <a:schemeClr val="tx1"/>
                </a:solidFill>
                <a:sym typeface="Wingdings"/>
              </a:rPr>
              <a:t>	</a:t>
            </a:r>
            <a:r>
              <a:rPr lang="en-CA" sz="2000" dirty="0">
                <a:solidFill>
                  <a:schemeClr val="tx1"/>
                </a:solidFill>
                <a:sym typeface="Wingdings"/>
              </a:rPr>
              <a:t>Demonstration of a </a:t>
            </a:r>
            <a:r>
              <a:rPr lang="en-CA" sz="2000" dirty="0" smtClean="0">
                <a:solidFill>
                  <a:schemeClr val="tx1"/>
                </a:solidFill>
                <a:sym typeface="Wingdings"/>
              </a:rPr>
              <a:t>competency </a:t>
            </a:r>
            <a:r>
              <a:rPr lang="en-CA" sz="3200" noProof="0" dirty="0" smtClean="0">
                <a:solidFill>
                  <a:schemeClr val="tx1"/>
                </a:solidFill>
                <a:sym typeface="Wingdings"/>
              </a:rPr>
              <a:t></a:t>
            </a:r>
            <a:endParaRPr lang="en-CA" sz="2000" noProof="0" dirty="0" smtClean="0">
              <a:solidFill>
                <a:schemeClr val="tx1"/>
              </a:solidFill>
            </a:endParaRPr>
          </a:p>
          <a:p>
            <a:pPr indent="0"/>
            <a:endParaRPr lang="en-CA" sz="1200" noProof="0" dirty="0" smtClean="0">
              <a:solidFill>
                <a:schemeClr val="tx1"/>
              </a:solidFill>
            </a:endParaRPr>
          </a:p>
          <a:p>
            <a:pPr marL="800100" indent="-252000"/>
            <a:r>
              <a:rPr lang="en-CA" sz="2000" noProof="0" dirty="0" smtClean="0">
                <a:solidFill>
                  <a:schemeClr val="tx1"/>
                </a:solidFill>
              </a:rPr>
              <a:t>2. Explain why governments want to attract new companies.</a:t>
            </a:r>
          </a:p>
          <a:p>
            <a:pPr indent="0"/>
            <a:r>
              <a:rPr lang="en-CA" sz="2000" noProof="0" dirty="0" smtClean="0">
                <a:solidFill>
                  <a:schemeClr val="tx1"/>
                </a:solidFill>
              </a:rPr>
              <a:t>		</a:t>
            </a:r>
            <a:r>
              <a:rPr lang="en-CA" sz="2000" dirty="0">
                <a:solidFill>
                  <a:schemeClr val="tx1"/>
                </a:solidFill>
              </a:rPr>
              <a:t>Demonstration of knowledge </a:t>
            </a:r>
            <a:r>
              <a:rPr lang="en-CA" sz="2800" dirty="0">
                <a:solidFill>
                  <a:schemeClr val="tx1"/>
                </a:solidFill>
                <a:sym typeface="Wingdings"/>
              </a:rPr>
              <a:t>	</a:t>
            </a:r>
          </a:p>
          <a:p>
            <a:pPr indent="0"/>
            <a:r>
              <a:rPr lang="en-CA" sz="2800" dirty="0">
                <a:solidFill>
                  <a:schemeClr val="tx1"/>
                </a:solidFill>
                <a:sym typeface="Wingdings"/>
              </a:rPr>
              <a:t>		</a:t>
            </a:r>
            <a:r>
              <a:rPr lang="en-CA" sz="2000" dirty="0">
                <a:solidFill>
                  <a:schemeClr val="tx1"/>
                </a:solidFill>
                <a:sym typeface="Wingdings"/>
              </a:rPr>
              <a:t>Demonstration of a competency </a:t>
            </a:r>
            <a:r>
              <a:rPr lang="en-CA" sz="3200" dirty="0">
                <a:solidFill>
                  <a:schemeClr val="tx1"/>
                </a:solidFill>
                <a:sym typeface="Wingdings"/>
              </a:rPr>
              <a:t></a:t>
            </a:r>
            <a:endParaRPr lang="en-CA" sz="2000" dirty="0">
              <a:solidFill>
                <a:schemeClr val="tx1"/>
              </a:solidFill>
            </a:endParaRPr>
          </a:p>
          <a:p>
            <a:pPr indent="0"/>
            <a:endParaRPr lang="en-CA" sz="900" noProof="0" dirty="0" smtClean="0"/>
          </a:p>
          <a:p>
            <a:pPr marL="0" indent="0" eaLnBrk="1" hangingPunct="1"/>
            <a:endParaRPr lang="en-CA" sz="2400" noProof="0" dirty="0" smtClean="0"/>
          </a:p>
          <a:p>
            <a:pPr marL="0" indent="0" eaLnBrk="1" hangingPunct="1"/>
            <a:endParaRPr lang="en-CA" noProof="0" dirty="0" smtClean="0"/>
          </a:p>
        </p:txBody>
      </p:sp>
      <p:sp>
        <p:nvSpPr>
          <p:cNvPr id="6" name="Text Box 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308304" y="260648"/>
            <a:ext cx="1438275" cy="450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C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ACTIVITY 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ZoneTexte 6"/>
          <p:cNvSpPr txBox="1"/>
          <p:nvPr>
            <p:custDataLst>
              <p:tags r:id="rId5"/>
            </p:custDataLst>
          </p:nvPr>
        </p:nvSpPr>
        <p:spPr>
          <a:xfrm>
            <a:off x="539552" y="508518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3038" indent="-1900238" eaLnBrk="1" hangingPunct="1"/>
            <a:r>
              <a:rPr lang="en-CA" dirty="0" smtClean="0"/>
              <a:t>Competency: </a:t>
            </a:r>
            <a:r>
              <a:rPr lang="en-CA" dirty="0"/>
              <a:t>T</a:t>
            </a:r>
            <a:r>
              <a:rPr lang="en-CA" dirty="0" smtClean="0"/>
              <a:t>he ability to act effectively by mobilizing a range of resources.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484784"/>
            <a:ext cx="7753350" cy="555625"/>
          </a:xfrm>
        </p:spPr>
        <p:txBody>
          <a:bodyPr/>
          <a:lstStyle/>
          <a:p>
            <a:pPr algn="ctr"/>
            <a:r>
              <a:rPr lang="en-CA" sz="2800" noProof="0" dirty="0" smtClean="0">
                <a:solidFill>
                  <a:schemeClr val="tx1"/>
                </a:solidFill>
              </a:rPr>
              <a:t>Subject-Specific Competencies</a:t>
            </a:r>
            <a:endParaRPr lang="en-CA" sz="2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2467322"/>
            <a:ext cx="7762875" cy="3409950"/>
          </a:xfrm>
        </p:spPr>
        <p:txBody>
          <a:bodyPr/>
          <a:lstStyle/>
          <a:p>
            <a:pPr marL="542925" indent="-200025">
              <a:buFont typeface="+mj-lt"/>
              <a:buAutoNum type="arabicPeriod"/>
            </a:pPr>
            <a:r>
              <a:rPr lang="en-CA" sz="2000" noProof="0" dirty="0" smtClean="0">
                <a:solidFill>
                  <a:schemeClr val="tx1"/>
                </a:solidFill>
              </a:rPr>
              <a:t> Interprets a contemporary world problem</a:t>
            </a:r>
          </a:p>
          <a:p>
            <a:pPr marL="542925" indent="-200025">
              <a:buFont typeface="+mj-lt"/>
              <a:buAutoNum type="arabicPeriod"/>
            </a:pPr>
            <a:endParaRPr lang="en-CA" sz="2000" noProof="0" dirty="0" smtClean="0">
              <a:solidFill>
                <a:schemeClr val="tx1"/>
              </a:solidFill>
            </a:endParaRPr>
          </a:p>
          <a:p>
            <a:pPr marL="542925" indent="-200025">
              <a:buFont typeface="+mj-lt"/>
              <a:buAutoNum type="arabicPeriod"/>
            </a:pPr>
            <a:r>
              <a:rPr lang="en-CA" sz="2000" noProof="0" dirty="0" smtClean="0">
                <a:solidFill>
                  <a:schemeClr val="tx1"/>
                </a:solidFill>
              </a:rPr>
              <a:t> Takes a position on a contemporary world issue</a:t>
            </a:r>
            <a:endParaRPr lang="en-CA" sz="2000" noProof="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fr-CA" dirty="0" err="1" smtClean="0"/>
              <a:t>September</a:t>
            </a:r>
            <a:r>
              <a:rPr lang="fr-CA" dirty="0" smtClean="0"/>
              <a:t>  2017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484784"/>
            <a:ext cx="7753350" cy="555625"/>
          </a:xfrm>
        </p:spPr>
        <p:txBody>
          <a:bodyPr/>
          <a:lstStyle/>
          <a:p>
            <a:pPr algn="ctr"/>
            <a:r>
              <a:rPr lang="en-CA" sz="3200" dirty="0">
                <a:solidFill>
                  <a:schemeClr val="tx1"/>
                </a:solidFill>
              </a:rPr>
              <a:t>Organization of </a:t>
            </a:r>
            <a:r>
              <a:rPr lang="en-CA" sz="3200" dirty="0" smtClean="0">
                <a:solidFill>
                  <a:schemeClr val="tx1"/>
                </a:solidFill>
              </a:rPr>
              <a:t>Courses</a:t>
            </a:r>
            <a:endParaRPr lang="en-CA" sz="3200" noProof="0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567921046"/>
              </p:ext>
            </p:extLst>
          </p:nvPr>
        </p:nvGraphicFramePr>
        <p:xfrm>
          <a:off x="395536" y="2394850"/>
          <a:ext cx="8352928" cy="2762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553083">
                <a:tc>
                  <a:txBody>
                    <a:bodyPr/>
                    <a:lstStyle/>
                    <a:p>
                      <a:pPr algn="ctr"/>
                      <a:r>
                        <a:rPr lang="en-CA" sz="1600" noProof="0" dirty="0" smtClean="0">
                          <a:solidFill>
                            <a:schemeClr val="tx1"/>
                          </a:solidFill>
                        </a:rPr>
                        <a:t>Secondary V C</a:t>
                      </a:r>
                      <a:r>
                        <a:rPr lang="en-CA" sz="1600" baseline="0" noProof="0" dirty="0" smtClean="0">
                          <a:solidFill>
                            <a:schemeClr val="tx1"/>
                          </a:solidFill>
                        </a:rPr>
                        <a:t>ourse</a:t>
                      </a:r>
                      <a:endParaRPr lang="en-CA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C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noProof="0" dirty="0" smtClean="0">
                          <a:solidFill>
                            <a:schemeClr val="tx1"/>
                          </a:solidFill>
                        </a:rPr>
                        <a:t>Themes</a:t>
                      </a:r>
                      <a:endParaRPr lang="en-CA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C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noProof="0" dirty="0" smtClean="0">
                          <a:solidFill>
                            <a:schemeClr val="tx1"/>
                          </a:solidFill>
                        </a:rPr>
                        <a:t>Secondary V </a:t>
                      </a:r>
                      <a:r>
                        <a:rPr lang="en-CA" sz="1600" baseline="0" noProof="0" dirty="0" smtClean="0">
                          <a:solidFill>
                            <a:schemeClr val="tx1"/>
                          </a:solidFill>
                        </a:rPr>
                        <a:t>Course</a:t>
                      </a:r>
                      <a:endParaRPr lang="en-CA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C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noProof="0" dirty="0" smtClean="0">
                          <a:solidFill>
                            <a:schemeClr val="tx1"/>
                          </a:solidFill>
                        </a:rPr>
                        <a:t>Number of Credits</a:t>
                      </a:r>
                      <a:endParaRPr lang="en-CA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C7CD"/>
                    </a:solidFill>
                  </a:tcPr>
                </a:tc>
              </a:tr>
              <a:tr h="109161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i="1" noProof="0" dirty="0" smtClean="0">
                          <a:latin typeface="Arial"/>
                          <a:ea typeface="Times New Roman"/>
                          <a:cs typeface="Times New Roman"/>
                        </a:rPr>
                        <a:t>Contemporary World Problems and Issues I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  <a:cs typeface="Times New Roman"/>
                        </a:rPr>
                        <a:t>SST-5101-2</a:t>
                      </a:r>
                      <a:endParaRPr lang="en-CA" sz="1600" b="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CA" sz="1600" b="0" noProof="0" dirty="0" smtClean="0">
                        <a:latin typeface="Arial"/>
                        <a:ea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</a:rPr>
                        <a:t>Environment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</a:rPr>
                        <a:t>Population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</a:rPr>
                        <a:t>Wealth</a:t>
                      </a:r>
                      <a:endParaRPr lang="en-CA" sz="1600" b="0" noProof="0" dirty="0">
                        <a:latin typeface="Arial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  <a:cs typeface="Times New Roman"/>
                        </a:rPr>
                        <a:t>50 hours</a:t>
                      </a:r>
                      <a:endParaRPr lang="en-CA" sz="1600" b="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3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  <a:cs typeface="Times New Roman"/>
                        </a:rPr>
                        <a:t>2 credits</a:t>
                      </a:r>
                      <a:endParaRPr lang="en-CA" sz="1600" b="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E3E6"/>
                    </a:solidFill>
                  </a:tcPr>
                </a:tc>
              </a:tr>
              <a:tr h="10916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0" i="1" noProof="0" dirty="0" smtClean="0">
                          <a:latin typeface="+mn-lt"/>
                          <a:ea typeface="Times New Roman"/>
                          <a:cs typeface="Times New Roman"/>
                        </a:rPr>
                        <a:t>Contemporary World Problems and Issues II</a:t>
                      </a:r>
                      <a:endParaRPr lang="en-CA" sz="1600" b="0" i="1" noProof="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60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  <a:cs typeface="Times New Roman"/>
                        </a:rPr>
                        <a:t>SST-5102-2</a:t>
                      </a:r>
                      <a:endParaRPr lang="en-CA" sz="1600" b="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16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CA" sz="16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algn="ctr"/>
                      <a:r>
                        <a:rPr lang="en-CA" sz="16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Tensions et conflits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CA" sz="1600" b="0" noProof="0" dirty="0">
                        <a:latin typeface="Arial"/>
                        <a:ea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  <a:cs typeface="Times New Roman"/>
                        </a:rPr>
                        <a:t>50 hours</a:t>
                      </a:r>
                      <a:endParaRPr lang="en-CA" sz="1600" b="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CA" sz="1600" b="0" noProof="0" dirty="0" smtClean="0">
                          <a:latin typeface="Arial"/>
                          <a:ea typeface="Times New Roman"/>
                          <a:cs typeface="Times New Roman"/>
                        </a:rPr>
                        <a:t>2 credits</a:t>
                      </a:r>
                      <a:endParaRPr lang="en-CA" sz="1600" b="0" noProof="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>
            <p:custDataLst>
              <p:tags r:id="rId4"/>
            </p:custDataLst>
          </p:nvPr>
        </p:nvSpPr>
        <p:spPr>
          <a:xfrm>
            <a:off x="2555776" y="4077072"/>
            <a:ext cx="1872208" cy="954107"/>
          </a:xfrm>
          <a:prstGeom prst="rect">
            <a:avLst/>
          </a:prstGeom>
          <a:solidFill>
            <a:srgbClr val="F3F9FA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CA" sz="2400" b="1" dirty="0" smtClean="0">
                <a:solidFill>
                  <a:schemeClr val="dk1"/>
                </a:solidFill>
              </a:rPr>
              <a:t>Power</a:t>
            </a:r>
          </a:p>
          <a:p>
            <a:pPr algn="ctr"/>
            <a:r>
              <a:rPr lang="fr-CA" sz="1600" dirty="0" smtClean="0">
                <a:solidFill>
                  <a:schemeClr val="dk1"/>
                </a:solidFill>
              </a:rPr>
              <a:t>Tensions and </a:t>
            </a:r>
            <a:r>
              <a:rPr lang="en-CA" sz="1600" dirty="0" smtClean="0">
                <a:solidFill>
                  <a:schemeClr val="dk1"/>
                </a:solidFill>
              </a:rPr>
              <a:t>Conflicts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484784"/>
            <a:ext cx="7753350" cy="555625"/>
          </a:xfrm>
        </p:spPr>
        <p:txBody>
          <a:bodyPr/>
          <a:lstStyle/>
          <a:p>
            <a:pPr algn="ctr"/>
            <a:r>
              <a:rPr lang="en-CA" sz="3200" noProof="0" dirty="0" smtClean="0">
                <a:solidFill>
                  <a:schemeClr val="tx1"/>
                </a:solidFill>
              </a:rPr>
              <a:t>Evaluation</a:t>
            </a:r>
            <a:endParaRPr lang="en-CA" sz="3600" noProof="0" dirty="0">
              <a:solidFill>
                <a:schemeClr val="tx1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58068735"/>
              </p:ext>
            </p:extLst>
          </p:nvPr>
        </p:nvGraphicFramePr>
        <p:xfrm>
          <a:off x="684213" y="2280593"/>
          <a:ext cx="8208267" cy="189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547"/>
                <a:gridCol w="3024336"/>
                <a:gridCol w="3456384"/>
              </a:tblGrid>
              <a:tr h="421538">
                <a:tc>
                  <a:txBody>
                    <a:bodyPr/>
                    <a:lstStyle/>
                    <a:p>
                      <a:pPr algn="ctr"/>
                      <a:endParaRPr lang="en-CA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0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CA" sz="1600" noProof="0" dirty="0" smtClean="0">
                          <a:solidFill>
                            <a:schemeClr val="tx1"/>
                          </a:solidFill>
                        </a:rPr>
                        <a:t>To support learning</a:t>
                      </a:r>
                      <a:endParaRPr lang="en-CA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30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CA" sz="1600" noProof="0" dirty="0" smtClean="0">
                          <a:solidFill>
                            <a:schemeClr val="tx1"/>
                          </a:solidFill>
                        </a:rPr>
                        <a:t>For the purposes</a:t>
                      </a:r>
                      <a:r>
                        <a:rPr lang="en-CA" sz="1600" baseline="0" noProof="0" dirty="0" smtClean="0">
                          <a:solidFill>
                            <a:schemeClr val="tx1"/>
                          </a:solidFill>
                        </a:rPr>
                        <a:t> of certification</a:t>
                      </a:r>
                      <a:endParaRPr lang="en-CA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CD"/>
                    </a:solidFill>
                  </a:tcPr>
                </a:tc>
              </a:tr>
              <a:tr h="592086">
                <a:tc>
                  <a:txBody>
                    <a:bodyPr/>
                    <a:lstStyle/>
                    <a:p>
                      <a:pPr algn="ctr"/>
                      <a:endParaRPr lang="en-CA" sz="300" b="1" noProof="0" dirty="0" smtClean="0"/>
                    </a:p>
                    <a:p>
                      <a:pPr algn="ctr"/>
                      <a:r>
                        <a:rPr lang="en-CA" sz="1600" b="1" noProof="0" dirty="0" smtClean="0"/>
                        <a:t>Timing</a:t>
                      </a:r>
                      <a:endParaRPr lang="en-CA" sz="16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3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CA" sz="500" noProof="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CA" sz="1600" noProof="0" dirty="0" smtClean="0"/>
                        <a:t>Throughout the learning process</a:t>
                      </a:r>
                      <a:endParaRPr lang="en-CA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3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500" noProof="0" dirty="0" smtClean="0"/>
                    </a:p>
                    <a:p>
                      <a:pPr algn="ctr"/>
                      <a:r>
                        <a:rPr lang="en-CA" sz="1600" noProof="0" dirty="0" smtClean="0"/>
                        <a:t>At the end of a course</a:t>
                      </a:r>
                      <a:endParaRPr lang="en-CA" sz="1600" noProof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3E6"/>
                    </a:solidFill>
                  </a:tcPr>
                </a:tc>
              </a:tr>
              <a:tr h="782855">
                <a:tc>
                  <a:txBody>
                    <a:bodyPr/>
                    <a:lstStyle/>
                    <a:p>
                      <a:endParaRPr lang="en-CA" sz="600" b="1" noProof="0" dirty="0" smtClean="0"/>
                    </a:p>
                    <a:p>
                      <a:pPr algn="ctr"/>
                      <a:r>
                        <a:rPr lang="en-CA" sz="1600" b="1" noProof="0" dirty="0" smtClean="0"/>
                        <a:t>Main function</a:t>
                      </a:r>
                      <a:endParaRPr lang="en-CA" sz="1600" b="1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1600" noProof="0" dirty="0" smtClean="0"/>
                        <a:t>To assess learning in order to monitor</a:t>
                      </a:r>
                      <a:r>
                        <a:rPr lang="en-US" sz="1600" baseline="0" noProof="0" dirty="0" smtClean="0"/>
                        <a:t> student progress</a:t>
                      </a:r>
                      <a:endParaRPr lang="en-CA" sz="16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To assess the achievement of required levels of competency development</a:t>
                      </a:r>
                      <a:r>
                        <a:rPr lang="en-CA" sz="1600" baseline="0" noProof="0" dirty="0" smtClean="0"/>
                        <a:t> </a:t>
                      </a:r>
                      <a:endParaRPr lang="en-CA" sz="1600" noProof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 2017</a:t>
            </a:r>
            <a:endParaRPr lang="en-CA" dirty="0"/>
          </a:p>
        </p:txBody>
      </p:sp>
      <p:sp>
        <p:nvSpPr>
          <p:cNvPr id="6" name="ZoneTexte 5"/>
          <p:cNvSpPr txBox="1"/>
          <p:nvPr>
            <p:custDataLst>
              <p:tags r:id="rId4"/>
            </p:custDataLst>
          </p:nvPr>
        </p:nvSpPr>
        <p:spPr>
          <a:xfrm>
            <a:off x="251520" y="4509120"/>
            <a:ext cx="864096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CA" sz="1600" dirty="0" smtClean="0"/>
              <a:t>The evaluation of learning is the process whereby a judgment is made on a student’s learning on the basis of information gathered, analyzed and interpreted, for the purpose of making pedagogical and, where appropriate, administrative decisions.</a:t>
            </a:r>
          </a:p>
          <a:p>
            <a:endParaRPr lang="en-CA" dirty="0" smtClean="0"/>
          </a:p>
          <a:p>
            <a:r>
              <a:rPr lang="en-CA" sz="1100" i="1" dirty="0" smtClean="0"/>
              <a:t>Basic adult general education regulation</a:t>
            </a:r>
            <a:r>
              <a:rPr lang="en-CA" sz="1100" dirty="0" smtClean="0"/>
              <a:t>, s. 25</a:t>
            </a:r>
            <a:endParaRPr lang="en-CA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84213" y="1484784"/>
            <a:ext cx="7753350" cy="555625"/>
          </a:xfrm>
        </p:spPr>
        <p:txBody>
          <a:bodyPr/>
          <a:lstStyle/>
          <a:p>
            <a:pPr algn="ctr"/>
            <a:r>
              <a:rPr lang="en-CA" sz="2800" noProof="0" dirty="0" smtClean="0">
                <a:solidFill>
                  <a:schemeClr val="tx1"/>
                </a:solidFill>
              </a:rPr>
              <a:t>Admission to Examinations </a:t>
            </a:r>
            <a:endParaRPr lang="en-CA" sz="2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2467322"/>
            <a:ext cx="8064251" cy="3337942"/>
          </a:xfrm>
        </p:spPr>
        <p:txBody>
          <a:bodyPr/>
          <a:lstStyle/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Evaluation of learning for certification purposes takes place when an adult learner has completed training.</a:t>
            </a:r>
            <a:r>
              <a:rPr lang="en-CA" sz="1800" noProof="0" dirty="0" smtClean="0">
                <a:solidFill>
                  <a:schemeClr val="tx1"/>
                </a:solidFill>
              </a:rPr>
              <a:t> </a:t>
            </a: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Any adult learner</a:t>
            </a:r>
            <a:r>
              <a:rPr lang="en-US" sz="1800" baseline="0" noProof="0" dirty="0" smtClean="0">
                <a:solidFill>
                  <a:schemeClr val="tx1"/>
                </a:solidFill>
              </a:rPr>
              <a:t> </a:t>
            </a:r>
            <a:r>
              <a:rPr lang="en-US" sz="1800" noProof="0" dirty="0" smtClean="0">
                <a:solidFill>
                  <a:schemeClr val="tx1"/>
                </a:solidFill>
              </a:rPr>
              <a:t>who demonstrates that he or she is sufficiently prepared may be permitted to take the examination for a course without having taken the course, if he or she meets the educational institution's requirements.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</a:pPr>
            <a:r>
              <a:rPr lang="en-US" sz="1400" i="1" noProof="0" dirty="0" smtClean="0">
                <a:solidFill>
                  <a:schemeClr val="tx1"/>
                </a:solidFill>
              </a:rPr>
              <a:t>Administrative Guide: Certification of Studies and Management of Ministerial Examinations: General Education, Youth Sector; General Education, Adult Sector; Vocational Training, </a:t>
            </a:r>
            <a:r>
              <a:rPr lang="en-US" sz="1400" noProof="0" dirty="0" smtClean="0">
                <a:solidFill>
                  <a:schemeClr val="tx1"/>
                </a:solidFill>
              </a:rPr>
              <a:t>Chapter 4: Examinations</a:t>
            </a:r>
            <a:endParaRPr lang="en-CA" sz="1400" noProof="0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42107" y="1433215"/>
            <a:ext cx="8459787" cy="555625"/>
          </a:xfrm>
        </p:spPr>
        <p:txBody>
          <a:bodyPr/>
          <a:lstStyle/>
          <a:p>
            <a:pPr algn="ctr"/>
            <a:r>
              <a:rPr lang="en-US" sz="2800" noProof="0" dirty="0" smtClean="0">
                <a:solidFill>
                  <a:schemeClr val="tx1"/>
                </a:solidFill>
              </a:rPr>
              <a:t>Policy on the Evaluation of Learning</a:t>
            </a:r>
            <a:r>
              <a:rPr lang="en-CA" sz="2800" noProof="0" dirty="0" smtClean="0">
                <a:solidFill>
                  <a:schemeClr val="tx1"/>
                </a:solidFill>
              </a:rPr>
              <a:t> </a:t>
            </a:r>
            <a:endParaRPr lang="en-CA" sz="2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0563" y="2467322"/>
            <a:ext cx="7762875" cy="3409950"/>
          </a:xfrm>
        </p:spPr>
        <p:txBody>
          <a:bodyPr/>
          <a:lstStyle/>
          <a:p>
            <a:r>
              <a:rPr lang="en-US" sz="1600" b="1" noProof="0" dirty="0" smtClean="0">
                <a:solidFill>
                  <a:schemeClr val="tx1"/>
                </a:solidFill>
              </a:rPr>
              <a:t>6.2.3 Instruments for the Evaluation of Learning</a:t>
            </a:r>
            <a:endParaRPr lang="en-CA" sz="1600" b="1" noProof="0" dirty="0" smtClean="0">
              <a:solidFill>
                <a:schemeClr val="tx1"/>
              </a:solidFill>
            </a:endParaRPr>
          </a:p>
          <a:p>
            <a:endParaRPr lang="en-CA" sz="1600" b="1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Adult education centres are </a:t>
            </a:r>
            <a:r>
              <a:rPr lang="en-US" sz="1800" noProof="0" dirty="0" smtClean="0">
                <a:solidFill>
                  <a:schemeClr val="tx1"/>
                </a:solidFill>
              </a:rPr>
              <a:t>responsible for producing </a:t>
            </a:r>
            <a:r>
              <a:rPr lang="en-US" sz="1800" noProof="0" dirty="0" smtClean="0">
                <a:solidFill>
                  <a:schemeClr val="tx1"/>
                </a:solidFill>
              </a:rPr>
              <a:t>other examinations.</a:t>
            </a:r>
            <a:r>
              <a:rPr lang="en-CA" sz="1800" noProof="0" dirty="0" smtClean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Examinations are developed in accordance with the definitions of the evaluation domain, thereby ensuring compliance with provincial standards.</a:t>
            </a:r>
            <a:endParaRPr lang="en-CA" sz="1800" b="1" noProof="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</a:pPr>
            <a:endParaRPr lang="en-CA" sz="1800" b="1" noProof="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</a:pPr>
            <a:r>
              <a:rPr lang="en-US" sz="1400" i="1" noProof="0" dirty="0" smtClean="0">
                <a:solidFill>
                  <a:schemeClr val="tx1"/>
                </a:solidFill>
              </a:rPr>
              <a:t>Policy on the Evaluation of Learning</a:t>
            </a:r>
            <a:r>
              <a:rPr lang="en-US" sz="1400" noProof="0" dirty="0" smtClean="0">
                <a:solidFill>
                  <a:schemeClr val="tx1"/>
                </a:solidFill>
              </a:rPr>
              <a:t>, Chapter 6: Evaluation of Learning in General Education in the Adult Sector, </a:t>
            </a:r>
            <a:r>
              <a:rPr lang="en-US" sz="1400" noProof="0" dirty="0" smtClean="0">
                <a:solidFill>
                  <a:schemeClr val="tx1"/>
                </a:solidFill>
              </a:rPr>
              <a:t>47.</a:t>
            </a:r>
            <a:endParaRPr lang="en-CA" sz="1400" noProof="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</a:pPr>
            <a:endParaRPr lang="en-CA" sz="1600" b="1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 2017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algn="ctr"/>
            <a:r>
              <a:rPr lang="en-US" sz="2800" noProof="0" dirty="0" smtClean="0">
                <a:solidFill>
                  <a:schemeClr val="tx1"/>
                </a:solidFill>
              </a:rPr>
              <a:t>Definition of the Evaluation Domain</a:t>
            </a:r>
            <a:endParaRPr lang="en-CA" sz="2800" noProof="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84213" y="2539330"/>
            <a:ext cx="7762875" cy="3409950"/>
          </a:xfrm>
        </p:spPr>
        <p:txBody>
          <a:bodyPr/>
          <a:lstStyle/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The Definition of the Evaluation Domain (DED) ensures consistency between a course and the related evaluation instruments.</a:t>
            </a:r>
            <a:r>
              <a:rPr lang="en-CA" sz="1800" noProof="0" dirty="0" smtClean="0">
                <a:solidFill>
                  <a:schemeClr val="tx1"/>
                </a:solidFill>
              </a:rPr>
              <a:t> </a:t>
            </a: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The DED is used to select, organize and describe the essential and representative elements of a course.</a:t>
            </a:r>
            <a:r>
              <a:rPr lang="en-CA" sz="1800" noProof="0" dirty="0" smtClean="0">
                <a:solidFill>
                  <a:schemeClr val="tx1"/>
                </a:solidFill>
              </a:rPr>
              <a:t> </a:t>
            </a: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endParaRPr lang="en-CA" sz="1800" noProof="0" dirty="0" smtClean="0">
              <a:solidFill>
                <a:schemeClr val="tx1"/>
              </a:solidFill>
            </a:endParaRPr>
          </a:p>
          <a:p>
            <a:pPr marL="266700" indent="-26670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1800" noProof="0" dirty="0" smtClean="0">
                <a:solidFill>
                  <a:schemeClr val="tx1"/>
                </a:solidFill>
              </a:rPr>
              <a:t>It serves as a model for preparing multiple equivalent versions of examinations that are valid across the province.</a:t>
            </a:r>
            <a:endParaRPr lang="en-CA" sz="1800" noProof="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</a:pPr>
            <a:endParaRPr lang="en-CA" sz="1400" noProof="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September</a:t>
            </a:r>
            <a:r>
              <a:rPr lang="fr-CA" dirty="0" smtClean="0"/>
              <a:t> 2017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presentation-multimedia-blanc">
  <a:themeElements>
    <a:clrScheme name="presentation-multimedia-blan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-multimedia-blan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-multimedia-blan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multimedia-blan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multimedia-blan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multimedia-blan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multimedia-blan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-multimedia-blan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multimedia-blan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multimedia-blan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multimedia-blan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multimedia-blan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multimedia-blan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-multimedia-blan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893</Words>
  <Application>Microsoft Office PowerPoint</Application>
  <PresentationFormat>Affichage à l'écran (4:3)</PresentationFormat>
  <Paragraphs>172</Paragraphs>
  <Slides>18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presentation-multimedia-blanc</vt:lpstr>
      <vt:lpstr>Contemporary World</vt:lpstr>
      <vt:lpstr>Workshop Objectives</vt:lpstr>
      <vt:lpstr>Knowledge vs. Competencies</vt:lpstr>
      <vt:lpstr>Subject-Specific Competencies</vt:lpstr>
      <vt:lpstr>Organization of Courses</vt:lpstr>
      <vt:lpstr>Evaluation</vt:lpstr>
      <vt:lpstr>Admission to Examinations </vt:lpstr>
      <vt:lpstr>Policy on the Evaluation of Learning </vt:lpstr>
      <vt:lpstr>Definition of the Evaluation Domain</vt:lpstr>
      <vt:lpstr>Evaluation Criteria</vt:lpstr>
      <vt:lpstr>Competency 1: Interprets a contemporary world problem Evaluation Criterion – Use of a rigorous reasoning process – Essay question</vt:lpstr>
      <vt:lpstr>Competency 1: Interprets a contemporary world problem Evaluation criterion – Use of a rigorous reasoning process – Document File</vt:lpstr>
      <vt:lpstr>Checklist</vt:lpstr>
      <vt:lpstr>Criterion-Referenced Rubric</vt:lpstr>
      <vt:lpstr>Présentation PowerPoint</vt:lpstr>
      <vt:lpstr>Competency 1: Interprets a contemporary world problem Evaluation criterion – Use of a rigorous reasoning process –  Criterion-referenced rubric </vt:lpstr>
      <vt:lpstr>Evaluation Process for Competency 2</vt:lpstr>
      <vt:lpstr>Thank you!</vt:lpstr>
    </vt:vector>
  </TitlesOfParts>
  <Company>Ministère du Conseil exécutif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Jérôme Gosselin</dc:creator>
  <cp:lastModifiedBy>Élizabeth Reeve</cp:lastModifiedBy>
  <cp:revision>83</cp:revision>
  <dcterms:created xsi:type="dcterms:W3CDTF">2012-11-13T19:17:21Z</dcterms:created>
  <dcterms:modified xsi:type="dcterms:W3CDTF">2017-09-25T20:15:21Z</dcterms:modified>
</cp:coreProperties>
</file>