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9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7" r:id="rId3"/>
    <p:sldId id="307" r:id="rId4"/>
    <p:sldId id="282" r:id="rId5"/>
    <p:sldId id="300" r:id="rId6"/>
    <p:sldId id="308" r:id="rId7"/>
    <p:sldId id="309" r:id="rId8"/>
    <p:sldId id="284" r:id="rId9"/>
    <p:sldId id="279" r:id="rId10"/>
    <p:sldId id="280" r:id="rId11"/>
    <p:sldId id="281" r:id="rId12"/>
    <p:sldId id="287" r:id="rId13"/>
    <p:sldId id="288" r:id="rId14"/>
    <p:sldId id="291" r:id="rId15"/>
    <p:sldId id="310" r:id="rId16"/>
  </p:sldIdLst>
  <p:sldSz cx="9144000" cy="6858000" type="screen4x3"/>
  <p:notesSz cx="6946900" cy="92837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67" autoAdjust="0"/>
    <p:restoredTop sz="99648" autoAdjust="0"/>
  </p:normalViewPr>
  <p:slideViewPr>
    <p:cSldViewPr>
      <p:cViewPr>
        <p:scale>
          <a:sx n="100" d="100"/>
          <a:sy n="100" d="100"/>
        </p:scale>
        <p:origin x="-80" y="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3FA9B0C3-14E8-1F42-BE97-15ADB3C0814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25715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Cliquer pour modifier les styles du texte du masque</a:t>
            </a:r>
          </a:p>
          <a:p>
            <a:pPr lvl="1"/>
            <a:r>
              <a:rPr lang="en-GB"/>
              <a:t>Deuxième niveau</a:t>
            </a:r>
          </a:p>
          <a:p>
            <a:pPr lvl="2"/>
            <a:r>
              <a:rPr lang="en-GB"/>
              <a:t>Troisième niveau</a:t>
            </a:r>
          </a:p>
          <a:p>
            <a:pPr lvl="3"/>
            <a:r>
              <a:rPr lang="en-GB"/>
              <a:t>Quatrième niveau</a:t>
            </a:r>
          </a:p>
          <a:p>
            <a:pPr lvl="4"/>
            <a:r>
              <a:rPr lang="en-GB"/>
              <a:t>Cinquième niveau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endParaRPr lang="en-GB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defTabSz="925513" eaLnBrk="0" hangingPunct="0">
              <a:defRPr sz="1200"/>
            </a:lvl1pPr>
          </a:lstStyle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738" tIns="46368" rIns="92738" bIns="46368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/>
            </a:lvl1pPr>
          </a:lstStyle>
          <a:p>
            <a:fld id="{C74F8D5F-EB18-ED4B-9B42-FD8905EED3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3440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D5F-EB18-ED4B-9B42-FD8905EED3E5}" type="slidenum">
              <a:rPr lang="en-GB" smtClean="0"/>
              <a:pPr/>
              <a:t>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474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olidFill>
                  <a:schemeClr val="dk1"/>
                </a:solidFill>
              </a:rPr>
              <a:t>Les abstractions </a:t>
            </a:r>
            <a:r>
              <a:rPr lang="fr-FR" sz="1200" dirty="0" err="1" smtClean="0">
                <a:solidFill>
                  <a:schemeClr val="dk1"/>
                </a:solidFill>
              </a:rPr>
              <a:t>mathématiques</a:t>
            </a:r>
            <a:r>
              <a:rPr lang="fr-FR" sz="1200" dirty="0" smtClean="0">
                <a:solidFill>
                  <a:schemeClr val="dk1"/>
                </a:solidFill>
              </a:rPr>
              <a:t> partent d’une </a:t>
            </a:r>
            <a:r>
              <a:rPr lang="fr-FR" sz="1200" dirty="0" err="1" smtClean="0">
                <a:solidFill>
                  <a:schemeClr val="dk1"/>
                </a:solidFill>
              </a:rPr>
              <a:t>expérience</a:t>
            </a:r>
            <a:r>
              <a:rPr lang="fr-FR" sz="1200" dirty="0" smtClean="0">
                <a:solidFill>
                  <a:schemeClr val="dk1"/>
                </a:solidFill>
              </a:rPr>
              <a:t> sensorielle </a:t>
            </a:r>
            <a:r>
              <a:rPr lang="fr-FR" sz="1200" dirty="0" err="1" smtClean="0">
                <a:solidFill>
                  <a:schemeClr val="dk1"/>
                </a:solidFill>
              </a:rPr>
              <a:t>concrète</a:t>
            </a:r>
            <a:r>
              <a:rPr lang="fr-FR" sz="1200" dirty="0" smtClean="0">
                <a:solidFill>
                  <a:schemeClr val="dk1"/>
                </a:solidFill>
              </a:rPr>
              <a:t>. Mais elles vont vite porter non pas sur des objets concrets, mais sur des symboles les </a:t>
            </a:r>
            <a:r>
              <a:rPr lang="fr-FR" sz="1200" dirty="0" err="1" smtClean="0">
                <a:solidFill>
                  <a:schemeClr val="dk1"/>
                </a:solidFill>
              </a:rPr>
              <a:t>représentant</a:t>
            </a:r>
            <a:r>
              <a:rPr lang="fr-FR" sz="1200" dirty="0" smtClean="0">
                <a:solidFill>
                  <a:schemeClr val="dk1"/>
                </a:solidFill>
              </a:rPr>
              <a:t>. De plus, ces abstractions, </a:t>
            </a:r>
            <a:r>
              <a:rPr lang="fr-FR" sz="1200" dirty="0" err="1" smtClean="0">
                <a:solidFill>
                  <a:schemeClr val="dk1"/>
                </a:solidFill>
              </a:rPr>
              <a:t>représentées</a:t>
            </a:r>
            <a:r>
              <a:rPr lang="fr-FR" sz="1200" dirty="0" smtClean="0">
                <a:solidFill>
                  <a:schemeClr val="dk1"/>
                </a:solidFill>
              </a:rPr>
              <a:t> par des symboles, vont se </a:t>
            </a:r>
            <a:r>
              <a:rPr lang="fr-FR" sz="1200" dirty="0" err="1" smtClean="0">
                <a:solidFill>
                  <a:schemeClr val="dk1"/>
                </a:solidFill>
              </a:rPr>
              <a:t>concaténer</a:t>
            </a:r>
            <a:r>
              <a:rPr lang="fr-FR" sz="1200" dirty="0" smtClean="0">
                <a:solidFill>
                  <a:schemeClr val="dk1"/>
                </a:solidFill>
              </a:rPr>
              <a:t> entre elles, donnant ainsi lieu à d’autres abstractions, et ainsi de suite. </a:t>
            </a:r>
            <a:endParaRPr lang="fr-FR" sz="1200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D5F-EB18-ED4B-9B42-FD8905EED3E5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8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D5F-EB18-ED4B-9B42-FD8905EED3E5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18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Jong and Ferguson-</a:t>
            </a:r>
            <a:r>
              <a:rPr kumimoji="1" lang="fr-FR" sz="1200" kern="1200" dirty="0" err="1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Hessler</a:t>
            </a:r>
            <a:r>
              <a:rPr kumimoji="1" lang="fr-FR" sz="1200" kern="1200" dirty="0" smtClean="0">
                <a:solidFill>
                  <a:schemeClr val="tx1"/>
                </a:solidFill>
                <a:effectLst/>
                <a:latin typeface="Times New Roman" charset="0"/>
                <a:ea typeface="ＭＳ Ｐゴシック" charset="0"/>
                <a:cs typeface="+mn-cs"/>
              </a:rPr>
              <a:t> (1996)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F8D5F-EB18-ED4B-9B42-FD8905EED3E5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6" name="Espace réservé de l'en-tête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514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Source</a:t>
            </a:r>
            <a:r>
              <a:rPr lang="fr-FR" baseline="0" dirty="0" smtClean="0"/>
              <a:t> : Jacqueline Laflamme</a:t>
            </a:r>
            <a:endParaRPr lang="fr-FR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/>
              <a:t>Module 1 : De l'agir mathématique au traitement de situations espéré</a:t>
            </a:r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Prof. responsable : Mélanie Tremblay</a:t>
            </a:r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F8D5F-EB18-ED4B-9B42-FD8905EED3E5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0971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295400"/>
            <a:ext cx="8228013" cy="1927225"/>
          </a:xfrm>
        </p:spPr>
        <p:txBody>
          <a:bodyPr tIns="0" bIns="0" anchor="b" anchorCtr="0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3307976"/>
            <a:ext cx="8228013" cy="1066800"/>
          </a:xfrm>
        </p:spPr>
        <p:txBody>
          <a:bodyPr tIns="0" bIns="0"/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71D31-B3A4-ED40-B6B5-43118BCD93E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381001"/>
            <a:ext cx="3509683" cy="2209800"/>
          </a:xfrm>
        </p:spPr>
        <p:txBody>
          <a:bodyPr anchor="b"/>
          <a:lstStyle>
            <a:lvl1pPr algn="l">
              <a:defRPr sz="4400" b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0" y="273050"/>
            <a:ext cx="3657600" cy="585311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649071"/>
            <a:ext cx="3509683" cy="3388192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75CF6-6BDF-2D4C-8983-45B4FECCBC9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28600" y="1143000"/>
            <a:ext cx="4267200" cy="4267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1425" y="381001"/>
            <a:ext cx="3635375" cy="2209800"/>
          </a:xfr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51425" y="2649070"/>
            <a:ext cx="3635375" cy="3505667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1D9-BFF8-B546-867C-5C253D487C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90600" y="2590800"/>
            <a:ext cx="3505200" cy="35052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479675" y="1260475"/>
            <a:ext cx="1254125" cy="12541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69875" y="762000"/>
            <a:ext cx="2092325" cy="2092325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fr-CA" smtClean="0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68388"/>
            <a:ext cx="8228013" cy="3468875"/>
          </a:xfrm>
        </p:spPr>
        <p:txBody>
          <a:bodyPr vert="eaVert"/>
          <a:lstStyle>
            <a:lvl5pPr>
              <a:defRPr/>
            </a:lvl5pPr>
            <a:lvl6pPr marL="1719072">
              <a:defRPr/>
            </a:lvl6pPr>
            <a:lvl7pPr marL="1719072">
              <a:defRPr/>
            </a:lvl7pPr>
            <a:lvl8pPr marL="1719072">
              <a:defRPr/>
            </a:lvl8pPr>
            <a:lvl9pPr marL="1719072">
              <a:defRPr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1F3E7-6561-7B4B-BB18-2CD70B40DBD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74638"/>
            <a:ext cx="1524000" cy="5851525"/>
          </a:xfrm>
        </p:spPr>
        <p:txBody>
          <a:bodyPr vert="eaVert" anchor="t" anchorCtr="0"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6859"/>
            <a:ext cx="6019800" cy="561564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19777-CF24-F940-8FFF-A1CC55FB605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erme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1D9-BFF8-B546-867C-5C253D487C79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6694"/>
            <a:ext cx="6400800" cy="1362075"/>
          </a:xfrm>
        </p:spPr>
        <p:txBody>
          <a:bodyPr anchor="b" anchorCtr="0"/>
          <a:lstStyle>
            <a:lvl1pPr algn="r">
              <a:defRPr sz="4600" b="0" cap="none" baseline="0"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399" y="3609695"/>
            <a:ext cx="5181601" cy="1500187"/>
          </a:xfrm>
        </p:spPr>
        <p:txBody>
          <a:bodyPr anchor="t" anchorCtr="0"/>
          <a:lstStyle>
            <a:lvl1pPr marL="0" indent="0" algn="r">
              <a:spcBef>
                <a:spcPts val="300"/>
              </a:spcBef>
              <a:buNone/>
              <a:defRPr sz="1800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38999" y="6356350"/>
            <a:ext cx="1446213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ED56FF-5F14-CA41-9A71-6E9A25F28C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4753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tabLst/>
              <a:defRPr sz="1600"/>
            </a:lvl6pPr>
            <a:lvl7pPr marL="2173288" indent="-227013">
              <a:tabLst/>
              <a:defRPr sz="1600"/>
            </a:lvl7pPr>
            <a:lvl8pPr marL="2398713" indent="-227013">
              <a:tabLst/>
              <a:defRPr sz="1600"/>
            </a:lvl8pPr>
            <a:lvl9pPr marL="2625725" indent="-227013">
              <a:tabLst/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1165D-6C77-5A4A-B811-7DB97B2408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1578" y="2232211"/>
            <a:ext cx="3767328" cy="762000"/>
          </a:xfrm>
        </p:spPr>
        <p:txBody>
          <a:bodyPr anchor="b">
            <a:noAutofit/>
          </a:bodyPr>
          <a:lstStyle>
            <a:lvl1pPr marL="0" indent="0" algn="ctr">
              <a:lnSpc>
                <a:spcPts val="26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1578" y="3160059"/>
            <a:ext cx="3767328" cy="2891491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00817-F85E-0A4C-97BC-D11E6D4CB74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84475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1D9-BFF8-B546-867C-5C253D487C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62000" y="4497070"/>
            <a:ext cx="7656512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1D9-BFF8-B546-867C-5C253D487C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740664" y="2784475"/>
            <a:ext cx="3767328" cy="32527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>
              <a:defRPr sz="1600"/>
            </a:lvl6pPr>
            <a:lvl7pPr marL="2173288" indent="-234950">
              <a:defRPr sz="1600"/>
            </a:lvl7pPr>
            <a:lvl8pPr marL="2398713" indent="-234950">
              <a:defRPr sz="1600"/>
            </a:lvl8pPr>
            <a:lvl9pPr marL="2625725" indent="-234950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36008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4A1D9-BFF8-B546-867C-5C253D487C7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636008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739775" y="2784475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27013">
              <a:defRPr sz="1600"/>
            </a:lvl6pPr>
            <a:lvl7pPr marL="2173288" indent="-227013">
              <a:defRPr sz="1600"/>
            </a:lvl7pPr>
            <a:lvl8pPr marL="2398713" indent="-227013">
              <a:defRPr sz="1600"/>
            </a:lvl8pPr>
            <a:lvl9pPr marL="2625725" indent="-227013">
              <a:defRPr sz="1600"/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739775" y="4497070"/>
            <a:ext cx="3767328" cy="155448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194627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73288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25725" indent="-234950" algn="l" defTabSz="9144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"/>
              <a:defRPr lang="en-US" sz="16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6DA46-0D94-DE46-A0F6-2CC0CC9DFD4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51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CA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 dirty="0" smtClean="0"/>
              <a:t>Cliquez pour modifier les styles du texte du masque</a:t>
            </a:r>
          </a:p>
          <a:p>
            <a:pPr lvl="1"/>
            <a:r>
              <a:rPr lang="fr-CA" dirty="0" smtClean="0"/>
              <a:t>Deuxième niveau</a:t>
            </a:r>
          </a:p>
          <a:p>
            <a:pPr lvl="2"/>
            <a:r>
              <a:rPr lang="fr-CA" dirty="0" smtClean="0"/>
              <a:t>Troisième niveau</a:t>
            </a:r>
          </a:p>
          <a:p>
            <a:pPr lvl="3"/>
            <a:r>
              <a:rPr lang="fr-CA" dirty="0" smtClean="0"/>
              <a:t>Quatrième niveau</a:t>
            </a:r>
          </a:p>
          <a:p>
            <a:pPr lvl="4"/>
            <a:r>
              <a:rPr lang="fr-CA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961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524A1D9-BFF8-B546-867C-5C253D487C7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  <p:sldLayoutId id="2147484011" r:id="rId13"/>
    <p:sldLayoutId id="2147484012" r:id="rId14"/>
    <p:sldLayoutId id="2147484013" r:id="rId15"/>
    <p:sldLayoutId id="2147484014" r:id="rId16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SzPct val="90000"/>
        <a:buFont typeface="Wingdings" charset="2"/>
        <a:buChar char="v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v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v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90000"/>
        <a:buFont typeface="Wingdings" charset="2"/>
        <a:buChar char="v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SzPct val="90000"/>
        <a:buFont typeface="Wingdings" charset="2"/>
        <a:buChar char="v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90000"/>
        <a:buFont typeface="Wingdings" pitchFamily="2" charset="2"/>
        <a:buChar char="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" pitchFamily="2" charset="2"/>
        <a:buChar char="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199" y="1066800"/>
            <a:ext cx="8228013" cy="1927225"/>
          </a:xfrm>
        </p:spPr>
        <p:txBody>
          <a:bodyPr>
            <a:noAutofit/>
          </a:bodyPr>
          <a:lstStyle/>
          <a:p>
            <a:pPr lvl="0"/>
            <a:r>
              <a:rPr lang="fr-CA" sz="3600" b="1" dirty="0"/>
              <a:t>Projet provincial d’accompagnement  </a:t>
            </a:r>
            <a:r>
              <a:rPr lang="fr-CA" sz="3600" b="1" dirty="0" smtClean="0"/>
              <a:t>des </a:t>
            </a:r>
            <a:r>
              <a:rPr lang="fr-CA" sz="3600" b="1" dirty="0"/>
              <a:t>enseignants de FGA dans l’implantation du nouveau programme de mathématique en FBD.</a:t>
            </a:r>
            <a:endParaRPr lang="fr-CA" sz="3600" dirty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MODULE 1</a:t>
            </a:r>
          </a:p>
          <a:p>
            <a:r>
              <a:rPr lang="en-GB" b="1" dirty="0" err="1"/>
              <a:t>Partie</a:t>
            </a:r>
            <a:r>
              <a:rPr lang="en-GB" b="1" dirty="0"/>
              <a:t> </a:t>
            </a:r>
            <a:r>
              <a:rPr lang="en-GB" b="1" dirty="0" smtClean="0"/>
              <a:t>3 </a:t>
            </a:r>
            <a:r>
              <a:rPr lang="en-GB" b="1" dirty="0"/>
              <a:t>– </a:t>
            </a:r>
            <a:r>
              <a:rPr lang="en-GB" b="1" dirty="0" err="1"/>
              <a:t>Différents</a:t>
            </a:r>
            <a:r>
              <a:rPr lang="en-GB" b="1" dirty="0"/>
              <a:t> </a:t>
            </a:r>
            <a:r>
              <a:rPr lang="en-GB" b="1" dirty="0" err="1" smtClean="0"/>
              <a:t>objets</a:t>
            </a:r>
            <a:r>
              <a:rPr lang="en-GB" b="1" dirty="0" smtClean="0"/>
              <a:t> </a:t>
            </a:r>
            <a:r>
              <a:rPr lang="en-GB" b="1" dirty="0" err="1" smtClean="0"/>
              <a:t>d’apprentissage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/>
          <a:srcRect l="5694" t="17990" r="7222" b="14016"/>
          <a:stretch/>
        </p:blipFill>
        <p:spPr>
          <a:xfrm>
            <a:off x="6781800" y="6016519"/>
            <a:ext cx="2286000" cy="689081"/>
          </a:xfrm>
          <a:prstGeom prst="rect">
            <a:avLst/>
          </a:prstGeom>
        </p:spPr>
      </p:pic>
      <p:pic>
        <p:nvPicPr>
          <p:cNvPr id="11" name="Image 10" descr="UdeM_RVB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6" t="14976" r="7972" b="12078"/>
          <a:stretch/>
        </p:blipFill>
        <p:spPr>
          <a:xfrm>
            <a:off x="4724400" y="5943600"/>
            <a:ext cx="1846967" cy="762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019800"/>
            <a:ext cx="1443220" cy="790746"/>
          </a:xfrm>
          <a:prstGeom prst="rect">
            <a:avLst/>
          </a:prstGeom>
        </p:spPr>
      </p:pic>
      <p:pic>
        <p:nvPicPr>
          <p:cNvPr id="13" name="Image 12" descr="UdeS_coul_72dpi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1" t="15790" r="5692" b="16841"/>
          <a:stretch/>
        </p:blipFill>
        <p:spPr>
          <a:xfrm>
            <a:off x="1828800" y="6019800"/>
            <a:ext cx="2717008" cy="533400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1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/>
              <a:t>Prendre conscience de la (ou des) compréhensions que l’on développe dans nos classe. </a:t>
            </a:r>
            <a:endParaRPr lang="fr-FR" sz="28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700572"/>
              </p:ext>
            </p:extLst>
          </p:nvPr>
        </p:nvGraphicFramePr>
        <p:xfrm>
          <a:off x="152400" y="3124200"/>
          <a:ext cx="8763000" cy="24688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Conceptuelle/relationnelle</a:t>
                      </a:r>
                      <a:endParaRPr lang="fr-FR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Procédurale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 smtClean="0">
                          <a:solidFill>
                            <a:schemeClr val="dk1"/>
                          </a:solidFill>
                        </a:rPr>
                        <a:t>Compréhension</a:t>
                      </a:r>
                      <a:r>
                        <a:rPr lang="fr-FR" sz="1800" baseline="0" dirty="0" smtClean="0">
                          <a:solidFill>
                            <a:schemeClr val="dk1"/>
                          </a:solidFill>
                        </a:rPr>
                        <a:t> associée à la richesse des relations qu’il est possible d’établir entre nos connaissances.</a:t>
                      </a:r>
                    </a:p>
                    <a:p>
                      <a:endParaRPr lang="fr-FR" sz="1800" baseline="0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fr-FR" sz="1800" dirty="0" smtClean="0">
                          <a:solidFill>
                            <a:schemeClr val="dk1"/>
                          </a:solidFill>
                        </a:rPr>
                        <a:t>Savoir pourquoi et comment une</a:t>
                      </a:r>
                      <a:r>
                        <a:rPr lang="fr-FR" sz="1800" baseline="0" dirty="0" smtClean="0">
                          <a:solidFill>
                            <a:schemeClr val="dk1"/>
                          </a:solidFill>
                        </a:rPr>
                        <a:t> procédure est adéquate sont deux éléments associés à cette compréhension. </a:t>
                      </a:r>
                      <a:endParaRPr lang="fr-FR" sz="18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Reconnaître</a:t>
                      </a:r>
                      <a:r>
                        <a:rPr lang="fr-FR" baseline="0" dirty="0" smtClean="0"/>
                        <a:t> et appliquer correctement </a:t>
                      </a:r>
                      <a:r>
                        <a:rPr lang="fr-FR" dirty="0" smtClean="0"/>
                        <a:t> des</a:t>
                      </a:r>
                      <a:r>
                        <a:rPr lang="fr-FR" baseline="0" dirty="0" smtClean="0"/>
                        <a:t> r</a:t>
                      </a:r>
                      <a:r>
                        <a:rPr lang="fr-FR" dirty="0" smtClean="0"/>
                        <a:t>ègles</a:t>
                      </a:r>
                      <a:r>
                        <a:rPr lang="fr-FR" baseline="0" dirty="0" smtClean="0"/>
                        <a:t> et </a:t>
                      </a:r>
                      <a:r>
                        <a:rPr lang="fr-FR" dirty="0" smtClean="0"/>
                        <a:t>procédure mathématique.</a:t>
                      </a:r>
                      <a:endParaRPr lang="fr-FR" baseline="0" dirty="0" smtClean="0"/>
                    </a:p>
                    <a:p>
                      <a:endParaRPr lang="fr-FR" baseline="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533400" y="4800600"/>
            <a:ext cx="3733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600" dirty="0"/>
          </a:p>
          <a:p>
            <a:endParaRPr lang="fr-FR" sz="1600" dirty="0"/>
          </a:p>
        </p:txBody>
      </p:sp>
      <p:sp>
        <p:nvSpPr>
          <p:cNvPr id="3" name="ZoneTexte 2"/>
          <p:cNvSpPr txBox="1"/>
          <p:nvPr/>
        </p:nvSpPr>
        <p:spPr>
          <a:xfrm>
            <a:off x="3276600" y="2514600"/>
            <a:ext cx="2971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COMPRÉHENSION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49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Encourager une compréhension en profondeur 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9760036"/>
              </p:ext>
            </p:extLst>
          </p:nvPr>
        </p:nvGraphicFramePr>
        <p:xfrm>
          <a:off x="795336" y="2514600"/>
          <a:ext cx="7662864" cy="39319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1432"/>
                <a:gridCol w="3831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Compréhension</a:t>
                      </a:r>
                      <a:r>
                        <a:rPr lang="fr-FR" sz="2400" baseline="0" dirty="0" smtClean="0"/>
                        <a:t> en surface</a:t>
                      </a:r>
                    </a:p>
                    <a:p>
                      <a:pPr algn="ctr"/>
                      <a:endParaRPr lang="fr-FR" sz="2400" baseline="0" dirty="0" smtClean="0"/>
                    </a:p>
                    <a:p>
                      <a:pPr algn="ctr"/>
                      <a:r>
                        <a:rPr lang="fr-FR" sz="1800" i="1" baseline="0" dirty="0" smtClean="0"/>
                        <a:t>Reproduire, procéder par essai/erreur</a:t>
                      </a:r>
                      <a:endParaRPr lang="fr-FR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Compréhension</a:t>
                      </a:r>
                      <a:r>
                        <a:rPr lang="fr-FR" sz="2400" baseline="0" dirty="0" smtClean="0"/>
                        <a:t> en profondeur</a:t>
                      </a:r>
                    </a:p>
                    <a:p>
                      <a:endParaRPr lang="fr-FR" dirty="0" smtClean="0"/>
                    </a:p>
                    <a:p>
                      <a:pPr algn="ctr"/>
                      <a:r>
                        <a:rPr lang="fr-FR" i="1" dirty="0" smtClean="0"/>
                        <a:t>Abstraire, porter un jugement critique,</a:t>
                      </a:r>
                      <a:r>
                        <a:rPr lang="fr-FR" i="1" baseline="0" dirty="0" smtClean="0"/>
                        <a:t> évaluer la pertinence ou l’efficacité</a:t>
                      </a:r>
                      <a:endParaRPr lang="fr-FR" i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Appliquer un algorithme,</a:t>
                      </a:r>
                      <a:r>
                        <a:rPr lang="fr-FR" baseline="0" dirty="0" smtClean="0"/>
                        <a:t> une règle  apprise.</a:t>
                      </a:r>
                      <a:endParaRPr lang="fr-FR" dirty="0" smtClean="0"/>
                    </a:p>
                    <a:p>
                      <a:endParaRPr lang="fr-FR" dirty="0" smtClean="0"/>
                    </a:p>
                    <a:p>
                      <a:r>
                        <a:rPr lang="fr-FR" dirty="0" smtClean="0"/>
                        <a:t>Appliquer un</a:t>
                      </a:r>
                      <a:r>
                        <a:rPr lang="fr-FR" baseline="0" dirty="0" smtClean="0"/>
                        <a:t> théorème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Être capable de choisir le «bon» processus à l’appliquer dans une situation </a:t>
                      </a:r>
                    </a:p>
                    <a:p>
                      <a:r>
                        <a:rPr lang="fr-FR" dirty="0" smtClean="0"/>
                        <a:t>et</a:t>
                      </a:r>
                    </a:p>
                    <a:p>
                      <a:r>
                        <a:rPr lang="fr-FR" dirty="0" smtClean="0"/>
                        <a:t> être flexible</a:t>
                      </a:r>
                      <a:r>
                        <a:rPr lang="fr-FR" baseline="0" dirty="0" smtClean="0"/>
                        <a:t> par rapport à l’application de la diversité des processus possibles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0277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905000"/>
            <a:ext cx="8228013" cy="1927225"/>
          </a:xfrm>
        </p:spPr>
        <p:txBody>
          <a:bodyPr/>
          <a:lstStyle/>
          <a:p>
            <a:r>
              <a:rPr lang="fr-FR" dirty="0" smtClean="0"/>
              <a:t>Apprentissage/enseignement de stratégies de résolution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12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62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de résolution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0" y="2438400"/>
            <a:ext cx="7848600" cy="3675063"/>
          </a:xfrm>
        </p:spPr>
        <p:txBody>
          <a:bodyPr/>
          <a:lstStyle/>
          <a:p>
            <a:r>
              <a:rPr lang="fr-FR" dirty="0" smtClean="0"/>
              <a:t>Stratégies de compréhension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349250" lvl="1" indent="0">
              <a:buNone/>
            </a:pPr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734933"/>
              </p:ext>
            </p:extLst>
          </p:nvPr>
        </p:nvGraphicFramePr>
        <p:xfrm>
          <a:off x="762000" y="2971800"/>
          <a:ext cx="7772400" cy="31445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Compréhension textuelle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Compréhension</a:t>
                      </a:r>
                      <a:r>
                        <a:rPr lang="fr-FR" baseline="0" dirty="0" smtClean="0"/>
                        <a:t> relationnelle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Relève du traitement linguistique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Repose sur la capacité à mettre en relation les éléments de la situation de départ, relève des connaissances et de la capacité de l’élève à mettre en réseau ses connaissances mathématiques : </a:t>
                      </a:r>
                      <a:endParaRPr lang="fr-CA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indent="-26670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dépend des</a:t>
                      </a:r>
                      <a:r>
                        <a:rPr lang="fr-FR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ressources de l’adulte (savoirs (concept et processus)</a:t>
                      </a:r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et stratégies de résolution);</a:t>
                      </a:r>
                      <a:endParaRPr lang="fr-CA" sz="16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66700" indent="-266700"/>
                      <a:r>
                        <a:rPr lang="fr-F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dépend de la gestion que l’ adulte peut faire des relations liant les données du problème. </a:t>
                      </a:r>
                      <a:endParaRPr lang="fr-FR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166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de résolution dans le programme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8229600" cy="43561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61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Stratégies de résolution dans le programme (suite)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43100"/>
            <a:ext cx="8001000" cy="4991100"/>
          </a:xfrm>
          <a:prstGeom prst="rect">
            <a:avLst/>
          </a:prstGeom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455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Objets d’apprentissage dans le programme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39775" y="2590800"/>
            <a:ext cx="7662864" cy="3446463"/>
          </a:xfrm>
        </p:spPr>
        <p:txBody>
          <a:bodyPr>
            <a:normAutofit fontScale="92500" lnSpcReduction="10000"/>
          </a:bodyPr>
          <a:lstStyle/>
          <a:p>
            <a:r>
              <a:rPr lang="fr-FR" sz="3200" dirty="0" smtClean="0">
                <a:hlinkClick r:id="" action="ppaction://hlinkshowjump?jump=nextslide"/>
              </a:rPr>
              <a:t>But du cours</a:t>
            </a:r>
            <a:endParaRPr lang="fr-FR" sz="3200" dirty="0" smtClean="0"/>
          </a:p>
          <a:p>
            <a:r>
              <a:rPr lang="fr-FR" sz="3200" dirty="0" smtClean="0"/>
              <a:t>Procédés intégrateurs</a:t>
            </a:r>
          </a:p>
          <a:p>
            <a:pPr lvl="1"/>
            <a:r>
              <a:rPr lang="fr-FR" sz="3200" dirty="0" smtClean="0"/>
              <a:t>Savoir</a:t>
            </a:r>
          </a:p>
          <a:p>
            <a:pPr lvl="2">
              <a:buFont typeface="Wingdings" charset="2"/>
              <a:buChar char="Ø"/>
            </a:pPr>
            <a:r>
              <a:rPr lang="fr-FR" sz="3200" i="1" dirty="0" smtClean="0"/>
              <a:t>Concept</a:t>
            </a:r>
          </a:p>
          <a:p>
            <a:pPr lvl="2">
              <a:buFont typeface="Wingdings" charset="2"/>
              <a:buChar char="Ø"/>
            </a:pPr>
            <a:r>
              <a:rPr lang="fr-FR" sz="3200" i="1" dirty="0" smtClean="0"/>
              <a:t>Processus</a:t>
            </a:r>
          </a:p>
          <a:p>
            <a:r>
              <a:rPr lang="fr-FR" sz="3200" dirty="0" smtClean="0"/>
              <a:t>Stratégies de résolution</a:t>
            </a:r>
            <a:endParaRPr lang="fr-FR" sz="320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69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700"/>
            <a:ext cx="8166100" cy="6578600"/>
          </a:xfrm>
          <a:prstGeom prst="rect">
            <a:avLst/>
          </a:prstGeom>
        </p:spPr>
      </p:pic>
      <p:sp>
        <p:nvSpPr>
          <p:cNvPr id="5" name="Flèche vers la gauche 4">
            <a:hlinkClick r:id="" action="ppaction://hlinkshowjump?jump=previousslide"/>
          </p:cNvPr>
          <p:cNvSpPr/>
          <p:nvPr/>
        </p:nvSpPr>
        <p:spPr>
          <a:xfrm>
            <a:off x="8382000" y="6477000"/>
            <a:ext cx="381000" cy="304800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283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Activité 2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1000" y="2438400"/>
            <a:ext cx="8381999" cy="35988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b="1" dirty="0" smtClean="0"/>
              <a:t>OBJECTIF : </a:t>
            </a:r>
            <a:r>
              <a:rPr lang="fr-FR" dirty="0" smtClean="0"/>
              <a:t>Familiarisation au chapitre 4 du programme de FBD</a:t>
            </a:r>
          </a:p>
          <a:p>
            <a:pPr marL="0" indent="0">
              <a:buNone/>
            </a:pPr>
            <a:r>
              <a:rPr lang="fr-FR" b="1" dirty="0" smtClean="0"/>
              <a:t>CONSIGNE : </a:t>
            </a:r>
          </a:p>
          <a:p>
            <a:pPr marL="0" indent="0">
              <a:buNone/>
            </a:pPr>
            <a:r>
              <a:rPr lang="fr-FR" dirty="0" smtClean="0"/>
              <a:t>Dans un premier temps, survolez les pages 255 à 266. </a:t>
            </a:r>
          </a:p>
          <a:p>
            <a:pPr marL="0" indent="0">
              <a:buNone/>
            </a:pPr>
            <a:r>
              <a:rPr lang="fr-FR" dirty="0" smtClean="0"/>
              <a:t>Dans un second temps, attardez-vous plus spécifiquement aux pages 255,  259 à 261 et répondez aux questions suivantes : </a:t>
            </a:r>
          </a:p>
          <a:p>
            <a:pPr marL="0" indent="0" algn="ctr">
              <a:buNone/>
            </a:pPr>
            <a:r>
              <a:rPr lang="fr-FR" b="1" dirty="0" smtClean="0"/>
              <a:t>1- Comment distinguez-vous les procédés intégrateurs </a:t>
            </a:r>
          </a:p>
          <a:p>
            <a:pPr marL="0" indent="0" algn="ctr">
              <a:buNone/>
            </a:pPr>
            <a:r>
              <a:rPr lang="fr-FR" b="1" dirty="0" smtClean="0"/>
              <a:t>et les savoirs ?</a:t>
            </a:r>
          </a:p>
          <a:p>
            <a:pPr marL="0" indent="0" algn="ctr">
              <a:buNone/>
            </a:pPr>
            <a:r>
              <a:rPr lang="fr-FR" b="1" dirty="0" smtClean="0"/>
              <a:t>2- Comment interprétez-vous les procédés intégrateurs 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674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Procédés intégrateurs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CA" dirty="0"/>
              <a:t>les procédés intégrateurs regroupent des actions (savoir-faire) appropriées au traitement de la famille de situation d’un cours. </a:t>
            </a:r>
            <a:endParaRPr lang="fr-CA" dirty="0" smtClean="0"/>
          </a:p>
          <a:p>
            <a:pPr algn="just"/>
            <a:r>
              <a:rPr lang="fr-CA" dirty="0" smtClean="0"/>
              <a:t>Ils </a:t>
            </a:r>
            <a:r>
              <a:rPr lang="fr-CA" dirty="0"/>
              <a:t>sont fournis dans le but de contextualiser l’intégration des savoirs mathématiques et des compétences disciplinaires. 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45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0"/>
            <a:ext cx="6150798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452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400" y="0"/>
            <a:ext cx="7546133" cy="6858000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389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" y="1828800"/>
            <a:ext cx="8228013" cy="1927225"/>
          </a:xfrm>
        </p:spPr>
        <p:txBody>
          <a:bodyPr/>
          <a:lstStyle/>
          <a:p>
            <a:r>
              <a:rPr lang="fr-FR" dirty="0" smtClean="0"/>
              <a:t>Distinction entre concept et processus mathématiques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8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750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Savoir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4033738"/>
              </p:ext>
            </p:extLst>
          </p:nvPr>
        </p:nvGraphicFramePr>
        <p:xfrm>
          <a:off x="304800" y="2438400"/>
          <a:ext cx="8458200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9100"/>
                <a:gridCol w="42291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Concept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 smtClean="0"/>
                        <a:t>Processus</a:t>
                      </a:r>
                      <a:endParaRPr lang="fr-FR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Entité</a:t>
                      </a:r>
                      <a:r>
                        <a:rPr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générale.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Résultat d’une abstraction mathématique.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Règle, algorithme, procédure mathématique.</a:t>
                      </a:r>
                      <a:endParaRPr lang="fr-FR" baseline="0" dirty="0" smtClean="0"/>
                    </a:p>
                    <a:p>
                      <a:endParaRPr lang="fr-FR" baseline="0" dirty="0" smtClean="0"/>
                    </a:p>
                    <a:p>
                      <a:r>
                        <a:rPr lang="fr-FR" baseline="0" dirty="0" smtClean="0"/>
                        <a:t>Plusieurs procédures apprises par les élèves sont «comprises» comme une ou des chaînes prescriptives d’actions à appliquer lors de la manipulation de symboles.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72520-584C-A740-8F14-18C2F5E5CABD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20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Genèse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Élémentaire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enès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00000"/>
                <a:greenMod val="110000"/>
              </a:schemeClr>
            </a:gs>
            <a:gs pos="75000">
              <a:schemeClr val="phClr">
                <a:tint val="40000"/>
                <a:satMod val="150000"/>
                <a:redMod val="100000"/>
                <a:blueMod val="100000"/>
              </a:schemeClr>
            </a:gs>
            <a:gs pos="100000">
              <a:schemeClr val="phClr">
                <a:tint val="60000"/>
                <a:satMod val="120000"/>
                <a:redMod val="100000"/>
                <a:blueMod val="100000"/>
              </a:schemeClr>
            </a:gs>
          </a:gsLst>
          <a:path path="circle">
            <a:fillToRect l="25000" t="25000" r="5000" b="5000"/>
          </a:path>
        </a:gradFill>
        <a:gradFill rotWithShape="1">
          <a:gsLst>
            <a:gs pos="0">
              <a:schemeClr val="phClr">
                <a:tint val="50000"/>
                <a:shade val="100000"/>
                <a:alpha val="100000"/>
                <a:satMod val="150000"/>
              </a:schemeClr>
            </a:gs>
            <a:gs pos="40000">
              <a:schemeClr val="phClr">
                <a:tint val="70000"/>
                <a:shade val="100000"/>
                <a:alpha val="100000"/>
                <a:satMod val="150000"/>
              </a:schemeClr>
            </a:gs>
            <a:gs pos="100000">
              <a:schemeClr val="phClr">
                <a:shade val="90000"/>
                <a:satMod val="11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50800" dir="11400000" sx="102000" sy="101000" algn="tl" rotWithShape="0">
              <a:srgbClr val="000000">
                <a:alpha val="35000"/>
              </a:srgbClr>
            </a:outerShdw>
          </a:effectLst>
          <a:scene3d>
            <a:camera prst="perspectiveFront" fov="4800000"/>
            <a:lightRig rig="morning" dir="tl"/>
          </a:scene3d>
          <a:sp3d prstMaterial="softmetal">
            <a:bevelT w="0" h="0"/>
          </a:sp3d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reflection blurRad="101600" stA="40000" endPos="50000" dist="63500" dir="5400000" fadeDir="7200000" sy="-100000" kx="300000" rotWithShape="0"/>
          </a:effectLst>
          <a:scene3d>
            <a:camera prst="orthographicFront">
              <a:rot lat="0" lon="0" rev="0"/>
            </a:camera>
            <a:lightRig rig="chilly" dir="tr">
              <a:rot lat="0" lon="0" rev="1200000"/>
            </a:lightRig>
          </a:scene3d>
          <a:sp3d prstMaterial="plastic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1"/>
          <a:stretch/>
        </a:blipFill>
        <a:blipFill rotWithShape="1">
          <a:blip xmlns:r="http://schemas.openxmlformats.org/officeDocument/2006/relationships" r:embed="rId2"/>
          <a:stretch/>
        </a:blipFill>
        <a:blipFill rotWithShape="1">
          <a:blip xmlns:r="http://schemas.openxmlformats.org/officeDocument/2006/relationships" r:embed="rId3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15004</TotalTime>
  <Words>602</Words>
  <Application>Microsoft Macintosh PowerPoint</Application>
  <PresentationFormat>Présentation à l'écran (4:3)</PresentationFormat>
  <Paragraphs>98</Paragraphs>
  <Slides>15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Genèse</vt:lpstr>
      <vt:lpstr>Projet provincial d’accompagnement  des enseignants de FGA dans l’implantation du nouveau programme de mathématique en FBD.</vt:lpstr>
      <vt:lpstr>Objets d’apprentissage dans le programme</vt:lpstr>
      <vt:lpstr>Présentation PowerPoint</vt:lpstr>
      <vt:lpstr>Activité 2</vt:lpstr>
      <vt:lpstr>Procédés intégrateurs</vt:lpstr>
      <vt:lpstr>Présentation PowerPoint</vt:lpstr>
      <vt:lpstr>Présentation PowerPoint</vt:lpstr>
      <vt:lpstr>Distinction entre concept et processus mathématiques</vt:lpstr>
      <vt:lpstr>Savoir</vt:lpstr>
      <vt:lpstr>Prendre conscience de la (ou des) compréhensions que l’on développe dans nos classe. </vt:lpstr>
      <vt:lpstr>Encourager une compréhension en profondeur </vt:lpstr>
      <vt:lpstr>Apprentissage/enseignement de stratégies de résolution</vt:lpstr>
      <vt:lpstr>Stratégies de résolution</vt:lpstr>
      <vt:lpstr>Stratégies de résolution dans le programme</vt:lpstr>
      <vt:lpstr>Stratégies de résolution dans le programme (suite)</vt:lpstr>
    </vt:vector>
  </TitlesOfParts>
  <Manager/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générale du projet</dc:title>
  <dc:subject/>
  <dc:creator/>
  <cp:keywords/>
  <dc:description/>
  <cp:lastModifiedBy>Mélanie Tremblay</cp:lastModifiedBy>
  <cp:revision>106</cp:revision>
  <cp:lastPrinted>2015-02-11T14:15:10Z</cp:lastPrinted>
  <dcterms:created xsi:type="dcterms:W3CDTF">2000-07-20T22:06:35Z</dcterms:created>
  <dcterms:modified xsi:type="dcterms:W3CDTF">2015-04-29T16:45:23Z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TC010184561036</vt:lpwstr>
  </property>
</Properties>
</file>