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8" r:id="rId1"/>
  </p:sldMasterIdLst>
  <p:notesMasterIdLst>
    <p:notesMasterId r:id="rId17"/>
  </p:notesMasterIdLst>
  <p:handoutMasterIdLst>
    <p:handoutMasterId r:id="rId18"/>
  </p:handoutMasterIdLst>
  <p:sldIdLst>
    <p:sldId id="304" r:id="rId2"/>
    <p:sldId id="302" r:id="rId3"/>
    <p:sldId id="331" r:id="rId4"/>
    <p:sldId id="332" r:id="rId5"/>
    <p:sldId id="319" r:id="rId6"/>
    <p:sldId id="320" r:id="rId7"/>
    <p:sldId id="321" r:id="rId8"/>
    <p:sldId id="322" r:id="rId9"/>
    <p:sldId id="327" r:id="rId10"/>
    <p:sldId id="323" r:id="rId11"/>
    <p:sldId id="328" r:id="rId12"/>
    <p:sldId id="324" r:id="rId13"/>
    <p:sldId id="325" r:id="rId14"/>
    <p:sldId id="330" r:id="rId15"/>
    <p:sldId id="326" r:id="rId16"/>
  </p:sldIdLst>
  <p:sldSz cx="9144000" cy="6858000" type="screen4x3"/>
  <p:notesSz cx="6946900" cy="9283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67" autoAdjust="0"/>
    <p:restoredTop sz="84375" autoAdjust="0"/>
  </p:normalViewPr>
  <p:slideViewPr>
    <p:cSldViewPr>
      <p:cViewPr varScale="1">
        <p:scale>
          <a:sx n="56" d="100"/>
          <a:sy n="56" d="100"/>
        </p:scale>
        <p:origin x="-104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r>
              <a:rPr lang="en-GB" smtClean="0"/>
              <a:t>Module 1 : De l'agir mathématique au traitement de situations espéré</a:t>
            </a: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r>
              <a:rPr lang="en-GB" smtClean="0"/>
              <a:t>Prof. responsable : Mélanie Tremblay</a:t>
            </a: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fld id="{3FA9B0C3-14E8-1F42-BE97-15ADB3C0814F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425715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r>
              <a:rPr lang="en-GB" smtClean="0"/>
              <a:t>Module 1 : De l'agir mathématique au traitement de situations espéré</a:t>
            </a:r>
            <a:endParaRPr lang="en-GB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Cliquer pour modifier les styles du texte du masque</a:t>
            </a:r>
          </a:p>
          <a:p>
            <a:pPr lvl="1"/>
            <a:r>
              <a:rPr lang="en-GB"/>
              <a:t>Deuxième niveau</a:t>
            </a:r>
          </a:p>
          <a:p>
            <a:pPr lvl="2"/>
            <a:r>
              <a:rPr lang="en-GB"/>
              <a:t>Troisième niveau</a:t>
            </a:r>
          </a:p>
          <a:p>
            <a:pPr lvl="3"/>
            <a:r>
              <a:rPr lang="en-GB"/>
              <a:t>Quatrième niveau</a:t>
            </a:r>
          </a:p>
          <a:p>
            <a:pPr lvl="4"/>
            <a:r>
              <a:rPr lang="en-GB"/>
              <a:t>Cinquième niveau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r>
              <a:rPr lang="en-GB" smtClean="0"/>
              <a:t>Prof. responsable : Mélanie Tremblay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fld id="{C74F8D5F-EB18-ED4B-9B42-FD8905EED3E5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53440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‹N°›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71D31-B3A4-ED40-B6B5-43118BCD93E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5CF6-6BDF-2D4C-8983-45B4FECCBC97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A1D9-BFF8-B546-867C-5C253D487C79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F3E7-6561-7B4B-BB18-2CD70B40DBD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9777-CF24-F940-8FFF-A1CC55FB605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rme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A1D9-BFF8-B546-867C-5C253D487C79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2520-584C-A740-8F14-18C2F5E5CABD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ED56FF-5F14-CA41-9A71-6E9A25F28C5A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165D-6C77-5A4A-B811-7DB97B2408BE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0817-F85E-0A4C-97BC-D11E6D4CB740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A1D9-BFF8-B546-867C-5C253D487C79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A1D9-BFF8-B546-867C-5C253D487C79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A1D9-BFF8-B546-867C-5C253D487C79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DA46-0D94-DE46-A0F6-2CC0CC9DFD4F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dirty="0" smtClean="0"/>
              <a:t>Cliquez pour modifier les styles du texte du masque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  <a:p>
            <a:pPr lvl="3"/>
            <a:r>
              <a:rPr lang="fr-CA" dirty="0" smtClean="0"/>
              <a:t>Quatrième niveau</a:t>
            </a:r>
          </a:p>
          <a:p>
            <a:pPr lvl="4"/>
            <a:r>
              <a:rPr lang="fr-CA" dirty="0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524A1D9-BFF8-B546-867C-5C253D487C79}" type="slidenum">
              <a:rPr lang="en-GB" smtClean="0"/>
              <a:pPr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  <p:sldLayoutId id="2147484011" r:id="rId13"/>
    <p:sldLayoutId id="2147484012" r:id="rId14"/>
    <p:sldLayoutId id="2147484013" r:id="rId15"/>
    <p:sldLayoutId id="2147484014" r:id="rId1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charset="2"/>
        <a:buChar char="v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charset="2"/>
        <a:buChar char="v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charset="2"/>
        <a:buChar char="v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charset="2"/>
        <a:buChar char="v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charset="2"/>
        <a:buChar char="v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8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4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CA" sz="3600" b="1" dirty="0" smtClean="0"/>
              <a:t>S’approprier les DDÉ</a:t>
            </a:r>
            <a:endParaRPr lang="fr-FR" sz="2800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z="2400" dirty="0"/>
              <a:t>Analyser les documents prescrits qui encadrent le processus d’évaluation à l’éducation des adultes (DDÉ)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8440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smtClean="0"/>
              <a:t>I. Nizet</a:t>
            </a:r>
            <a:endParaRPr lang="fr-CA"/>
          </a:p>
        </p:txBody>
      </p:sp>
      <p:sp>
        <p:nvSpPr>
          <p:cNvPr id="5" name="ZoneTexte 4"/>
          <p:cNvSpPr txBox="1"/>
          <p:nvPr/>
        </p:nvSpPr>
        <p:spPr>
          <a:xfrm>
            <a:off x="1066800" y="6442811"/>
            <a:ext cx="2573140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CA" sz="1100" dirty="0" smtClean="0"/>
              <a:t>Source : MÉLS, Cadres d’évaluation</a:t>
            </a:r>
            <a:endParaRPr lang="fr-CA" sz="11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14600"/>
            <a:ext cx="8686800" cy="16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r-CA" dirty="0" smtClean="0"/>
              <a:t>Des précisions utiles pour comprendre le sens  des critères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5069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smtClean="0"/>
              <a:t>I. Nizet</a:t>
            </a:r>
            <a:endParaRPr lang="fr-CA"/>
          </a:p>
        </p:txBody>
      </p:sp>
      <p:sp>
        <p:nvSpPr>
          <p:cNvPr id="5" name="ZoneTexte 4"/>
          <p:cNvSpPr txBox="1"/>
          <p:nvPr/>
        </p:nvSpPr>
        <p:spPr>
          <a:xfrm>
            <a:off x="1066800" y="6442811"/>
            <a:ext cx="2573140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CA" sz="1100" dirty="0" smtClean="0"/>
              <a:t>Source : MÉLS, Cadres d’évaluation</a:t>
            </a:r>
            <a:endParaRPr lang="fr-CA" sz="11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2684060"/>
            <a:ext cx="9372600" cy="1038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r-CA" dirty="0" smtClean="0"/>
              <a:t>Des précisions utiles pour comprendre le sens  des critères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781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I. Nizet</a:t>
            </a:r>
            <a:endParaRPr lang="fr-C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709863"/>
            <a:ext cx="728662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43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I. Nizet</a:t>
            </a:r>
            <a:endParaRPr lang="fr-C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719263"/>
            <a:ext cx="736282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748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I. Nizet</a:t>
            </a:r>
            <a:endParaRPr lang="fr-C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44284"/>
            <a:ext cx="8374053" cy="391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5411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I. Nizet</a:t>
            </a:r>
            <a:endParaRPr lang="fr-C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158603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79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2438400"/>
            <a:ext cx="8381999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b="1" dirty="0" smtClean="0"/>
              <a:t>OBJECTIF</a:t>
            </a:r>
            <a:r>
              <a:rPr lang="fr-CA" sz="1800" b="1" dirty="0" smtClean="0"/>
              <a:t> : </a:t>
            </a:r>
            <a:endParaRPr lang="fr-CA" sz="1800" dirty="0" smtClean="0"/>
          </a:p>
          <a:p>
            <a:pPr marL="0" indent="0">
              <a:buNone/>
            </a:pPr>
            <a:r>
              <a:rPr lang="fr-CA" sz="2100" b="1" dirty="0" smtClean="0"/>
              <a:t>Analyser une </a:t>
            </a:r>
            <a:r>
              <a:rPr lang="fr-CA" sz="2100" b="1" dirty="0"/>
              <a:t>définition de domaine d'évaluation et comprendre les principes de conception d'une DDÉ </a:t>
            </a:r>
            <a:endParaRPr lang="fr-CA" sz="2100" b="1" dirty="0" smtClean="0"/>
          </a:p>
          <a:p>
            <a:pPr marL="0" indent="0">
              <a:buNone/>
            </a:pPr>
            <a:r>
              <a:rPr lang="fr-CA" sz="2300" b="1" dirty="0" smtClean="0"/>
              <a:t>CONSIGNES</a:t>
            </a:r>
          </a:p>
          <a:p>
            <a:r>
              <a:rPr lang="fr-CA" sz="1800" b="1" dirty="0" smtClean="0"/>
              <a:t>En </a:t>
            </a:r>
            <a:r>
              <a:rPr lang="fr-CA" sz="1800" b="1" dirty="0"/>
              <a:t>équipe de 3. </a:t>
            </a:r>
            <a:endParaRPr lang="fr-CA" sz="1800" b="1" dirty="0" smtClean="0"/>
          </a:p>
          <a:p>
            <a:r>
              <a:rPr lang="fr-CA" sz="1800" b="1" dirty="0" smtClean="0"/>
              <a:t>Durée 30 minutes</a:t>
            </a:r>
            <a:r>
              <a:rPr lang="fr-CA" sz="1800" b="1" dirty="0" smtClean="0"/>
              <a:t>. </a:t>
            </a:r>
            <a:endParaRPr lang="fr-CA" sz="1800" b="1" dirty="0" smtClean="0"/>
          </a:p>
          <a:p>
            <a:r>
              <a:rPr lang="fr-CA" sz="1800" b="1" dirty="0" smtClean="0"/>
              <a:t>Consultez l’activité 4 et le matériel fourni (DDÉ MAT 4151-1 + cours MAT 4151-1</a:t>
            </a:r>
            <a:endParaRPr lang="fr-CA" sz="1800" dirty="0"/>
          </a:p>
          <a:p>
            <a:pPr marL="0" indent="0">
              <a:buNone/>
            </a:pPr>
            <a:endParaRPr lang="fr-CA" sz="2300" b="1" dirty="0" smtClean="0"/>
          </a:p>
          <a:p>
            <a:pPr marL="0" indent="0">
              <a:buNone/>
            </a:pPr>
            <a:endParaRPr lang="fr-FR" sz="1800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Activité 4</a:t>
            </a:r>
            <a:br>
              <a:rPr lang="fr-CA" dirty="0" smtClean="0"/>
            </a:br>
            <a:r>
              <a:rPr lang="fr-CA" dirty="0" smtClean="0"/>
              <a:t>analyse d’une DDÉ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0438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smtClean="0"/>
              <a:t>I. Nizet</a:t>
            </a:r>
            <a:endParaRPr lang="fr-CA"/>
          </a:p>
        </p:txBody>
      </p:sp>
      <p:pic>
        <p:nvPicPr>
          <p:cNvPr id="5" name="Image 4" descr="logo"/>
          <p:cNvPicPr/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6309321"/>
            <a:ext cx="1612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51" y="2051646"/>
            <a:ext cx="8562975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re 3"/>
          <p:cNvSpPr txBox="1">
            <a:spLocks/>
          </p:cNvSpPr>
          <p:nvPr/>
        </p:nvSpPr>
        <p:spPr>
          <a:xfrm>
            <a:off x="609600" y="4975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r-CA" dirty="0" smtClean="0"/>
              <a:t>L’encadrement prescriptif de l’évaluation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9167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smtClean="0"/>
              <a:t>I. Nizet</a:t>
            </a:r>
            <a:endParaRPr lang="fr-CA"/>
          </a:p>
        </p:txBody>
      </p:sp>
      <p:pic>
        <p:nvPicPr>
          <p:cNvPr id="5" name="Image 4" descr="logo"/>
          <p:cNvPicPr/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6309321"/>
            <a:ext cx="1612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re 3"/>
          <p:cNvSpPr txBox="1">
            <a:spLocks/>
          </p:cNvSpPr>
          <p:nvPr/>
        </p:nvSpPr>
        <p:spPr>
          <a:xfrm>
            <a:off x="609600" y="4975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r-CA" dirty="0" smtClean="0"/>
              <a:t>L’encadrement prescriptif de l’évaluation</a:t>
            </a:r>
            <a:endParaRPr lang="fr-C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67000"/>
            <a:ext cx="989338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29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DDÉ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CA" dirty="0" smtClean="0"/>
              <a:t>La définition de domaine d’évaluation donne des informations </a:t>
            </a:r>
            <a:r>
              <a:rPr lang="fr-CA" u="sng" dirty="0" smtClean="0"/>
              <a:t>générales</a:t>
            </a:r>
            <a:r>
              <a:rPr lang="fr-CA" dirty="0" smtClean="0"/>
              <a:t> utiles sur : </a:t>
            </a:r>
          </a:p>
          <a:p>
            <a:r>
              <a:rPr lang="fr-CA" dirty="0" smtClean="0"/>
              <a:t>Les critères associés aux compétences à évaluer</a:t>
            </a:r>
          </a:p>
          <a:p>
            <a:r>
              <a:rPr lang="fr-CA" strike="sngStrike" dirty="0" smtClean="0"/>
              <a:t>Les indicateurs associés à ces critères </a:t>
            </a:r>
            <a:r>
              <a:rPr lang="fr-CA" dirty="0" smtClean="0"/>
              <a:t>(2012)</a:t>
            </a:r>
          </a:p>
          <a:p>
            <a:r>
              <a:rPr lang="fr-CA" dirty="0" smtClean="0"/>
              <a:t>La pondération des </a:t>
            </a:r>
            <a:r>
              <a:rPr lang="fr-CA" dirty="0" smtClean="0"/>
              <a:t> </a:t>
            </a:r>
            <a:r>
              <a:rPr lang="fr-CA" dirty="0" smtClean="0"/>
              <a:t>critères et de </a:t>
            </a:r>
            <a:r>
              <a:rPr lang="fr-CA" dirty="0" err="1" smtClean="0"/>
              <a:t>s</a:t>
            </a:r>
            <a:r>
              <a:rPr lang="fr-CA" dirty="0" err="1" smtClean="0"/>
              <a:t>compétences</a:t>
            </a:r>
            <a:endParaRPr lang="fr-CA" dirty="0" smtClean="0"/>
          </a:p>
          <a:p>
            <a:r>
              <a:rPr lang="fr-CA" dirty="0" smtClean="0"/>
              <a:t>La maîtrise attendue des connaissances en lien avec les critères 	</a:t>
            </a:r>
          </a:p>
          <a:p>
            <a:pPr>
              <a:buNone/>
            </a:pPr>
            <a:endParaRPr lang="fr-CA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CA" smtClean="0"/>
              <a:t>I. Nizet</a:t>
            </a:r>
            <a:endParaRPr lang="fr-CA"/>
          </a:p>
        </p:txBody>
      </p:sp>
      <p:pic>
        <p:nvPicPr>
          <p:cNvPr id="5" name="Image 4" descr="logo"/>
          <p:cNvPicPr/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6309321"/>
            <a:ext cx="1612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395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fr-CA" sz="2400" dirty="0" smtClean="0"/>
              <a:t>Un instrument de planification de l’apprentissage</a:t>
            </a:r>
          </a:p>
          <a:p>
            <a:pPr lvl="1"/>
            <a:r>
              <a:rPr lang="fr-CA" sz="2400" dirty="0" smtClean="0"/>
              <a:t>Elle informe l’élève et l’enseignant sur les attentes et les critères auxquels référer pour évaluer les compétences</a:t>
            </a:r>
          </a:p>
          <a:p>
            <a:pPr lvl="1"/>
            <a:r>
              <a:rPr lang="fr-CA" sz="2400" dirty="0" smtClean="0"/>
              <a:t>Elle informe sur les savoirs susceptibles d’être évalués explicitement. </a:t>
            </a:r>
          </a:p>
          <a:p>
            <a:r>
              <a:rPr lang="fr-CA" sz="2400" dirty="0" smtClean="0"/>
              <a:t>Apprendre ce qui sera évalué?  </a:t>
            </a:r>
            <a:r>
              <a:rPr lang="fr-CA" sz="2400" dirty="0" smtClean="0">
                <a:solidFill>
                  <a:srgbClr val="FF0000"/>
                </a:solidFill>
              </a:rPr>
              <a:t>OU</a:t>
            </a:r>
            <a:r>
              <a:rPr lang="fr-CA" sz="2400" dirty="0" smtClean="0"/>
              <a:t> Évaluer ce qui a été appris? </a:t>
            </a:r>
            <a:endParaRPr lang="fr-CA" sz="2400" i="1" dirty="0">
              <a:solidFill>
                <a:srgbClr val="FF00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Ce qu’une DDÉ n’est pas …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CA" smtClean="0"/>
              <a:t>I. Nizet</a:t>
            </a:r>
            <a:endParaRPr lang="fr-CA"/>
          </a:p>
        </p:txBody>
      </p:sp>
      <p:pic>
        <p:nvPicPr>
          <p:cNvPr id="5" name="Image 4" descr="logo"/>
          <p:cNvPicPr/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6237313"/>
            <a:ext cx="1612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796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Exemple de la DDÉ du cours MAT 4151 </a:t>
            </a:r>
            <a:endParaRPr lang="fr-CA" dirty="0" smtClean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I. Nizet</a:t>
            </a:r>
            <a:endParaRPr lang="fr-CA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L’encadrement prescriptif de l’évaluation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725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smtClean="0"/>
              <a:t>I. Nizet</a:t>
            </a:r>
            <a:endParaRPr lang="fr-CA"/>
          </a:p>
        </p:txBody>
      </p:sp>
      <p:pic>
        <p:nvPicPr>
          <p:cNvPr id="5" name="Image 4" descr="logo"/>
          <p:cNvPicPr/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6237313"/>
            <a:ext cx="1612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5652120" y="5877272"/>
            <a:ext cx="2573140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CA" sz="1100" dirty="0" smtClean="0"/>
              <a:t>Source : MÉLS, Cadres d’évaluation</a:t>
            </a:r>
            <a:endParaRPr lang="fr-CA" sz="1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762000"/>
            <a:ext cx="76676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658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smtClean="0"/>
              <a:t>I. Nizet</a:t>
            </a:r>
            <a:endParaRPr lang="fr-CA"/>
          </a:p>
        </p:txBody>
      </p:sp>
      <p:pic>
        <p:nvPicPr>
          <p:cNvPr id="5" name="Image 4" descr="logo"/>
          <p:cNvPicPr/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6237313"/>
            <a:ext cx="1612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5652120" y="5877272"/>
            <a:ext cx="2573140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CA" sz="1100" dirty="0" smtClean="0"/>
              <a:t>Source : MÉLS, Cadres d’évaluation</a:t>
            </a:r>
            <a:endParaRPr lang="fr-CA" sz="11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399"/>
            <a:ext cx="8450520" cy="38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4552806" y="2057398"/>
            <a:ext cx="3851940" cy="2438401"/>
          </a:xfrm>
          <a:prstGeom prst="round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itre 3"/>
          <p:cNvSpPr txBox="1">
            <a:spLocks/>
          </p:cNvSpPr>
          <p:nvPr/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r-CA" smtClean="0"/>
              <a:t>L’encadrement prescriptif de l’évaluation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3965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èse">
  <a:themeElements>
    <a:clrScheme name="Personnalisé 8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54A838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Élémentaire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enès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10524</TotalTime>
  <Words>232</Words>
  <Application>Microsoft Office PowerPoint</Application>
  <PresentationFormat>Affichage à l'écran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Genèse</vt:lpstr>
      <vt:lpstr>S’approprier les DDÉ</vt:lpstr>
      <vt:lpstr>Activité 4 analyse d’une DDÉ</vt:lpstr>
      <vt:lpstr>Présentation PowerPoint</vt:lpstr>
      <vt:lpstr>Présentation PowerPoint</vt:lpstr>
      <vt:lpstr>DDÉ </vt:lpstr>
      <vt:lpstr>Ce qu’une DDÉ n’est pas …</vt:lpstr>
      <vt:lpstr>L’encadrement prescriptif de l’évaluation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générale du projet</dc:title>
  <dc:creator>Isabelle Nizet</dc:creator>
  <cp:lastModifiedBy>Isabelle Nizet </cp:lastModifiedBy>
  <cp:revision>112</cp:revision>
  <cp:lastPrinted>2015-01-22T18:32:54Z</cp:lastPrinted>
  <dcterms:created xsi:type="dcterms:W3CDTF">2000-07-20T22:06:35Z</dcterms:created>
  <dcterms:modified xsi:type="dcterms:W3CDTF">2015-02-12T17:55:11Z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TC010184561036</vt:lpwstr>
  </property>
</Properties>
</file>