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8" r:id="rId1"/>
  </p:sldMasterIdLst>
  <p:notesMasterIdLst>
    <p:notesMasterId r:id="rId18"/>
  </p:notesMasterIdLst>
  <p:handoutMasterIdLst>
    <p:handoutMasterId r:id="rId19"/>
  </p:handoutMasterIdLst>
  <p:sldIdLst>
    <p:sldId id="304" r:id="rId2"/>
    <p:sldId id="302" r:id="rId3"/>
    <p:sldId id="305" r:id="rId4"/>
    <p:sldId id="307" r:id="rId5"/>
    <p:sldId id="268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</p:sldIdLst>
  <p:sldSz cx="9144000" cy="6858000" type="screen4x3"/>
  <p:notesSz cx="6946900" cy="928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7" autoAdjust="0"/>
    <p:restoredTop sz="84375" autoAdjust="0"/>
  </p:normalViewPr>
  <p:slideViewPr>
    <p:cSldViewPr>
      <p:cViewPr varScale="1">
        <p:scale>
          <a:sx n="52" d="100"/>
          <a:sy n="52" d="100"/>
        </p:scale>
        <p:origin x="-66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r>
              <a:rPr lang="en-GB" smtClean="0"/>
              <a:t>Module 1 : De l'agir mathématique au traitement de situations espéré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r>
              <a:rPr lang="en-GB" smtClean="0"/>
              <a:t>Prof. responsable : Mélanie Tremblay</a:t>
            </a: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3FA9B0C3-14E8-1F42-BE97-15ADB3C0814F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425715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r>
              <a:rPr lang="en-GB" smtClean="0"/>
              <a:t>Module 1 : De l'agir mathématique au traitement de situations espéré</a:t>
            </a:r>
            <a:endParaRPr lang="en-GB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Cliquer pour modifier les styles du texte du masque</a:t>
            </a:r>
          </a:p>
          <a:p>
            <a:pPr lvl="1"/>
            <a:r>
              <a:rPr lang="en-GB"/>
              <a:t>Deuxième niveau</a:t>
            </a:r>
          </a:p>
          <a:p>
            <a:pPr lvl="2"/>
            <a:r>
              <a:rPr lang="en-GB"/>
              <a:t>Troisième niveau</a:t>
            </a:r>
          </a:p>
          <a:p>
            <a:pPr lvl="3"/>
            <a:r>
              <a:rPr lang="en-GB"/>
              <a:t>Quatrième niveau</a:t>
            </a:r>
          </a:p>
          <a:p>
            <a:pPr lvl="4"/>
            <a:r>
              <a:rPr lang="en-GB"/>
              <a:t>Cinquième niveau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/>
            </a:lvl1pPr>
          </a:lstStyle>
          <a:p>
            <a:r>
              <a:rPr lang="en-GB" smtClean="0"/>
              <a:t>Prof. responsable : Mélanie Tremblay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/>
            </a:lvl1pPr>
          </a:lstStyle>
          <a:p>
            <a:fld id="{C74F8D5F-EB18-ED4B-9B42-FD8905EED3E5}" type="slidenum">
              <a:rPr lang="en-GB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53440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t>‹N°›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71D31-B3A4-ED40-B6B5-43118BCD93E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5CF6-6BDF-2D4C-8983-45B4FECCBC97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F3E7-6561-7B4B-BB18-2CD70B40DBD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19777-CF24-F940-8FFF-A1CC55FB6051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2520-584C-A740-8F14-18C2F5E5CABD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ED56FF-5F14-CA41-9A71-6E9A25F28C5A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1165D-6C77-5A4A-B811-7DB97B2408BE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0817-F85E-0A4C-97BC-D11E6D4CB740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DA46-0D94-DE46-A0F6-2CC0CC9DFD4F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dirty="0" smtClean="0"/>
              <a:t>Cliquez pour modifier les styles du texte du masque</a:t>
            </a:r>
          </a:p>
          <a:p>
            <a:pPr lvl="1"/>
            <a:r>
              <a:rPr lang="fr-CA" dirty="0" smtClean="0"/>
              <a:t>Deuxième niveau</a:t>
            </a:r>
          </a:p>
          <a:p>
            <a:pPr lvl="2"/>
            <a:r>
              <a:rPr lang="fr-CA" dirty="0" smtClean="0"/>
              <a:t>Troisième niveau</a:t>
            </a:r>
          </a:p>
          <a:p>
            <a:pPr lvl="3"/>
            <a:r>
              <a:rPr lang="fr-CA" dirty="0" smtClean="0"/>
              <a:t>Quatrième niveau</a:t>
            </a:r>
          </a:p>
          <a:p>
            <a:pPr lvl="4"/>
            <a:r>
              <a:rPr lang="fr-CA" dirty="0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24A1D9-BFF8-B546-867C-5C253D487C79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  <p:sldLayoutId id="2147484011" r:id="rId13"/>
    <p:sldLayoutId id="2147484012" r:id="rId14"/>
    <p:sldLayoutId id="2147484013" r:id="rId15"/>
    <p:sldLayoutId id="2147484014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charset="2"/>
        <a:buChar char="v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charset="2"/>
        <a:buChar char="v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charset="2"/>
        <a:buChar char="v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charset="2"/>
        <a:buChar char="v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charset="2"/>
        <a:buChar char="v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CA" sz="3600" b="1" dirty="0" smtClean="0"/>
              <a:t>Découvrir le sens des critères d’évaluation…</a:t>
            </a:r>
            <a:endParaRPr lang="fr-FR" sz="28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CA" sz="2800" dirty="0"/>
              <a:t>Analyser des tâches complexes pour faire émerger des critères d’évaluation de la compétence à </a:t>
            </a:r>
            <a:r>
              <a:rPr lang="fr-CA" sz="2800" i="1" dirty="0"/>
              <a:t>Résoudre des problèmes</a:t>
            </a:r>
            <a:r>
              <a:rPr lang="fr-CA" sz="2800" dirty="0"/>
              <a:t> ou à </a:t>
            </a:r>
            <a:r>
              <a:rPr lang="fr-CA" sz="2800" i="1" dirty="0" smtClean="0"/>
              <a:t>Raisonner</a:t>
            </a:r>
            <a:r>
              <a:rPr lang="fr-CA" sz="2800" dirty="0" smtClean="0"/>
              <a:t>.</a:t>
            </a:r>
          </a:p>
          <a:p>
            <a:pPr marL="342900" lvl="1" indent="-342900">
              <a:spcBef>
                <a:spcPts val="2000"/>
              </a:spcBef>
              <a:buClr>
                <a:schemeClr val="accent1"/>
              </a:buClr>
            </a:pPr>
            <a:r>
              <a:rPr lang="fr-CA" sz="2800" dirty="0" smtClean="0"/>
              <a:t>En référant à votre compréhension des exigences du programme (formation 1)</a:t>
            </a:r>
            <a:endParaRPr lang="fr-CA" sz="28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844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76875" y="2479839"/>
            <a:ext cx="8435280" cy="1981200"/>
          </a:xfrm>
        </p:spPr>
        <p:txBody>
          <a:bodyPr anchor="ctr">
            <a:normAutofit/>
          </a:bodyPr>
          <a:lstStyle/>
          <a:p>
            <a:pPr marL="0" lvl="0" indent="0">
              <a:buNone/>
              <a:defRPr/>
            </a:pPr>
            <a:r>
              <a:rPr lang="fr-CA" sz="2800" b="1" dirty="0" smtClean="0">
                <a:solidFill>
                  <a:srgbClr val="79D4D9"/>
                </a:solidFill>
              </a:rPr>
              <a:t>Une caractéristique </a:t>
            </a:r>
            <a:r>
              <a:rPr lang="fr-CA" sz="2800" dirty="0" smtClean="0"/>
              <a:t>est…</a:t>
            </a:r>
            <a:br>
              <a:rPr lang="fr-CA" sz="2800" dirty="0" smtClean="0"/>
            </a:br>
            <a:endParaRPr lang="fr-CA" sz="2800" dirty="0" smtClean="0"/>
          </a:p>
        </p:txBody>
      </p:sp>
      <p:grpSp>
        <p:nvGrpSpPr>
          <p:cNvPr id="19" name="Groupe 18"/>
          <p:cNvGrpSpPr/>
          <p:nvPr/>
        </p:nvGrpSpPr>
        <p:grpSpPr>
          <a:xfrm>
            <a:off x="5580112" y="1412776"/>
            <a:ext cx="2736304" cy="1632181"/>
            <a:chOff x="5868144" y="2931790"/>
            <a:chExt cx="2736304" cy="1224136"/>
          </a:xfrm>
          <a:solidFill>
            <a:schemeClr val="bg2">
              <a:lumMod val="75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5868144" y="2931790"/>
              <a:ext cx="2736304" cy="1224136"/>
            </a:xfrm>
            <a:prstGeom prst="wedgeRectCallout">
              <a:avLst>
                <a:gd name="adj1" fmla="val -88244"/>
                <a:gd name="adj2" fmla="val 686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868144" y="2969114"/>
              <a:ext cx="2736304" cy="85408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CA" sz="3400" b="1" dirty="0" smtClean="0"/>
                <a:t>une qualité de l’objet</a:t>
              </a:r>
              <a:endParaRPr lang="fr-CA" sz="3400" b="1" dirty="0"/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476875" y="495300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sur laquelle porte le </a:t>
            </a:r>
            <a:r>
              <a:rPr lang="fr-FR" sz="2800" b="1" dirty="0" smtClean="0">
                <a:solidFill>
                  <a:srgbClr val="62A700"/>
                </a:solidFill>
              </a:rPr>
              <a:t>jugement.</a:t>
            </a:r>
            <a:endParaRPr lang="fr-CA" sz="2800" b="1" dirty="0">
              <a:solidFill>
                <a:srgbClr val="62A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9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En tant que qualité, le critère a généralement </a:t>
            </a:r>
            <a:br>
              <a:rPr lang="fr-FR" sz="2800" dirty="0" smtClean="0"/>
            </a:br>
            <a:r>
              <a:rPr lang="fr-FR" sz="2800" dirty="0" smtClean="0"/>
              <a:t>un caractère </a:t>
            </a:r>
            <a:r>
              <a:rPr lang="fr-FR" sz="2800" b="1" dirty="0" smtClean="0"/>
              <a:t>abstrait</a:t>
            </a:r>
            <a:r>
              <a:rPr lang="fr-FR" sz="2800" dirty="0" smtClean="0"/>
              <a:t> et </a:t>
            </a:r>
            <a:r>
              <a:rPr lang="fr-FR" sz="2800" b="1" dirty="0" smtClean="0"/>
              <a:t>englobant</a:t>
            </a:r>
            <a:r>
              <a:rPr lang="fr-FR" sz="2800" dirty="0" smtClean="0"/>
              <a:t>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13268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Les </a:t>
            </a:r>
            <a:r>
              <a:rPr lang="fr-FR" sz="2800" dirty="0"/>
              <a:t>critères étant des qualités générales que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l’on </a:t>
            </a:r>
            <a:r>
              <a:rPr lang="fr-FR" sz="2800" dirty="0"/>
              <a:t>peut associer à la compétence et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à </a:t>
            </a:r>
            <a:r>
              <a:rPr lang="fr-FR" sz="2800" dirty="0"/>
              <a:t>ses manifestations, </a:t>
            </a:r>
            <a:r>
              <a:rPr lang="fr-FR" sz="2800" dirty="0" smtClean="0"/>
              <a:t>ils </a:t>
            </a:r>
            <a:r>
              <a:rPr lang="fr-FR" sz="2800" dirty="0"/>
              <a:t>ne sont généralement </a:t>
            </a:r>
            <a:r>
              <a:rPr lang="fr-FR" sz="2800" b="1" dirty="0"/>
              <a:t>pas directement opérationnels</a:t>
            </a:r>
            <a:r>
              <a:rPr lang="fr-FR" sz="2800" b="1" dirty="0" smtClean="0"/>
              <a:t>.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323234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Il n’est alors accessible que par des signes</a:t>
            </a:r>
            <a:endParaRPr lang="fr-CA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6593960" y="236220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rgbClr val="62A700"/>
                </a:solidFill>
              </a:rPr>
              <a:t>observables</a:t>
            </a:r>
            <a:endParaRPr lang="fr-CA" sz="3200" b="1" dirty="0">
              <a:solidFill>
                <a:srgbClr val="62A7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593960" y="3907514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 dirty="0" smtClean="0">
                <a:solidFill>
                  <a:srgbClr val="62A700"/>
                </a:solidFill>
              </a:rPr>
              <a:t>concrets</a:t>
            </a:r>
            <a:endParaRPr lang="fr-CA" sz="3200" b="1" dirty="0">
              <a:solidFill>
                <a:srgbClr val="62A7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67544" y="364590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/>
              <a:t>que l’on appelle des </a:t>
            </a:r>
            <a:r>
              <a:rPr lang="fr-CA" sz="2800" b="1" dirty="0" smtClean="0">
                <a:solidFill>
                  <a:srgbClr val="79D4D9"/>
                </a:solidFill>
              </a:rPr>
              <a:t>indicateurs</a:t>
            </a:r>
            <a:r>
              <a:rPr lang="fr-CA" sz="2800" dirty="0" smtClean="0"/>
              <a:t>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940640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4" grpId="1" build="allAtOnce"/>
      <p:bldP spid="5" grpId="0" build="allAtOnce"/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fr-CA" sz="2800" dirty="0" smtClean="0"/>
              <a:t>Un </a:t>
            </a:r>
            <a:r>
              <a:rPr lang="fr-CA" sz="2800" b="1" dirty="0" smtClean="0">
                <a:solidFill>
                  <a:srgbClr val="79D4D9"/>
                </a:solidFill>
              </a:rPr>
              <a:t>indicateur</a:t>
            </a:r>
            <a:r>
              <a:rPr lang="fr-CA" sz="2800" dirty="0" smtClean="0"/>
              <a:t> est une </a:t>
            </a:r>
            <a:r>
              <a:rPr lang="fr-CA" sz="2800" b="1" dirty="0" smtClean="0"/>
              <a:t>manifestation concrète d’une réalité</a:t>
            </a:r>
            <a:r>
              <a:rPr lang="fr-CA" sz="2800" dirty="0" smtClean="0"/>
              <a:t> qui signale la présence d’une chose, d’un objet, d’une situation (Durand et </a:t>
            </a:r>
            <a:r>
              <a:rPr lang="fr-CA" sz="2800" dirty="0" err="1" smtClean="0"/>
              <a:t>Chouinard</a:t>
            </a:r>
            <a:r>
              <a:rPr lang="fr-CA" sz="2800" dirty="0" smtClean="0"/>
              <a:t>, 2012, p. 266).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00988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lvl="0">
              <a:buNone/>
            </a:pPr>
            <a:r>
              <a:rPr lang="fr-CA" sz="2800" dirty="0" smtClean="0"/>
              <a:t>Un critère renvoie donc à plusieurs </a:t>
            </a:r>
            <a:r>
              <a:rPr lang="fr-CA" sz="2800" b="1" dirty="0" smtClean="0">
                <a:solidFill>
                  <a:srgbClr val="79D4D9"/>
                </a:solidFill>
              </a:rPr>
              <a:t>indicateurs</a:t>
            </a:r>
            <a:r>
              <a:rPr lang="fr-CA" sz="2800" dirty="0" smtClean="0"/>
              <a:t>. 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1060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fr-CA" sz="2800" dirty="0" smtClean="0"/>
              <a:t>Les </a:t>
            </a:r>
            <a:r>
              <a:rPr lang="fr-CA" sz="2800" dirty="0" smtClean="0"/>
              <a:t>indicateurs sont </a:t>
            </a:r>
            <a:r>
              <a:rPr lang="fr-CA" sz="2800" dirty="0" smtClean="0"/>
              <a:t>donc hiérarchiquement situés</a:t>
            </a:r>
            <a:br>
              <a:rPr lang="fr-CA" sz="2800" dirty="0" smtClean="0"/>
            </a:br>
            <a:r>
              <a:rPr lang="fr-CA" sz="2800" dirty="0" smtClean="0"/>
              <a:t>en dessous du</a:t>
            </a:r>
            <a:r>
              <a:rPr lang="fr-CA" sz="2800" b="1" dirty="0" smtClean="0">
                <a:solidFill>
                  <a:srgbClr val="79D4D9"/>
                </a:solidFill>
              </a:rPr>
              <a:t> critère</a:t>
            </a:r>
            <a:r>
              <a:rPr lang="fr-CA" sz="2800" dirty="0" smtClean="0"/>
              <a:t>…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1079104" y="45720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72"/>
              </a:spcBef>
            </a:pPr>
            <a:r>
              <a:rPr lang="fr-CA" sz="2800" b="1" dirty="0" smtClean="0">
                <a:solidFill>
                  <a:schemeClr val="bg1"/>
                </a:solidFill>
              </a:rPr>
              <a:t>Ce sont donc des informations très pertinentes </a:t>
            </a:r>
            <a:br>
              <a:rPr lang="fr-CA" sz="2800" b="1" dirty="0" smtClean="0">
                <a:solidFill>
                  <a:schemeClr val="bg1"/>
                </a:solidFill>
              </a:rPr>
            </a:br>
            <a:r>
              <a:rPr lang="fr-CA" sz="2800" b="1" dirty="0" smtClean="0">
                <a:solidFill>
                  <a:schemeClr val="bg1"/>
                </a:solidFill>
              </a:rPr>
              <a:t>pour l’élaboration d’un jugement </a:t>
            </a:r>
            <a:r>
              <a:rPr lang="fr-CA" sz="2800" b="1" dirty="0" smtClean="0">
                <a:solidFill>
                  <a:schemeClr val="bg1"/>
                </a:solidFill>
              </a:rPr>
              <a:t>dans le cadre d’une interprétation </a:t>
            </a:r>
            <a:r>
              <a:rPr lang="fr-CA" sz="2800" b="1" dirty="0" err="1" smtClean="0">
                <a:solidFill>
                  <a:schemeClr val="bg1"/>
                </a:solidFill>
              </a:rPr>
              <a:t>critériée</a:t>
            </a:r>
            <a:r>
              <a:rPr lang="fr-CA" sz="2800" dirty="0" smtClean="0">
                <a:solidFill>
                  <a:schemeClr val="bg1"/>
                </a:solidFill>
              </a:rPr>
              <a:t>. 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00582" y="4114800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2800" dirty="0" smtClean="0"/>
              <a:t>… et permettent d’en comprendre la portée et le sens</a:t>
            </a:r>
            <a:r>
              <a:rPr lang="fr-CA" sz="2800" dirty="0" smtClean="0"/>
              <a:t>.</a:t>
            </a:r>
          </a:p>
          <a:p>
            <a:pPr lvl="0"/>
            <a:endParaRPr lang="fr-CA" sz="2800" dirty="0"/>
          </a:p>
          <a:p>
            <a:pPr lvl="0"/>
            <a:r>
              <a:rPr lang="fr-CA" sz="2800" dirty="0" smtClean="0"/>
              <a:t>On n’utilise pas les indicateurs en FGA, mais d’autres outils sont fournis aux enseignants (traces – voir module 3)</a:t>
            </a:r>
            <a:endParaRPr lang="fr-CA" sz="2800" dirty="0" smtClean="0"/>
          </a:p>
        </p:txBody>
      </p:sp>
    </p:spTree>
    <p:extLst>
      <p:ext uri="{BB962C8B-B14F-4D97-AF65-F5344CB8AC3E}">
        <p14:creationId xmlns:p14="http://schemas.microsoft.com/office/powerpoint/2010/main" val="2492755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438400"/>
            <a:ext cx="8381999" cy="3962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1800" b="1" dirty="0" smtClean="0"/>
              <a:t>OBJECTIF : CERNER L’UTILITÉ DES CRITÈRES </a:t>
            </a:r>
          </a:p>
          <a:p>
            <a:pPr marL="0" indent="0">
              <a:buNone/>
            </a:pPr>
            <a:r>
              <a:rPr lang="fr-CA" sz="1800" b="1" dirty="0" smtClean="0"/>
              <a:t>En </a:t>
            </a:r>
            <a:r>
              <a:rPr lang="fr-CA" sz="1800" b="1" dirty="0"/>
              <a:t>équipe de 3. </a:t>
            </a:r>
            <a:r>
              <a:rPr lang="fr-CA" sz="1800" b="1" dirty="0" smtClean="0"/>
              <a:t>Durée 45 minutes. Mise en commun et partage 15 minutes</a:t>
            </a:r>
            <a:endParaRPr lang="fr-CA" sz="1800" dirty="0"/>
          </a:p>
          <a:p>
            <a:pPr marL="0" indent="0">
              <a:buNone/>
            </a:pPr>
            <a:r>
              <a:rPr lang="fr-CA" sz="1800" b="1" dirty="0"/>
              <a:t>Première étape </a:t>
            </a:r>
            <a:r>
              <a:rPr lang="fr-CA" sz="1800" b="1" dirty="0" smtClean="0"/>
              <a:t> (20 minutes)</a:t>
            </a:r>
            <a:endParaRPr lang="fr-CA" sz="1800" dirty="0"/>
          </a:p>
          <a:p>
            <a:pPr lvl="0"/>
            <a:r>
              <a:rPr lang="fr-CA" sz="1800" dirty="0"/>
              <a:t>Lisez </a:t>
            </a:r>
            <a:r>
              <a:rPr lang="fr-CA" sz="1800" dirty="0" smtClean="0"/>
              <a:t>les tâches 1 et 2 </a:t>
            </a:r>
            <a:r>
              <a:rPr lang="fr-CA" sz="1800" b="1" dirty="0" smtClean="0"/>
              <a:t>MAT 4151</a:t>
            </a:r>
            <a:r>
              <a:rPr lang="fr-CA" sz="1800" dirty="0" smtClean="0"/>
              <a:t>. </a:t>
            </a:r>
            <a:r>
              <a:rPr lang="fr-CA" sz="1800" dirty="0"/>
              <a:t>Corrigez </a:t>
            </a:r>
            <a:r>
              <a:rPr lang="fr-CA" sz="1800" dirty="0" smtClean="0"/>
              <a:t>les copies d’élève (1 pour la tâche 1 et 5 pour la tâche 2). </a:t>
            </a:r>
            <a:endParaRPr lang="fr-CA" sz="1800" dirty="0"/>
          </a:p>
          <a:p>
            <a:pPr marL="0" indent="0">
              <a:buNone/>
            </a:pPr>
            <a:r>
              <a:rPr lang="fr-CA" sz="1800" b="1" dirty="0"/>
              <a:t>Deuxième étape </a:t>
            </a:r>
            <a:r>
              <a:rPr lang="fr-CA" sz="1800" b="1" dirty="0" smtClean="0"/>
              <a:t> (25 minutes)</a:t>
            </a:r>
            <a:endParaRPr lang="fr-CA" sz="1800" dirty="0"/>
          </a:p>
          <a:p>
            <a:pPr lvl="0"/>
            <a:r>
              <a:rPr lang="fr-CA" sz="1800" dirty="0"/>
              <a:t>Identifiez les critères auxquels vous avez référé pour évaluer le travail de l’élève (pas plus de 4 ou 5). </a:t>
            </a:r>
          </a:p>
          <a:p>
            <a:pPr lvl="0"/>
            <a:r>
              <a:rPr lang="fr-CA" sz="1800" dirty="0"/>
              <a:t>Échangez avec vos collègues sur les critères identifiés.</a:t>
            </a:r>
          </a:p>
          <a:p>
            <a:pPr marL="0" indent="0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5043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Synthèse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438400"/>
            <a:ext cx="8381999" cy="3962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CA" sz="2400" b="1" dirty="0" smtClean="0"/>
              <a:t>En FGA, les critères sont prédéfinis</a:t>
            </a:r>
          </a:p>
          <a:p>
            <a:pPr>
              <a:buFont typeface="Wingdings" panose="05000000000000000000" pitchFamily="2" charset="2"/>
              <a:buChar char="v"/>
            </a:pPr>
            <a:endParaRPr lang="fr-CA" sz="2400" b="1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fr-CA" b="1" dirty="0" smtClean="0"/>
              <a:t> </a:t>
            </a:r>
            <a:r>
              <a:rPr lang="fr-CA" sz="2400" b="1" dirty="0"/>
              <a:t>P</a:t>
            </a:r>
            <a:r>
              <a:rPr lang="fr-CA" sz="2400" b="1" dirty="0" smtClean="0"/>
              <a:t>our garantir une évaluation équitable, valide et fiable des compétences.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CA" sz="2400" b="1" dirty="0" smtClean="0"/>
              <a:t>Pour créer un cadre commun d’interprétation des productions des adultes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fr-CA" sz="2400" b="1" dirty="0" smtClean="0"/>
              <a:t>Pour encadrer le processus d’évaluation, quel que soit le contexte.</a:t>
            </a:r>
          </a:p>
          <a:p>
            <a:pPr marL="349250" lvl="1" indent="0">
              <a:buNone/>
            </a:pPr>
            <a:endParaRPr lang="fr-CA" sz="2400" b="1" dirty="0" smtClean="0"/>
          </a:p>
          <a:p>
            <a:pPr marL="0" indent="0">
              <a:buNone/>
            </a:pPr>
            <a:endParaRPr lang="fr-CA" sz="2400" b="1" dirty="0"/>
          </a:p>
          <a:p>
            <a:pPr marL="0" indent="0">
              <a:buNone/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2041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Les critères d’évaluation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1"/>
            <a:r>
              <a:rPr lang="fr-CA" sz="3200" dirty="0" smtClean="0"/>
              <a:t>Qualités </a:t>
            </a:r>
            <a:r>
              <a:rPr lang="fr-CA" sz="3200" dirty="0" smtClean="0"/>
              <a:t>des manifestations de </a:t>
            </a:r>
            <a:r>
              <a:rPr lang="fr-CA" sz="3200" dirty="0" smtClean="0"/>
              <a:t>la compétence que l’on peut observer dans </a:t>
            </a:r>
            <a:r>
              <a:rPr lang="fr-CA" sz="3200" dirty="0" smtClean="0"/>
              <a:t>le traitement des tâches complexes en situation.</a:t>
            </a:r>
            <a:endParaRPr lang="fr-CA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I. Nizet. 2014. Université de Sherbrooke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47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Les critères d’évaluation</a:t>
            </a:r>
            <a:endParaRPr lang="fr-FR" sz="40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39775" y="2770094"/>
            <a:ext cx="7662864" cy="3267169"/>
          </a:xfrm>
        </p:spPr>
        <p:txBody>
          <a:bodyPr>
            <a:normAutofit/>
          </a:bodyPr>
          <a:lstStyle/>
          <a:p>
            <a:pPr lvl="1"/>
            <a:r>
              <a:rPr lang="fr-CA" sz="3200" dirty="0" smtClean="0"/>
              <a:t>Complémentaires</a:t>
            </a:r>
          </a:p>
          <a:p>
            <a:pPr lvl="1"/>
            <a:r>
              <a:rPr lang="fr-CA" sz="3200" dirty="0" smtClean="0"/>
              <a:t>Mutuellement exclusifs</a:t>
            </a:r>
          </a:p>
          <a:p>
            <a:pPr lvl="1"/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89236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texture_mots_definitio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9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27984" y="914400"/>
            <a:ext cx="3816424" cy="3360373"/>
          </a:xfrm>
          <a:prstGeom prst="wedgeRectCallout">
            <a:avLst>
              <a:gd name="adj1" fmla="val 5082"/>
              <a:gd name="adj2" fmla="val 84713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0" y="2247008"/>
            <a:ext cx="3491880" cy="1470025"/>
          </a:xfrm>
        </p:spPr>
        <p:txBody>
          <a:bodyPr>
            <a:noAutofit/>
          </a:bodyPr>
          <a:lstStyle/>
          <a:p>
            <a:r>
              <a:rPr lang="fr-CA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Qu’est-ce </a:t>
            </a:r>
            <a:br>
              <a:rPr lang="fr-CA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fr-CA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qu’un </a:t>
            </a:r>
            <a:r>
              <a:rPr lang="fr-CA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critère</a:t>
            </a:r>
            <a:r>
              <a:rPr lang="fr-CA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?</a:t>
            </a:r>
            <a:endParaRPr lang="fr-CA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2411761" y="3893907"/>
            <a:ext cx="1756369" cy="1632181"/>
          </a:xfrm>
          <a:prstGeom prst="cloudCallout">
            <a:avLst>
              <a:gd name="adj1" fmla="val 15091"/>
              <a:gd name="adj2" fmla="val 9068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Pensées 7"/>
          <p:cNvSpPr/>
          <p:nvPr/>
        </p:nvSpPr>
        <p:spPr>
          <a:xfrm>
            <a:off x="683568" y="3125821"/>
            <a:ext cx="1656184" cy="1536171"/>
          </a:xfrm>
          <a:prstGeom prst="cloudCallout">
            <a:avLst>
              <a:gd name="adj1" fmla="val -20833"/>
              <a:gd name="adj2" fmla="val 10013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Pensées 8"/>
          <p:cNvSpPr/>
          <p:nvPr/>
        </p:nvSpPr>
        <p:spPr>
          <a:xfrm rot="1512453">
            <a:off x="1475656" y="4758003"/>
            <a:ext cx="1224136" cy="1344149"/>
          </a:xfrm>
          <a:prstGeom prst="cloudCallout">
            <a:avLst>
              <a:gd name="adj1" fmla="val 74393"/>
              <a:gd name="adj2" fmla="val 4679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Pensées 9"/>
          <p:cNvSpPr/>
          <p:nvPr/>
        </p:nvSpPr>
        <p:spPr>
          <a:xfrm>
            <a:off x="3995936" y="4950024"/>
            <a:ext cx="1296144" cy="1248139"/>
          </a:xfrm>
          <a:prstGeom prst="cloudCallout">
            <a:avLst>
              <a:gd name="adj1" fmla="val -30191"/>
              <a:gd name="adj2" fmla="val 72468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Pensées 10"/>
          <p:cNvSpPr/>
          <p:nvPr/>
        </p:nvSpPr>
        <p:spPr>
          <a:xfrm>
            <a:off x="5148064" y="5334066"/>
            <a:ext cx="897330" cy="864096"/>
          </a:xfrm>
          <a:prstGeom prst="cloudCallout">
            <a:avLst>
              <a:gd name="adj1" fmla="val 43956"/>
              <a:gd name="adj2" fmla="val 7944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482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34340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fr-FR" sz="2800" spc="-20" dirty="0"/>
              <a:t>Un critère est </a:t>
            </a:r>
            <a:r>
              <a:rPr lang="fr-FR" sz="2800" b="1" spc="-20" dirty="0">
                <a:solidFill>
                  <a:srgbClr val="79D4D9"/>
                </a:solidFill>
              </a:rPr>
              <a:t>une</a:t>
            </a:r>
            <a:r>
              <a:rPr lang="fr-FR" sz="2800" spc="-20" dirty="0"/>
              <a:t> </a:t>
            </a:r>
            <a:r>
              <a:rPr lang="fr-FR" sz="2800" b="1" spc="-20" dirty="0">
                <a:solidFill>
                  <a:srgbClr val="79D4D9"/>
                </a:solidFill>
              </a:rPr>
              <a:t>caractéristique</a:t>
            </a:r>
            <a:r>
              <a:rPr lang="fr-FR" sz="2800" spc="-20" dirty="0"/>
              <a:t> </a:t>
            </a:r>
            <a:r>
              <a:rPr lang="fr-FR" sz="2800" spc="-20" dirty="0" smtClean="0"/>
              <a:t>d’une </a:t>
            </a:r>
            <a:r>
              <a:rPr lang="fr-FR" sz="2800" spc="-20" dirty="0"/>
              <a:t>performance, d’un produit ou </a:t>
            </a:r>
            <a:r>
              <a:rPr lang="fr-FR" sz="2800" spc="-20" dirty="0" smtClean="0"/>
              <a:t>d’une </a:t>
            </a:r>
            <a:r>
              <a:rPr lang="fr-FR" sz="2800" spc="-20" dirty="0"/>
              <a:t>réponse élaborée qui peut se teinter selon différentes valeurs (Simon et Forget-Giroux, </a:t>
            </a:r>
            <a:r>
              <a:rPr lang="fr-FR" sz="2800" spc="-20" dirty="0" smtClean="0"/>
              <a:t>2001, dans Durand </a:t>
            </a:r>
            <a:r>
              <a:rPr lang="fr-FR" sz="2800" spc="-20" dirty="0"/>
              <a:t>et </a:t>
            </a:r>
            <a:r>
              <a:rPr lang="fr-FR" sz="2800" spc="-20" dirty="0" err="1"/>
              <a:t>Chouinard</a:t>
            </a:r>
            <a:r>
              <a:rPr lang="fr-FR" sz="2800" spc="-20" dirty="0"/>
              <a:t>, </a:t>
            </a:r>
            <a:r>
              <a:rPr lang="fr-FR" sz="2800" spc="-20" dirty="0" smtClean="0"/>
              <a:t>2012, p</a:t>
            </a:r>
            <a:r>
              <a:rPr lang="fr-FR" sz="2800" spc="-20" dirty="0"/>
              <a:t>. </a:t>
            </a:r>
            <a:r>
              <a:rPr lang="fr-FR" sz="2800" spc="-20" dirty="0" smtClean="0"/>
              <a:t>265).</a:t>
            </a:r>
            <a:endParaRPr lang="fr-CA" sz="2800" spc="-20" dirty="0"/>
          </a:p>
        </p:txBody>
      </p:sp>
    </p:spTree>
    <p:extLst>
      <p:ext uri="{BB962C8B-B14F-4D97-AF65-F5344CB8AC3E}">
        <p14:creationId xmlns:p14="http://schemas.microsoft.com/office/powerpoint/2010/main" val="1249713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2590800"/>
            <a:ext cx="8435280" cy="4267200"/>
          </a:xfrm>
        </p:spPr>
        <p:txBody>
          <a:bodyPr anchor="ctr">
            <a:normAutofit/>
          </a:bodyPr>
          <a:lstStyle/>
          <a:p>
            <a:pPr marL="0" lvl="0" indent="0">
              <a:spcAft>
                <a:spcPts val="400"/>
              </a:spcAft>
              <a:buNone/>
            </a:pPr>
            <a:r>
              <a:rPr lang="fr-FR" sz="2800" dirty="0" smtClean="0"/>
              <a:t>C’est </a:t>
            </a:r>
            <a:r>
              <a:rPr lang="fr-FR" sz="2800" dirty="0"/>
              <a:t>une dimension dont doit tenir compte </a:t>
            </a:r>
            <a:r>
              <a:rPr lang="fr-FR" sz="2800" dirty="0" smtClean="0"/>
              <a:t>l’évaluateur </a:t>
            </a:r>
            <a:r>
              <a:rPr lang="fr-FR" sz="2800" dirty="0"/>
              <a:t>pour </a:t>
            </a:r>
            <a:r>
              <a:rPr lang="fr-FR" sz="2800" dirty="0" smtClean="0"/>
              <a:t>apprécier l’état de développement d’une </a:t>
            </a:r>
            <a:r>
              <a:rPr lang="fr-FR" sz="2800" dirty="0"/>
              <a:t>compétence  : </a:t>
            </a:r>
            <a:endParaRPr lang="fr-FR" sz="2800" dirty="0" smtClean="0"/>
          </a:p>
          <a:p>
            <a:pPr marL="0" lvl="0" indent="0">
              <a:buNone/>
            </a:pPr>
            <a:r>
              <a:rPr lang="fr-FR" sz="2800" b="1" dirty="0" smtClean="0">
                <a:solidFill>
                  <a:srgbClr val="79D4D9"/>
                </a:solidFill>
              </a:rPr>
              <a:t>une </a:t>
            </a:r>
            <a:r>
              <a:rPr lang="fr-FR" sz="2800" b="1" dirty="0">
                <a:solidFill>
                  <a:srgbClr val="79D4D9"/>
                </a:solidFill>
              </a:rPr>
              <a:t>caractéristique</a:t>
            </a:r>
            <a:r>
              <a:rPr lang="fr-FR" sz="2800" dirty="0">
                <a:solidFill>
                  <a:srgbClr val="79D4D9"/>
                </a:solidFill>
              </a:rPr>
              <a:t> </a:t>
            </a:r>
            <a:r>
              <a:rPr lang="fr-FR" sz="2800" dirty="0" smtClean="0"/>
              <a:t>à </a:t>
            </a:r>
            <a:r>
              <a:rPr lang="fr-FR" sz="2800" dirty="0"/>
              <a:t>observer pour </a:t>
            </a:r>
            <a:r>
              <a:rPr lang="fr-FR" sz="2800" dirty="0" smtClean="0"/>
              <a:t>porter </a:t>
            </a:r>
            <a:r>
              <a:rPr lang="fr-FR" sz="2800" b="1" dirty="0" smtClean="0">
                <a:solidFill>
                  <a:srgbClr val="62A700"/>
                </a:solidFill>
              </a:rPr>
              <a:t>un jugement</a:t>
            </a:r>
            <a:r>
              <a:rPr lang="fr-F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056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èse">
  <a:themeElements>
    <a:clrScheme name="Personnalisé 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4A838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Élémentair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enès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10429</TotalTime>
  <Words>333</Words>
  <Application>Microsoft Office PowerPoint</Application>
  <PresentationFormat>Affichage à l'écran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Genèse</vt:lpstr>
      <vt:lpstr>Découvrir le sens des critères d’évaluation…</vt:lpstr>
      <vt:lpstr>Activité 3</vt:lpstr>
      <vt:lpstr>Synthèse </vt:lpstr>
      <vt:lpstr>Les critères d’évaluation</vt:lpstr>
      <vt:lpstr>Les critères d’évaluation</vt:lpstr>
      <vt:lpstr>Présentation PowerPoint</vt:lpstr>
      <vt:lpstr>Qu’est-ce  qu’un critère?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générale du projet</dc:title>
  <dc:creator>Isabelle Nizet</dc:creator>
  <cp:lastModifiedBy>Isabelle Nizet </cp:lastModifiedBy>
  <cp:revision>107</cp:revision>
  <cp:lastPrinted>2015-01-22T18:32:54Z</cp:lastPrinted>
  <dcterms:created xsi:type="dcterms:W3CDTF">2000-07-20T22:06:35Z</dcterms:created>
  <dcterms:modified xsi:type="dcterms:W3CDTF">2015-02-12T15:34:01Z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TC010184561036</vt:lpwstr>
  </property>
</Properties>
</file>