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ags/tag61.xml" ContentType="application/vnd.openxmlformats-officedocument.presentationml.tags+xml"/>
  <Override PartName="/ppt/notesSlides/notesSlide62.xml" ContentType="application/vnd.openxmlformats-officedocument.presentationml.notesSlide+xml"/>
  <Override PartName="/ppt/tags/tag62.xml" ContentType="application/vnd.openxmlformats-officedocument.presentationml.tags+xml"/>
  <Override PartName="/ppt/notesSlides/notesSlide63.xml" ContentType="application/vnd.openxmlformats-officedocument.presentationml.notesSlide+xml"/>
  <Override PartName="/ppt/tags/tag63.xml" ContentType="application/vnd.openxmlformats-officedocument.presentationml.tags+xml"/>
  <Override PartName="/ppt/notesSlides/notesSlide64.xml" ContentType="application/vnd.openxmlformats-officedocument.presentationml.notesSlide+xml"/>
  <Override PartName="/ppt/tags/tag64.xml" ContentType="application/vnd.openxmlformats-officedocument.presentationml.tags+xml"/>
  <Override PartName="/ppt/notesSlides/notesSlide65.xml" ContentType="application/vnd.openxmlformats-officedocument.presentationml.notesSlide+xml"/>
  <Override PartName="/ppt/tags/tag65.xml" ContentType="application/vnd.openxmlformats-officedocument.presentationml.tags+xml"/>
  <Override PartName="/ppt/notesSlides/notesSlide6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tags/tag74.xml" ContentType="application/vnd.openxmlformats-officedocument.presentationml.tags+xml"/>
  <Override PartName="/ppt/notesSlides/notesSlide71.xml" ContentType="application/vnd.openxmlformats-officedocument.presentationml.notesSlide+xml"/>
  <Override PartName="/ppt/tags/tag75.xml" ContentType="application/vnd.openxmlformats-officedocument.presentationml.tags+xml"/>
  <Override PartName="/ppt/notesSlides/notesSlide72.xml" ContentType="application/vnd.openxmlformats-officedocument.presentationml.notesSlide+xml"/>
  <Override PartName="/ppt/tags/tag76.xml" ContentType="application/vnd.openxmlformats-officedocument.presentationml.tags+xml"/>
  <Override PartName="/ppt/notesSlides/notesSlide7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74.xml" ContentType="application/vnd.openxmlformats-officedocument.presentationml.notesSlide+xml"/>
  <Override PartName="/ppt/tags/tag79.xml" ContentType="application/vnd.openxmlformats-officedocument.presentationml.tags+xml"/>
  <Override PartName="/ppt/notesSlides/notesSlide7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7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78.xml" ContentType="application/vnd.openxmlformats-officedocument.presentationml.notesSlide+xml"/>
  <Override PartName="/ppt/tags/tag87.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 id="2147483660" r:id="rId2"/>
  </p:sldMasterIdLst>
  <p:notesMasterIdLst>
    <p:notesMasterId r:id="rId85"/>
  </p:notesMasterIdLst>
  <p:handoutMasterIdLst>
    <p:handoutMasterId r:id="rId86"/>
  </p:handoutMasterIdLst>
  <p:sldIdLst>
    <p:sldId id="292" r:id="rId3"/>
    <p:sldId id="274" r:id="rId4"/>
    <p:sldId id="361" r:id="rId5"/>
    <p:sldId id="360" r:id="rId6"/>
    <p:sldId id="294" r:id="rId7"/>
    <p:sldId id="293" r:id="rId8"/>
    <p:sldId id="295" r:id="rId9"/>
    <p:sldId id="362" r:id="rId10"/>
    <p:sldId id="296" r:id="rId11"/>
    <p:sldId id="334" r:id="rId12"/>
    <p:sldId id="310" r:id="rId13"/>
    <p:sldId id="277" r:id="rId14"/>
    <p:sldId id="343" r:id="rId15"/>
    <p:sldId id="351" r:id="rId16"/>
    <p:sldId id="352" r:id="rId17"/>
    <p:sldId id="353" r:id="rId18"/>
    <p:sldId id="279" r:id="rId19"/>
    <p:sldId id="354" r:id="rId20"/>
    <p:sldId id="355" r:id="rId21"/>
    <p:sldId id="280" r:id="rId22"/>
    <p:sldId id="337" r:id="rId23"/>
    <p:sldId id="326" r:id="rId24"/>
    <p:sldId id="327" r:id="rId25"/>
    <p:sldId id="328" r:id="rId26"/>
    <p:sldId id="329" r:id="rId27"/>
    <p:sldId id="291" r:id="rId28"/>
    <p:sldId id="303" r:id="rId29"/>
    <p:sldId id="375" r:id="rId30"/>
    <p:sldId id="336" r:id="rId31"/>
    <p:sldId id="287" r:id="rId32"/>
    <p:sldId id="339" r:id="rId33"/>
    <p:sldId id="330" r:id="rId34"/>
    <p:sldId id="331" r:id="rId35"/>
    <p:sldId id="333" r:id="rId36"/>
    <p:sldId id="332" r:id="rId37"/>
    <p:sldId id="311" r:id="rId38"/>
    <p:sldId id="304" r:id="rId39"/>
    <p:sldId id="376" r:id="rId40"/>
    <p:sldId id="338" r:id="rId41"/>
    <p:sldId id="369" r:id="rId42"/>
    <p:sldId id="387" r:id="rId43"/>
    <p:sldId id="284" r:id="rId44"/>
    <p:sldId id="350" r:id="rId45"/>
    <p:sldId id="307" r:id="rId46"/>
    <p:sldId id="384" r:id="rId47"/>
    <p:sldId id="383" r:id="rId48"/>
    <p:sldId id="363" r:id="rId49"/>
    <p:sldId id="318" r:id="rId50"/>
    <p:sldId id="285" r:id="rId51"/>
    <p:sldId id="380" r:id="rId52"/>
    <p:sldId id="381" r:id="rId53"/>
    <p:sldId id="382" r:id="rId54"/>
    <p:sldId id="286" r:id="rId55"/>
    <p:sldId id="378" r:id="rId56"/>
    <p:sldId id="290" r:id="rId57"/>
    <p:sldId id="297" r:id="rId58"/>
    <p:sldId id="377" r:id="rId59"/>
    <p:sldId id="312" r:id="rId60"/>
    <p:sldId id="340" r:id="rId61"/>
    <p:sldId id="341" r:id="rId62"/>
    <p:sldId id="288" r:id="rId63"/>
    <p:sldId id="308" r:id="rId64"/>
    <p:sldId id="386" r:id="rId65"/>
    <p:sldId id="344" r:id="rId66"/>
    <p:sldId id="367" r:id="rId67"/>
    <p:sldId id="365" r:id="rId68"/>
    <p:sldId id="347" r:id="rId69"/>
    <p:sldId id="349" r:id="rId70"/>
    <p:sldId id="372" r:id="rId71"/>
    <p:sldId id="289" r:id="rId72"/>
    <p:sldId id="309" r:id="rId73"/>
    <p:sldId id="385" r:id="rId74"/>
    <p:sldId id="356" r:id="rId75"/>
    <p:sldId id="357" r:id="rId76"/>
    <p:sldId id="366" r:id="rId77"/>
    <p:sldId id="368" r:id="rId78"/>
    <p:sldId id="359" r:id="rId79"/>
    <p:sldId id="371" r:id="rId80"/>
    <p:sldId id="379" r:id="rId81"/>
    <p:sldId id="335" r:id="rId82"/>
    <p:sldId id="364" r:id="rId83"/>
    <p:sldId id="257" r:id="rId84"/>
  </p:sldIdLst>
  <p:sldSz cx="12599988" cy="9134475"/>
  <p:notesSz cx="7010400" cy="9296400"/>
  <p:defaultTextStyle>
    <a:defPPr>
      <a:defRPr lang="fr-FR"/>
    </a:defPPr>
    <a:lvl1pPr marL="0" algn="l" defTabSz="1241938" rtl="0" eaLnBrk="1" latinLnBrk="0" hangingPunct="1">
      <a:defRPr sz="2445" kern="1200">
        <a:solidFill>
          <a:schemeClr val="tx1"/>
        </a:solidFill>
        <a:latin typeface="+mn-lt"/>
        <a:ea typeface="+mn-ea"/>
        <a:cs typeface="+mn-cs"/>
      </a:defRPr>
    </a:lvl1pPr>
    <a:lvl2pPr marL="620969" algn="l" defTabSz="1241938" rtl="0" eaLnBrk="1" latinLnBrk="0" hangingPunct="1">
      <a:defRPr sz="2445" kern="1200">
        <a:solidFill>
          <a:schemeClr val="tx1"/>
        </a:solidFill>
        <a:latin typeface="+mn-lt"/>
        <a:ea typeface="+mn-ea"/>
        <a:cs typeface="+mn-cs"/>
      </a:defRPr>
    </a:lvl2pPr>
    <a:lvl3pPr marL="1241938" algn="l" defTabSz="1241938" rtl="0" eaLnBrk="1" latinLnBrk="0" hangingPunct="1">
      <a:defRPr sz="2445" kern="1200">
        <a:solidFill>
          <a:schemeClr val="tx1"/>
        </a:solidFill>
        <a:latin typeface="+mn-lt"/>
        <a:ea typeface="+mn-ea"/>
        <a:cs typeface="+mn-cs"/>
      </a:defRPr>
    </a:lvl3pPr>
    <a:lvl4pPr marL="1862907" algn="l" defTabSz="1241938" rtl="0" eaLnBrk="1" latinLnBrk="0" hangingPunct="1">
      <a:defRPr sz="2445" kern="1200">
        <a:solidFill>
          <a:schemeClr val="tx1"/>
        </a:solidFill>
        <a:latin typeface="+mn-lt"/>
        <a:ea typeface="+mn-ea"/>
        <a:cs typeface="+mn-cs"/>
      </a:defRPr>
    </a:lvl4pPr>
    <a:lvl5pPr marL="2483876" algn="l" defTabSz="1241938" rtl="0" eaLnBrk="1" latinLnBrk="0" hangingPunct="1">
      <a:defRPr sz="2445" kern="1200">
        <a:solidFill>
          <a:schemeClr val="tx1"/>
        </a:solidFill>
        <a:latin typeface="+mn-lt"/>
        <a:ea typeface="+mn-ea"/>
        <a:cs typeface="+mn-cs"/>
      </a:defRPr>
    </a:lvl5pPr>
    <a:lvl6pPr marL="3104845" algn="l" defTabSz="1241938" rtl="0" eaLnBrk="1" latinLnBrk="0" hangingPunct="1">
      <a:defRPr sz="2445" kern="1200">
        <a:solidFill>
          <a:schemeClr val="tx1"/>
        </a:solidFill>
        <a:latin typeface="+mn-lt"/>
        <a:ea typeface="+mn-ea"/>
        <a:cs typeface="+mn-cs"/>
      </a:defRPr>
    </a:lvl6pPr>
    <a:lvl7pPr marL="3725814" algn="l" defTabSz="1241938" rtl="0" eaLnBrk="1" latinLnBrk="0" hangingPunct="1">
      <a:defRPr sz="2445" kern="1200">
        <a:solidFill>
          <a:schemeClr val="tx1"/>
        </a:solidFill>
        <a:latin typeface="+mn-lt"/>
        <a:ea typeface="+mn-ea"/>
        <a:cs typeface="+mn-cs"/>
      </a:defRPr>
    </a:lvl7pPr>
    <a:lvl8pPr marL="4346783" algn="l" defTabSz="1241938" rtl="0" eaLnBrk="1" latinLnBrk="0" hangingPunct="1">
      <a:defRPr sz="2445" kern="1200">
        <a:solidFill>
          <a:schemeClr val="tx1"/>
        </a:solidFill>
        <a:latin typeface="+mn-lt"/>
        <a:ea typeface="+mn-ea"/>
        <a:cs typeface="+mn-cs"/>
      </a:defRPr>
    </a:lvl8pPr>
    <a:lvl9pPr marL="4967752" algn="l" defTabSz="1241938" rtl="0" eaLnBrk="1" latinLnBrk="0" hangingPunct="1">
      <a:defRPr sz="24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7" userDrawn="1">
          <p15:clr>
            <a:srgbClr val="A4A3A4"/>
          </p15:clr>
        </p15:guide>
        <p15:guide id="2"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CC"/>
    <a:srgbClr val="6C7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7208" autoAdjust="0"/>
  </p:normalViewPr>
  <p:slideViewPr>
    <p:cSldViewPr showGuides="1">
      <p:cViewPr varScale="1">
        <p:scale>
          <a:sx n="56" d="100"/>
          <a:sy n="56" d="100"/>
        </p:scale>
        <p:origin x="114" y="924"/>
      </p:cViewPr>
      <p:guideLst>
        <p:guide orient="horz" pos="2877"/>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A22F4-299A-4448-AF58-C5AF8D24FB8B}"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fr-CA"/>
        </a:p>
      </dgm:t>
    </dgm:pt>
    <dgm:pt modelId="{B8B9790E-FD33-4E45-9342-80EA197FDF0D}">
      <dgm:prSet phldrT="[Texte]" custT="1"/>
      <dgm:spPr/>
      <dgm:t>
        <a:bodyPr/>
        <a:lstStyle/>
        <a:p>
          <a:r>
            <a:rPr lang="fr-CA" sz="1600" b="1" dirty="0">
              <a:latin typeface="Arial" panose="020B0604020202020204" pitchFamily="34" charset="0"/>
              <a:cs typeface="Arial" panose="020B0604020202020204" pitchFamily="34" charset="0"/>
            </a:rPr>
            <a:t>Programme d'études </a:t>
          </a:r>
          <a:r>
            <a:rPr lang="fr-CA" sz="1600" b="1" i="1" dirty="0">
              <a:latin typeface="Arial" panose="020B0604020202020204" pitchFamily="34" charset="0"/>
              <a:cs typeface="Arial" panose="020B0604020202020204" pitchFamily="34" charset="0"/>
            </a:rPr>
            <a:t>Histoire du Québec et du Canada</a:t>
          </a:r>
          <a:endParaRPr lang="fr-CA" sz="1100" b="1" i="1" dirty="0">
            <a:latin typeface="Arial" panose="020B0604020202020204" pitchFamily="34" charset="0"/>
            <a:cs typeface="Arial" panose="020B0604020202020204" pitchFamily="34" charset="0"/>
          </a:endParaRPr>
        </a:p>
      </dgm:t>
    </dgm:pt>
    <dgm:pt modelId="{E806F602-C662-49C3-8E8B-E840269246C5}" type="parTrans" cxnId="{86D0E1E8-8037-4790-8C00-569BF2BA9A74}">
      <dgm:prSet/>
      <dgm:spPr/>
      <dgm:t>
        <a:bodyPr/>
        <a:lstStyle/>
        <a:p>
          <a:endParaRPr lang="fr-CA"/>
        </a:p>
      </dgm:t>
    </dgm:pt>
    <dgm:pt modelId="{7236C77D-1507-435A-B652-8402BF4307A9}" type="sibTrans" cxnId="{86D0E1E8-8037-4790-8C00-569BF2BA9A74}">
      <dgm:prSet/>
      <dgm:spPr/>
      <dgm:t>
        <a:bodyPr/>
        <a:lstStyle/>
        <a:p>
          <a:endParaRPr lang="fr-CA"/>
        </a:p>
      </dgm:t>
    </dgm:pt>
    <dgm:pt modelId="{9D875BBE-833A-419D-94D1-FAFF9C344687}">
      <dgm:prSet phldrT="[Texte]" custT="1"/>
      <dgm:spPr/>
      <dgm:t>
        <a:bodyPr/>
        <a:lstStyle/>
        <a:p>
          <a:pPr algn="ctr"/>
          <a:r>
            <a:rPr lang="fr-CA" sz="1600" b="1" dirty="0">
              <a:latin typeface="Arial" panose="020B0604020202020204" pitchFamily="34" charset="0"/>
              <a:cs typeface="Arial" panose="020B0604020202020204" pitchFamily="34" charset="0"/>
            </a:rPr>
            <a:t>Validation du contenu</a:t>
          </a:r>
        </a:p>
        <a:p>
          <a:pPr algn="ctr"/>
          <a:endParaRPr lang="fr-CA" sz="1600" b="1" dirty="0">
            <a:latin typeface="Arial" panose="020B0604020202020204" pitchFamily="34" charset="0"/>
            <a:cs typeface="Arial" panose="020B0604020202020204" pitchFamily="34" charset="0"/>
          </a:endParaRPr>
        </a:p>
        <a:p>
          <a:pPr algn="l"/>
          <a:r>
            <a:rPr lang="fr-CA" sz="1600" dirty="0">
              <a:latin typeface="Arial" panose="020B0604020202020204" pitchFamily="34" charset="0"/>
              <a:cs typeface="Arial" panose="020B0604020202020204" pitchFamily="34" charset="0"/>
            </a:rPr>
            <a:t>- Comité de validation</a:t>
          </a:r>
        </a:p>
        <a:p>
          <a:pPr algn="l"/>
          <a:r>
            <a:rPr lang="fr-CA" sz="1600" dirty="0">
              <a:latin typeface="Arial" panose="020B0604020202020204" pitchFamily="34" charset="0"/>
              <a:cs typeface="Arial" panose="020B0604020202020204" pitchFamily="34" charset="0"/>
            </a:rPr>
            <a:t>- Comité de consultation</a:t>
          </a:r>
        </a:p>
        <a:p>
          <a:pPr algn="l"/>
          <a:r>
            <a:rPr lang="fr-CA" sz="1600" dirty="0">
              <a:latin typeface="Arial" panose="020B0604020202020204" pitchFamily="34" charset="0"/>
              <a:cs typeface="Arial" panose="020B0604020202020204" pitchFamily="34" charset="0"/>
            </a:rPr>
            <a:t>- Partenaires ministériels</a:t>
          </a:r>
        </a:p>
        <a:p>
          <a:pPr algn="l"/>
          <a:r>
            <a:rPr lang="fr-CA" sz="1600" dirty="0">
              <a:latin typeface="Arial" panose="020B0604020202020204" pitchFamily="34" charset="0"/>
              <a:cs typeface="Arial" panose="020B0604020202020204" pitchFamily="34" charset="0"/>
            </a:rPr>
            <a:t>- Validation scientifique</a:t>
          </a:r>
        </a:p>
        <a:p>
          <a:pPr algn="l"/>
          <a:r>
            <a:rPr lang="fr-CA" sz="1600" dirty="0">
              <a:latin typeface="Arial" panose="020B0604020202020204" pitchFamily="34" charset="0"/>
              <a:cs typeface="Arial" panose="020B0604020202020204" pitchFamily="34" charset="0"/>
            </a:rPr>
            <a:t>- Autres</a:t>
          </a:r>
          <a:endParaRPr lang="fr-CA" sz="1600" dirty="0"/>
        </a:p>
      </dgm:t>
    </dgm:pt>
    <dgm:pt modelId="{7D97734D-DB75-4E80-B45A-9814A92B0C06}" type="parTrans" cxnId="{3C4ECBBF-EC60-47E6-9BE3-F6EA8904013D}">
      <dgm:prSet/>
      <dgm:spPr/>
      <dgm:t>
        <a:bodyPr/>
        <a:lstStyle/>
        <a:p>
          <a:endParaRPr lang="fr-CA"/>
        </a:p>
      </dgm:t>
    </dgm:pt>
    <dgm:pt modelId="{FC8BEF78-FA56-4EA3-B557-330D33A10F73}" type="sibTrans" cxnId="{3C4ECBBF-EC60-47E6-9BE3-F6EA8904013D}">
      <dgm:prSet/>
      <dgm:spPr/>
      <dgm:t>
        <a:bodyPr/>
        <a:lstStyle/>
        <a:p>
          <a:endParaRPr lang="fr-CA"/>
        </a:p>
      </dgm:t>
    </dgm:pt>
    <dgm:pt modelId="{F15AE850-64E5-485D-8AD2-40420C4CD15A}">
      <dgm:prSet phldrT="[Texte]" custT="1"/>
      <dgm:spPr/>
      <dgm:t>
        <a:bodyPr/>
        <a:lstStyle/>
        <a:p>
          <a:pPr algn="ctr"/>
          <a:r>
            <a:rPr lang="fr-CA" sz="1600" b="1" dirty="0">
              <a:latin typeface="Arial" panose="020B0604020202020204" pitchFamily="34" charset="0"/>
              <a:cs typeface="Arial" panose="020B0604020202020204" pitchFamily="34" charset="0"/>
            </a:rPr>
            <a:t>Validation par les pratiques enseignantes</a:t>
          </a:r>
        </a:p>
        <a:p>
          <a:pPr algn="ctr"/>
          <a:endParaRPr lang="fr-CA" sz="1600" dirty="0">
            <a:latin typeface="Arial" panose="020B0604020202020204" pitchFamily="34" charset="0"/>
            <a:cs typeface="Arial" panose="020B0604020202020204" pitchFamily="34" charset="0"/>
          </a:endParaRPr>
        </a:p>
        <a:p>
          <a:pPr algn="l"/>
          <a:r>
            <a:rPr lang="fr-CA" sz="1600" dirty="0">
              <a:latin typeface="Arial" panose="020B0604020202020204" pitchFamily="34" charset="0"/>
              <a:cs typeface="Arial" panose="020B0604020202020204" pitchFamily="34" charset="0"/>
            </a:rPr>
            <a:t>- Projets pilotes</a:t>
          </a:r>
          <a:endParaRPr lang="fr-CA" sz="1600" dirty="0"/>
        </a:p>
      </dgm:t>
    </dgm:pt>
    <dgm:pt modelId="{D6273CBE-2DF3-4F4F-91C2-ABBFBEAAE03F}" type="parTrans" cxnId="{F3B6689C-60CF-450C-97DB-1D5E4961DAE1}">
      <dgm:prSet/>
      <dgm:spPr/>
      <dgm:t>
        <a:bodyPr/>
        <a:lstStyle/>
        <a:p>
          <a:endParaRPr lang="fr-CA"/>
        </a:p>
      </dgm:t>
    </dgm:pt>
    <dgm:pt modelId="{FBE2BF8D-B064-43C5-BF36-BA35C84F96EA}" type="sibTrans" cxnId="{F3B6689C-60CF-450C-97DB-1D5E4961DAE1}">
      <dgm:prSet/>
      <dgm:spPr/>
      <dgm:t>
        <a:bodyPr/>
        <a:lstStyle/>
        <a:p>
          <a:endParaRPr lang="fr-CA"/>
        </a:p>
      </dgm:t>
    </dgm:pt>
    <dgm:pt modelId="{6E49C3AC-5C43-4F6B-BC15-2596512DA060}">
      <dgm:prSet phldrT="[Texte]" custT="1"/>
      <dgm:spPr/>
      <dgm:t>
        <a:bodyPr/>
        <a:lstStyle/>
        <a:p>
          <a:pPr algn="ctr"/>
          <a:r>
            <a:rPr lang="fr-CA" sz="1600" b="1" dirty="0">
              <a:latin typeface="Arial" panose="020B0604020202020204" pitchFamily="34" charset="0"/>
              <a:cs typeface="Arial" panose="020B0604020202020204" pitchFamily="34" charset="0"/>
            </a:rPr>
            <a:t>Élaboration du programme</a:t>
          </a:r>
        </a:p>
        <a:p>
          <a:pPr algn="ctr"/>
          <a:endParaRPr lang="fr-CA" sz="1600" b="1" dirty="0">
            <a:latin typeface="Arial" panose="020B0604020202020204" pitchFamily="34" charset="0"/>
            <a:cs typeface="Arial" panose="020B0604020202020204" pitchFamily="34" charset="0"/>
          </a:endParaRPr>
        </a:p>
        <a:p>
          <a:pPr algn="l"/>
          <a:r>
            <a:rPr lang="fr-CA" sz="1600" dirty="0">
              <a:latin typeface="Arial" panose="020B0604020202020204" pitchFamily="34" charset="0"/>
              <a:cs typeface="Arial" panose="020B0604020202020204" pitchFamily="34" charset="0"/>
            </a:rPr>
            <a:t>- Direction de la formation  générale des jeunes</a:t>
          </a:r>
        </a:p>
        <a:p>
          <a:pPr algn="l"/>
          <a:r>
            <a:rPr lang="fr-CA" sz="1600" dirty="0">
              <a:latin typeface="Arial" panose="020B0604020202020204" pitchFamily="34" charset="0"/>
              <a:cs typeface="Arial" panose="020B0604020202020204" pitchFamily="34" charset="0"/>
            </a:rPr>
            <a:t>- Direction de l'évaluation des apprentissages</a:t>
          </a:r>
          <a:endParaRPr lang="fr-CA" sz="1600" dirty="0"/>
        </a:p>
      </dgm:t>
    </dgm:pt>
    <dgm:pt modelId="{F21E264B-2569-4324-A96E-D0B737048942}" type="parTrans" cxnId="{F8F9983F-1396-40E0-8A63-13630342F0E7}">
      <dgm:prSet/>
      <dgm:spPr/>
      <dgm:t>
        <a:bodyPr/>
        <a:lstStyle/>
        <a:p>
          <a:endParaRPr lang="fr-CA"/>
        </a:p>
      </dgm:t>
    </dgm:pt>
    <dgm:pt modelId="{0D8BDAFC-6C65-4D6C-B8B3-BC3398E14155}" type="sibTrans" cxnId="{F8F9983F-1396-40E0-8A63-13630342F0E7}">
      <dgm:prSet/>
      <dgm:spPr/>
      <dgm:t>
        <a:bodyPr/>
        <a:lstStyle/>
        <a:p>
          <a:endParaRPr lang="fr-CA"/>
        </a:p>
      </dgm:t>
    </dgm:pt>
    <dgm:pt modelId="{72DE44D5-34B3-4C33-835A-C2B0AA30DBDF}" type="pres">
      <dgm:prSet presAssocID="{0C9A22F4-299A-4448-AF58-C5AF8D24FB8B}" presName="Name0" presStyleCnt="0">
        <dgm:presLayoutVars>
          <dgm:chMax val="1"/>
          <dgm:dir/>
          <dgm:animLvl val="ctr"/>
          <dgm:resizeHandles val="exact"/>
        </dgm:presLayoutVars>
      </dgm:prSet>
      <dgm:spPr/>
    </dgm:pt>
    <dgm:pt modelId="{F7550A82-731D-433D-8DF4-A4F690274C30}" type="pres">
      <dgm:prSet presAssocID="{B8B9790E-FD33-4E45-9342-80EA197FDF0D}" presName="centerShape" presStyleLbl="node0" presStyleIdx="0" presStyleCnt="1" custScaleX="136571" custScaleY="144871" custLinFactNeighborX="2257" custLinFactNeighborY="14563"/>
      <dgm:spPr/>
    </dgm:pt>
    <dgm:pt modelId="{1EC94B84-BB58-43A1-9771-2FD76DC0BC21}" type="pres">
      <dgm:prSet presAssocID="{7D97734D-DB75-4E80-B45A-9814A92B0C06}" presName="parTrans" presStyleLbl="sibTrans2D1" presStyleIdx="0" presStyleCnt="3" custAng="10800000" custScaleX="148102"/>
      <dgm:spPr/>
    </dgm:pt>
    <dgm:pt modelId="{B6B0B988-CD74-49A5-81F4-5574300742C9}" type="pres">
      <dgm:prSet presAssocID="{7D97734D-DB75-4E80-B45A-9814A92B0C06}" presName="connectorText" presStyleLbl="sibTrans2D1" presStyleIdx="0" presStyleCnt="3"/>
      <dgm:spPr/>
    </dgm:pt>
    <dgm:pt modelId="{7D2005C9-65FB-4B0E-8F2D-74D9A193FA44}" type="pres">
      <dgm:prSet presAssocID="{9D875BBE-833A-419D-94D1-FAFF9C344687}" presName="node" presStyleLbl="node1" presStyleIdx="0" presStyleCnt="3" custScaleX="168038" custScaleY="169060" custRadScaleRad="104714" custRadScaleInc="-14479">
        <dgm:presLayoutVars>
          <dgm:bulletEnabled val="1"/>
        </dgm:presLayoutVars>
      </dgm:prSet>
      <dgm:spPr/>
    </dgm:pt>
    <dgm:pt modelId="{18AE20DB-795C-43F3-AD1A-C246EBBA323E}" type="pres">
      <dgm:prSet presAssocID="{D6273CBE-2DF3-4F4F-91C2-ABBFBEAAE03F}" presName="parTrans" presStyleLbl="sibTrans2D1" presStyleIdx="1" presStyleCnt="3" custAng="10952280" custScaleX="112202"/>
      <dgm:spPr/>
    </dgm:pt>
    <dgm:pt modelId="{DF558E29-5DD0-424C-BF5D-FAABF0F1492C}" type="pres">
      <dgm:prSet presAssocID="{D6273CBE-2DF3-4F4F-91C2-ABBFBEAAE03F}" presName="connectorText" presStyleLbl="sibTrans2D1" presStyleIdx="1" presStyleCnt="3"/>
      <dgm:spPr/>
    </dgm:pt>
    <dgm:pt modelId="{FAA466C9-10D3-4C1E-87C0-94D6823B9C95}" type="pres">
      <dgm:prSet presAssocID="{F15AE850-64E5-485D-8AD2-40420C4CD15A}" presName="node" presStyleLbl="node1" presStyleIdx="1" presStyleCnt="3" custScaleX="163781" custScaleY="172028" custRadScaleRad="129574" custRadScaleInc="-77362">
        <dgm:presLayoutVars>
          <dgm:bulletEnabled val="1"/>
        </dgm:presLayoutVars>
      </dgm:prSet>
      <dgm:spPr/>
    </dgm:pt>
    <dgm:pt modelId="{B0DDA642-E15A-447F-BC73-C2AEDAB2A43C}" type="pres">
      <dgm:prSet presAssocID="{F21E264B-2569-4324-A96E-D0B737048942}" presName="parTrans" presStyleLbl="sibTrans2D1" presStyleIdx="2" presStyleCnt="3" custAng="10893283" custScaleX="101760"/>
      <dgm:spPr/>
    </dgm:pt>
    <dgm:pt modelId="{EB9DA687-ABD0-47AB-AF86-31D78354C0B4}" type="pres">
      <dgm:prSet presAssocID="{F21E264B-2569-4324-A96E-D0B737048942}" presName="connectorText" presStyleLbl="sibTrans2D1" presStyleIdx="2" presStyleCnt="3"/>
      <dgm:spPr/>
    </dgm:pt>
    <dgm:pt modelId="{C901B89C-CBE2-4212-8EDC-A27754D9394C}" type="pres">
      <dgm:prSet presAssocID="{6E49C3AC-5C43-4F6B-BC15-2596512DA060}" presName="node" presStyleLbl="node1" presStyleIdx="2" presStyleCnt="3" custScaleX="168297" custScaleY="170801" custRadScaleRad="136442" custRadScaleInc="49892">
        <dgm:presLayoutVars>
          <dgm:bulletEnabled val="1"/>
        </dgm:presLayoutVars>
      </dgm:prSet>
      <dgm:spPr/>
    </dgm:pt>
  </dgm:ptLst>
  <dgm:cxnLst>
    <dgm:cxn modelId="{E5593D00-7F86-43C0-8796-183931AA64EE}" type="presOf" srcId="{F21E264B-2569-4324-A96E-D0B737048942}" destId="{B0DDA642-E15A-447F-BC73-C2AEDAB2A43C}" srcOrd="0" destOrd="0" presId="urn:microsoft.com/office/officeart/2005/8/layout/radial5"/>
    <dgm:cxn modelId="{C3C93913-D855-490F-8305-48CE99A7D6A6}" type="presOf" srcId="{7D97734D-DB75-4E80-B45A-9814A92B0C06}" destId="{B6B0B988-CD74-49A5-81F4-5574300742C9}" srcOrd="1" destOrd="0" presId="urn:microsoft.com/office/officeart/2005/8/layout/radial5"/>
    <dgm:cxn modelId="{E02E3C17-B983-4F3F-A5E6-1D18809F4F85}" type="presOf" srcId="{7D97734D-DB75-4E80-B45A-9814A92B0C06}" destId="{1EC94B84-BB58-43A1-9771-2FD76DC0BC21}" srcOrd="0" destOrd="0" presId="urn:microsoft.com/office/officeart/2005/8/layout/radial5"/>
    <dgm:cxn modelId="{71B54F34-5052-4A65-A071-6349797C2A23}" type="presOf" srcId="{D6273CBE-2DF3-4F4F-91C2-ABBFBEAAE03F}" destId="{18AE20DB-795C-43F3-AD1A-C246EBBA323E}" srcOrd="0" destOrd="0" presId="urn:microsoft.com/office/officeart/2005/8/layout/radial5"/>
    <dgm:cxn modelId="{F8F9983F-1396-40E0-8A63-13630342F0E7}" srcId="{B8B9790E-FD33-4E45-9342-80EA197FDF0D}" destId="{6E49C3AC-5C43-4F6B-BC15-2596512DA060}" srcOrd="2" destOrd="0" parTransId="{F21E264B-2569-4324-A96E-D0B737048942}" sibTransId="{0D8BDAFC-6C65-4D6C-B8B3-BC3398E14155}"/>
    <dgm:cxn modelId="{47396052-601F-455E-B16E-2C5653A39CF8}" type="presOf" srcId="{0C9A22F4-299A-4448-AF58-C5AF8D24FB8B}" destId="{72DE44D5-34B3-4C33-835A-C2B0AA30DBDF}" srcOrd="0" destOrd="0" presId="urn:microsoft.com/office/officeart/2005/8/layout/radial5"/>
    <dgm:cxn modelId="{9E714478-7BA1-4E52-9142-AE98B55A541C}" type="presOf" srcId="{B8B9790E-FD33-4E45-9342-80EA197FDF0D}" destId="{F7550A82-731D-433D-8DF4-A4F690274C30}" srcOrd="0" destOrd="0" presId="urn:microsoft.com/office/officeart/2005/8/layout/radial5"/>
    <dgm:cxn modelId="{9360CA86-4865-4E67-9FAA-72DE4A8FA44A}" type="presOf" srcId="{F21E264B-2569-4324-A96E-D0B737048942}" destId="{EB9DA687-ABD0-47AB-AF86-31D78354C0B4}" srcOrd="1" destOrd="0" presId="urn:microsoft.com/office/officeart/2005/8/layout/radial5"/>
    <dgm:cxn modelId="{1D265C9A-704A-4C74-B875-A457B73871E0}" type="presOf" srcId="{F15AE850-64E5-485D-8AD2-40420C4CD15A}" destId="{FAA466C9-10D3-4C1E-87C0-94D6823B9C95}" srcOrd="0" destOrd="0" presId="urn:microsoft.com/office/officeart/2005/8/layout/radial5"/>
    <dgm:cxn modelId="{F3B6689C-60CF-450C-97DB-1D5E4961DAE1}" srcId="{B8B9790E-FD33-4E45-9342-80EA197FDF0D}" destId="{F15AE850-64E5-485D-8AD2-40420C4CD15A}" srcOrd="1" destOrd="0" parTransId="{D6273CBE-2DF3-4F4F-91C2-ABBFBEAAE03F}" sibTransId="{FBE2BF8D-B064-43C5-BF36-BA35C84F96EA}"/>
    <dgm:cxn modelId="{EB0F8BB4-FA8D-411B-B0DE-6905B166B50D}" type="presOf" srcId="{9D875BBE-833A-419D-94D1-FAFF9C344687}" destId="{7D2005C9-65FB-4B0E-8F2D-74D9A193FA44}" srcOrd="0" destOrd="0" presId="urn:microsoft.com/office/officeart/2005/8/layout/radial5"/>
    <dgm:cxn modelId="{3C4ECBBF-EC60-47E6-9BE3-F6EA8904013D}" srcId="{B8B9790E-FD33-4E45-9342-80EA197FDF0D}" destId="{9D875BBE-833A-419D-94D1-FAFF9C344687}" srcOrd="0" destOrd="0" parTransId="{7D97734D-DB75-4E80-B45A-9814A92B0C06}" sibTransId="{FC8BEF78-FA56-4EA3-B557-330D33A10F73}"/>
    <dgm:cxn modelId="{C58DB9E5-77AD-4B5F-9115-2EF1079244A3}" type="presOf" srcId="{6E49C3AC-5C43-4F6B-BC15-2596512DA060}" destId="{C901B89C-CBE2-4212-8EDC-A27754D9394C}" srcOrd="0" destOrd="0" presId="urn:microsoft.com/office/officeart/2005/8/layout/radial5"/>
    <dgm:cxn modelId="{86D0E1E8-8037-4790-8C00-569BF2BA9A74}" srcId="{0C9A22F4-299A-4448-AF58-C5AF8D24FB8B}" destId="{B8B9790E-FD33-4E45-9342-80EA197FDF0D}" srcOrd="0" destOrd="0" parTransId="{E806F602-C662-49C3-8E8B-E840269246C5}" sibTransId="{7236C77D-1507-435A-B652-8402BF4307A9}"/>
    <dgm:cxn modelId="{79D232FD-293C-4D3D-AC4B-D971EB7E9B84}" type="presOf" srcId="{D6273CBE-2DF3-4F4F-91C2-ABBFBEAAE03F}" destId="{DF558E29-5DD0-424C-BF5D-FAABF0F1492C}" srcOrd="1" destOrd="0" presId="urn:microsoft.com/office/officeart/2005/8/layout/radial5"/>
    <dgm:cxn modelId="{60874560-8FF0-4001-A051-E417048D6A86}" type="presParOf" srcId="{72DE44D5-34B3-4C33-835A-C2B0AA30DBDF}" destId="{F7550A82-731D-433D-8DF4-A4F690274C30}" srcOrd="0" destOrd="0" presId="urn:microsoft.com/office/officeart/2005/8/layout/radial5"/>
    <dgm:cxn modelId="{559C68AB-D26E-4F8C-90F6-D68F835425B4}" type="presParOf" srcId="{72DE44D5-34B3-4C33-835A-C2B0AA30DBDF}" destId="{1EC94B84-BB58-43A1-9771-2FD76DC0BC21}" srcOrd="1" destOrd="0" presId="urn:microsoft.com/office/officeart/2005/8/layout/radial5"/>
    <dgm:cxn modelId="{2A8C1201-961C-49D1-BDB0-AF8353C71FDB}" type="presParOf" srcId="{1EC94B84-BB58-43A1-9771-2FD76DC0BC21}" destId="{B6B0B988-CD74-49A5-81F4-5574300742C9}" srcOrd="0" destOrd="0" presId="urn:microsoft.com/office/officeart/2005/8/layout/radial5"/>
    <dgm:cxn modelId="{3EA5C8D3-8C5B-47D1-ADBA-4A5F996B4470}" type="presParOf" srcId="{72DE44D5-34B3-4C33-835A-C2B0AA30DBDF}" destId="{7D2005C9-65FB-4B0E-8F2D-74D9A193FA44}" srcOrd="2" destOrd="0" presId="urn:microsoft.com/office/officeart/2005/8/layout/radial5"/>
    <dgm:cxn modelId="{F00C3324-B4A9-4103-9AA6-985B4860A9CF}" type="presParOf" srcId="{72DE44D5-34B3-4C33-835A-C2B0AA30DBDF}" destId="{18AE20DB-795C-43F3-AD1A-C246EBBA323E}" srcOrd="3" destOrd="0" presId="urn:microsoft.com/office/officeart/2005/8/layout/radial5"/>
    <dgm:cxn modelId="{FCB2C4E5-C34C-4678-BBD3-04C067014CD6}" type="presParOf" srcId="{18AE20DB-795C-43F3-AD1A-C246EBBA323E}" destId="{DF558E29-5DD0-424C-BF5D-FAABF0F1492C}" srcOrd="0" destOrd="0" presId="urn:microsoft.com/office/officeart/2005/8/layout/radial5"/>
    <dgm:cxn modelId="{64267A70-9C02-47CE-84CF-67772692F63E}" type="presParOf" srcId="{72DE44D5-34B3-4C33-835A-C2B0AA30DBDF}" destId="{FAA466C9-10D3-4C1E-87C0-94D6823B9C95}" srcOrd="4" destOrd="0" presId="urn:microsoft.com/office/officeart/2005/8/layout/radial5"/>
    <dgm:cxn modelId="{E92B3ABD-1791-4720-81EA-C668E12F58E2}" type="presParOf" srcId="{72DE44D5-34B3-4C33-835A-C2B0AA30DBDF}" destId="{B0DDA642-E15A-447F-BC73-C2AEDAB2A43C}" srcOrd="5" destOrd="0" presId="urn:microsoft.com/office/officeart/2005/8/layout/radial5"/>
    <dgm:cxn modelId="{FEF2A70D-4EC8-40BF-9205-1C137A0B46D2}" type="presParOf" srcId="{B0DDA642-E15A-447F-BC73-C2AEDAB2A43C}" destId="{EB9DA687-ABD0-47AB-AF86-31D78354C0B4}" srcOrd="0" destOrd="0" presId="urn:microsoft.com/office/officeart/2005/8/layout/radial5"/>
    <dgm:cxn modelId="{558D75A0-5B23-4760-86CF-E1C593A69EAF}" type="presParOf" srcId="{72DE44D5-34B3-4C33-835A-C2B0AA30DBDF}" destId="{C901B89C-CBE2-4212-8EDC-A27754D9394C}" srcOrd="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9D044-97CA-4DC4-A151-FD274AB8020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fr-CA"/>
        </a:p>
      </dgm:t>
    </dgm:pt>
    <dgm:pt modelId="{A29040A5-D5A9-4355-9C55-D0C3BADD1640}">
      <dgm:prSet phldrT="[Texte]"/>
      <dgm:spPr/>
      <dgm:t>
        <a:bodyPr/>
        <a:lstStyle/>
        <a:p>
          <a:r>
            <a:rPr lang="fr-CA" dirty="0"/>
            <a:t>Contextes d’une certaine complexité</a:t>
          </a:r>
        </a:p>
      </dgm:t>
    </dgm:pt>
    <dgm:pt modelId="{331CB0FB-9DF3-43C6-8377-2701F71AA7B1}" type="parTrans" cxnId="{9E0EC921-F212-4549-995D-970F5D3B94C1}">
      <dgm:prSet/>
      <dgm:spPr/>
      <dgm:t>
        <a:bodyPr/>
        <a:lstStyle/>
        <a:p>
          <a:endParaRPr lang="fr-CA"/>
        </a:p>
      </dgm:t>
    </dgm:pt>
    <dgm:pt modelId="{1CE43D68-353B-4EA8-BA31-68572F71016D}" type="sibTrans" cxnId="{9E0EC921-F212-4549-995D-970F5D3B94C1}">
      <dgm:prSet/>
      <dgm:spPr/>
      <dgm:t>
        <a:bodyPr/>
        <a:lstStyle/>
        <a:p>
          <a:endParaRPr lang="fr-CA"/>
        </a:p>
      </dgm:t>
    </dgm:pt>
    <dgm:pt modelId="{5E195208-2A05-469C-869B-BB65DB712219}">
      <dgm:prSet phldrT="[Texte]"/>
      <dgm:spPr/>
      <dgm:t>
        <a:bodyPr/>
        <a:lstStyle/>
        <a:p>
          <a:r>
            <a:rPr lang="fr-CA" dirty="0"/>
            <a:t>Compétences</a:t>
          </a:r>
        </a:p>
      </dgm:t>
    </dgm:pt>
    <dgm:pt modelId="{EA3A71C5-1F3D-46BF-9090-0F0DC13FDB7A}" type="parTrans" cxnId="{754E0D6D-BDBE-44CB-99E1-4DB45FD3CEE0}">
      <dgm:prSet/>
      <dgm:spPr/>
      <dgm:t>
        <a:bodyPr/>
        <a:lstStyle/>
        <a:p>
          <a:endParaRPr lang="fr-CA"/>
        </a:p>
      </dgm:t>
    </dgm:pt>
    <dgm:pt modelId="{0901D768-E7DD-4166-8AE5-5171DC51115D}" type="sibTrans" cxnId="{754E0D6D-BDBE-44CB-99E1-4DB45FD3CEE0}">
      <dgm:prSet/>
      <dgm:spPr/>
      <dgm:t>
        <a:bodyPr/>
        <a:lstStyle/>
        <a:p>
          <a:endParaRPr lang="fr-CA"/>
        </a:p>
      </dgm:t>
    </dgm:pt>
    <dgm:pt modelId="{29382916-9FD3-4F49-A96D-FEF20D1138E2}">
      <dgm:prSet phldrT="[Texte]"/>
      <dgm:spPr/>
      <dgm:t>
        <a:bodyPr/>
        <a:lstStyle/>
        <a:p>
          <a:r>
            <a:rPr lang="fr-CA" dirty="0"/>
            <a:t>Mobilisation et utilisation efficace d’un ensemble de ressources </a:t>
          </a:r>
        </a:p>
      </dgm:t>
    </dgm:pt>
    <dgm:pt modelId="{B760995B-3EA3-4EFC-BD21-CC9966BBCE9E}" type="sibTrans" cxnId="{E5718E2B-526C-4D24-9DE6-CFF98F45E32A}">
      <dgm:prSet/>
      <dgm:spPr/>
      <dgm:t>
        <a:bodyPr/>
        <a:lstStyle/>
        <a:p>
          <a:endParaRPr lang="fr-CA"/>
        </a:p>
      </dgm:t>
    </dgm:pt>
    <dgm:pt modelId="{525A2E90-38BC-4264-8DDC-090F0D6A8835}" type="parTrans" cxnId="{E5718E2B-526C-4D24-9DE6-CFF98F45E32A}">
      <dgm:prSet/>
      <dgm:spPr/>
      <dgm:t>
        <a:bodyPr/>
        <a:lstStyle/>
        <a:p>
          <a:endParaRPr lang="fr-CA"/>
        </a:p>
      </dgm:t>
    </dgm:pt>
    <dgm:pt modelId="{9792F572-85AD-4528-A16A-AB22116B8512}" type="pres">
      <dgm:prSet presAssocID="{4F29D044-97CA-4DC4-A151-FD274AB80206}" presName="Name0" presStyleCnt="0">
        <dgm:presLayoutVars>
          <dgm:chMax val="4"/>
          <dgm:resizeHandles val="exact"/>
        </dgm:presLayoutVars>
      </dgm:prSet>
      <dgm:spPr/>
    </dgm:pt>
    <dgm:pt modelId="{6DD01837-F773-4D25-9F02-01360CBE3075}" type="pres">
      <dgm:prSet presAssocID="{4F29D044-97CA-4DC4-A151-FD274AB80206}" presName="ellipse" presStyleLbl="trBgShp" presStyleIdx="0" presStyleCnt="1"/>
      <dgm:spPr/>
    </dgm:pt>
    <dgm:pt modelId="{BB43AB11-7E24-4346-97CD-14700C4BBD98}" type="pres">
      <dgm:prSet presAssocID="{4F29D044-97CA-4DC4-A151-FD274AB80206}" presName="arrow1" presStyleLbl="fgShp" presStyleIdx="0" presStyleCnt="1"/>
      <dgm:spPr/>
    </dgm:pt>
    <dgm:pt modelId="{FB6582CB-CDBD-4DE5-A1F9-5C084048107A}" type="pres">
      <dgm:prSet presAssocID="{4F29D044-97CA-4DC4-A151-FD274AB80206}" presName="rectangle" presStyleLbl="revTx" presStyleIdx="0" presStyleCnt="1">
        <dgm:presLayoutVars>
          <dgm:bulletEnabled val="1"/>
        </dgm:presLayoutVars>
      </dgm:prSet>
      <dgm:spPr/>
    </dgm:pt>
    <dgm:pt modelId="{B06D261B-73A1-448D-8886-20ECCCB02DA8}" type="pres">
      <dgm:prSet presAssocID="{A29040A5-D5A9-4355-9C55-D0C3BADD1640}" presName="item1" presStyleLbl="node1" presStyleIdx="0" presStyleCnt="2" custLinFactNeighborX="43785" custLinFactNeighborY="-83889">
        <dgm:presLayoutVars>
          <dgm:bulletEnabled val="1"/>
        </dgm:presLayoutVars>
      </dgm:prSet>
      <dgm:spPr/>
    </dgm:pt>
    <dgm:pt modelId="{8BB7C9D8-AEF5-4AE8-849B-EE09336477DE}" type="pres">
      <dgm:prSet presAssocID="{5E195208-2A05-469C-869B-BB65DB712219}" presName="item2" presStyleLbl="node1" presStyleIdx="1" presStyleCnt="2" custLinFactNeighborX="14542" custLinFactNeighborY="22632">
        <dgm:presLayoutVars>
          <dgm:bulletEnabled val="1"/>
        </dgm:presLayoutVars>
      </dgm:prSet>
      <dgm:spPr/>
    </dgm:pt>
    <dgm:pt modelId="{F6BD68F3-8D71-47D6-AE17-411FE685D37C}" type="pres">
      <dgm:prSet presAssocID="{4F29D044-97CA-4DC4-A151-FD274AB80206}" presName="funnel" presStyleLbl="trAlignAcc1" presStyleIdx="0" presStyleCnt="1" custLinFactNeighborX="-41" custLinFactNeighborY="1638"/>
      <dgm:spPr/>
    </dgm:pt>
  </dgm:ptLst>
  <dgm:cxnLst>
    <dgm:cxn modelId="{9E0EC921-F212-4549-995D-970F5D3B94C1}" srcId="{4F29D044-97CA-4DC4-A151-FD274AB80206}" destId="{A29040A5-D5A9-4355-9C55-D0C3BADD1640}" srcOrd="1" destOrd="0" parTransId="{331CB0FB-9DF3-43C6-8377-2701F71AA7B1}" sibTransId="{1CE43D68-353B-4EA8-BA31-68572F71016D}"/>
    <dgm:cxn modelId="{E5718E2B-526C-4D24-9DE6-CFF98F45E32A}" srcId="{4F29D044-97CA-4DC4-A151-FD274AB80206}" destId="{29382916-9FD3-4F49-A96D-FEF20D1138E2}" srcOrd="0" destOrd="0" parTransId="{525A2E90-38BC-4264-8DDC-090F0D6A8835}" sibTransId="{B760995B-3EA3-4EFC-BD21-CC9966BBCE9E}"/>
    <dgm:cxn modelId="{C1D35F3D-6225-4B1D-8D92-B3B6ED20903C}" type="presOf" srcId="{5E195208-2A05-469C-869B-BB65DB712219}" destId="{FB6582CB-CDBD-4DE5-A1F9-5C084048107A}" srcOrd="0" destOrd="0" presId="urn:microsoft.com/office/officeart/2005/8/layout/funnel1"/>
    <dgm:cxn modelId="{212BB75B-6DFC-4B9D-A5F2-876C0696E415}" type="presOf" srcId="{4F29D044-97CA-4DC4-A151-FD274AB80206}" destId="{9792F572-85AD-4528-A16A-AB22116B8512}" srcOrd="0" destOrd="0" presId="urn:microsoft.com/office/officeart/2005/8/layout/funnel1"/>
    <dgm:cxn modelId="{754E0D6D-BDBE-44CB-99E1-4DB45FD3CEE0}" srcId="{4F29D044-97CA-4DC4-A151-FD274AB80206}" destId="{5E195208-2A05-469C-869B-BB65DB712219}" srcOrd="2" destOrd="0" parTransId="{EA3A71C5-1F3D-46BF-9090-0F0DC13FDB7A}" sibTransId="{0901D768-E7DD-4166-8AE5-5171DC51115D}"/>
    <dgm:cxn modelId="{E088C47A-0D79-41B5-A6AF-47435D8B9827}" type="presOf" srcId="{29382916-9FD3-4F49-A96D-FEF20D1138E2}" destId="{8BB7C9D8-AEF5-4AE8-849B-EE09336477DE}" srcOrd="0" destOrd="0" presId="urn:microsoft.com/office/officeart/2005/8/layout/funnel1"/>
    <dgm:cxn modelId="{B371CAC6-94E3-45C3-A4D7-CB1B92029E4D}" type="presOf" srcId="{A29040A5-D5A9-4355-9C55-D0C3BADD1640}" destId="{B06D261B-73A1-448D-8886-20ECCCB02DA8}" srcOrd="0" destOrd="0" presId="urn:microsoft.com/office/officeart/2005/8/layout/funnel1"/>
    <dgm:cxn modelId="{3D0ECA69-C4B1-4E4E-915A-A1F31701BFC1}" type="presParOf" srcId="{9792F572-85AD-4528-A16A-AB22116B8512}" destId="{6DD01837-F773-4D25-9F02-01360CBE3075}" srcOrd="0" destOrd="0" presId="urn:microsoft.com/office/officeart/2005/8/layout/funnel1"/>
    <dgm:cxn modelId="{FC392A31-FF3F-4094-9863-24D33462EA9E}" type="presParOf" srcId="{9792F572-85AD-4528-A16A-AB22116B8512}" destId="{BB43AB11-7E24-4346-97CD-14700C4BBD98}" srcOrd="1" destOrd="0" presId="urn:microsoft.com/office/officeart/2005/8/layout/funnel1"/>
    <dgm:cxn modelId="{09376B88-1B8A-4644-B762-5D1441F97237}" type="presParOf" srcId="{9792F572-85AD-4528-A16A-AB22116B8512}" destId="{FB6582CB-CDBD-4DE5-A1F9-5C084048107A}" srcOrd="2" destOrd="0" presId="urn:microsoft.com/office/officeart/2005/8/layout/funnel1"/>
    <dgm:cxn modelId="{618F807D-3925-4100-A623-6B3230E8335D}" type="presParOf" srcId="{9792F572-85AD-4528-A16A-AB22116B8512}" destId="{B06D261B-73A1-448D-8886-20ECCCB02DA8}" srcOrd="3" destOrd="0" presId="urn:microsoft.com/office/officeart/2005/8/layout/funnel1"/>
    <dgm:cxn modelId="{09CACFB4-5FED-45E8-8B74-3849F4AAF1F5}" type="presParOf" srcId="{9792F572-85AD-4528-A16A-AB22116B8512}" destId="{8BB7C9D8-AEF5-4AE8-849B-EE09336477DE}" srcOrd="4" destOrd="0" presId="urn:microsoft.com/office/officeart/2005/8/layout/funnel1"/>
    <dgm:cxn modelId="{8D45B870-1B3B-4B54-B4F2-AF901766EE89}" type="presParOf" srcId="{9792F572-85AD-4528-A16A-AB22116B8512}" destId="{F6BD68F3-8D71-47D6-AE17-411FE685D37C}"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78E27E-0131-43D8-B0EB-CF3BDF0AFAA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CA"/>
        </a:p>
      </dgm:t>
    </dgm:pt>
    <dgm:pt modelId="{3BA55387-21D5-4930-A0F9-354976A81699}">
      <dgm:prSet phldrT="[Texte]"/>
      <dgm:spPr>
        <a:solidFill>
          <a:srgbClr val="6C759A"/>
        </a:solidFill>
        <a:ln>
          <a:solidFill>
            <a:schemeClr val="bg1"/>
          </a:solidFill>
        </a:ln>
        <a:effectLst>
          <a:outerShdw blurRad="50800" dist="38100" dir="2700000" algn="tl" rotWithShape="0">
            <a:prstClr val="black">
              <a:alpha val="40000"/>
            </a:prstClr>
          </a:outerShdw>
        </a:effectLst>
      </dgm:spPr>
      <dgm:t>
        <a:bodyPr/>
        <a:lstStyle/>
        <a:p>
          <a:r>
            <a:rPr lang="fr-CA" dirty="0"/>
            <a:t>Caractériser</a:t>
          </a:r>
        </a:p>
      </dgm:t>
    </dgm:pt>
    <dgm:pt modelId="{77BEC132-F0B8-4404-B1EF-D5D6B6F02B2E}" type="parTrans" cxnId="{A17A49D6-F193-438B-B6C8-36B71CB94FC6}">
      <dgm:prSet/>
      <dgm:spPr/>
      <dgm:t>
        <a:bodyPr/>
        <a:lstStyle/>
        <a:p>
          <a:endParaRPr lang="fr-CA"/>
        </a:p>
      </dgm:t>
    </dgm:pt>
    <dgm:pt modelId="{35CA458B-706B-4AEC-B84B-B150CAD9191D}" type="sibTrans" cxnId="{A17A49D6-F193-438B-B6C8-36B71CB94FC6}">
      <dgm:prSet/>
      <dgm:spPr/>
      <dgm:t>
        <a:bodyPr/>
        <a:lstStyle/>
        <a:p>
          <a:endParaRPr lang="fr-CA"/>
        </a:p>
      </dgm:t>
    </dgm:pt>
    <dgm:pt modelId="{29D61843-0024-4496-95BF-B01F9E99065D}">
      <dgm:prSet phldrT="[Texte]"/>
      <dgm:spPr>
        <a:solidFill>
          <a:srgbClr val="6C759A"/>
        </a:solidFill>
        <a:ln>
          <a:solidFill>
            <a:schemeClr val="bg1"/>
          </a:solidFill>
        </a:ln>
        <a:effectLst>
          <a:outerShdw blurRad="50800" dist="38100" dir="2700000" algn="tl" rotWithShape="0">
            <a:prstClr val="black">
              <a:alpha val="40000"/>
            </a:prstClr>
          </a:outerShdw>
        </a:effectLst>
      </dgm:spPr>
      <dgm:t>
        <a:bodyPr/>
        <a:lstStyle/>
        <a:p>
          <a:pPr algn="ctr"/>
          <a:r>
            <a:rPr lang="fr-CA" dirty="0"/>
            <a:t>Une étape essentielle à l’étude de l’histoire</a:t>
          </a:r>
        </a:p>
      </dgm:t>
    </dgm:pt>
    <dgm:pt modelId="{D700594E-82DB-429D-8949-02B8A5BB2F82}" type="parTrans" cxnId="{A29F4907-EA06-49C7-A4D7-1612FDE3382C}">
      <dgm:prSet/>
      <dgm:spPr>
        <a:solidFill>
          <a:srgbClr val="6C759A"/>
        </a:solidFill>
        <a:ln>
          <a:solidFill>
            <a:schemeClr val="bg1"/>
          </a:solidFill>
        </a:ln>
        <a:effectLst>
          <a:outerShdw blurRad="50800" dist="38100" dir="2700000" algn="tl" rotWithShape="0">
            <a:prstClr val="black">
              <a:alpha val="40000"/>
            </a:prstClr>
          </a:outerShdw>
        </a:effectLst>
      </dgm:spPr>
      <dgm:t>
        <a:bodyPr/>
        <a:lstStyle/>
        <a:p>
          <a:endParaRPr lang="fr-CA"/>
        </a:p>
      </dgm:t>
    </dgm:pt>
    <dgm:pt modelId="{D0C52074-FA62-42CB-87A2-2C3C27C3E3C5}" type="sibTrans" cxnId="{A29F4907-EA06-49C7-A4D7-1612FDE3382C}">
      <dgm:prSet/>
      <dgm:spPr/>
      <dgm:t>
        <a:bodyPr/>
        <a:lstStyle/>
        <a:p>
          <a:endParaRPr lang="fr-CA"/>
        </a:p>
      </dgm:t>
    </dgm:pt>
    <dgm:pt modelId="{434F28DA-4C70-43DF-BAAB-4DCAEA49A342}">
      <dgm:prSet phldrT="[Texte]"/>
      <dgm:spPr>
        <a:solidFill>
          <a:srgbClr val="6C759A"/>
        </a:solidFill>
        <a:effectLst>
          <a:outerShdw blurRad="50800" dist="38100" dir="2700000" algn="tl" rotWithShape="0">
            <a:prstClr val="black">
              <a:alpha val="40000"/>
            </a:prstClr>
          </a:outerShdw>
        </a:effectLst>
      </dgm:spPr>
      <dgm:t>
        <a:bodyPr/>
        <a:lstStyle/>
        <a:p>
          <a:r>
            <a:rPr lang="fr-CA" dirty="0"/>
            <a:t>Répondre à la question comment étaient les choses à l’époque de…</a:t>
          </a:r>
        </a:p>
      </dgm:t>
    </dgm:pt>
    <dgm:pt modelId="{5A019F38-80F6-4967-90AF-7A4D8B275A21}" type="parTrans" cxnId="{73B6EA89-20A8-4FB5-86E2-AFA442B4AD2D}">
      <dgm:prSet/>
      <dgm:spPr>
        <a:solidFill>
          <a:srgbClr val="6C759A"/>
        </a:solidFill>
        <a:ln>
          <a:solidFill>
            <a:schemeClr val="bg1"/>
          </a:solidFill>
        </a:ln>
        <a:effectLst>
          <a:outerShdw blurRad="50800" dist="38100" dir="2700000" algn="tl" rotWithShape="0">
            <a:prstClr val="black">
              <a:alpha val="40000"/>
            </a:prstClr>
          </a:outerShdw>
        </a:effectLst>
      </dgm:spPr>
      <dgm:t>
        <a:bodyPr/>
        <a:lstStyle/>
        <a:p>
          <a:endParaRPr lang="fr-CA"/>
        </a:p>
      </dgm:t>
    </dgm:pt>
    <dgm:pt modelId="{C3F6A76B-9FAC-4291-88F7-606DE9432D8D}" type="sibTrans" cxnId="{73B6EA89-20A8-4FB5-86E2-AFA442B4AD2D}">
      <dgm:prSet/>
      <dgm:spPr/>
      <dgm:t>
        <a:bodyPr/>
        <a:lstStyle/>
        <a:p>
          <a:endParaRPr lang="fr-CA"/>
        </a:p>
      </dgm:t>
    </dgm:pt>
    <dgm:pt modelId="{B8F10BF6-D9C9-41E4-AA74-DF04850AAC9E}">
      <dgm:prSet phldrT="[Texte]"/>
      <dgm:spPr>
        <a:solidFill>
          <a:srgbClr val="6C759A"/>
        </a:solidFill>
        <a:ln>
          <a:solidFill>
            <a:schemeClr val="bg1"/>
          </a:solidFill>
        </a:ln>
        <a:effectLst>
          <a:outerShdw blurRad="50800" dist="38100" dir="2700000" algn="tl" rotWithShape="0">
            <a:prstClr val="black">
              <a:alpha val="40000"/>
            </a:prstClr>
          </a:outerShdw>
        </a:effectLst>
      </dgm:spPr>
      <dgm:t>
        <a:bodyPr/>
        <a:lstStyle/>
        <a:p>
          <a:r>
            <a:rPr lang="fr-CA" dirty="0"/>
            <a:t>L’analyse critique des sources</a:t>
          </a:r>
        </a:p>
      </dgm:t>
    </dgm:pt>
    <dgm:pt modelId="{36AB41AC-1EAF-4FED-9ED7-38671D3BC288}" type="parTrans" cxnId="{317A748A-3FB8-49E4-A849-7E6CD3D15CFA}">
      <dgm:prSet/>
      <dgm:spPr>
        <a:solidFill>
          <a:srgbClr val="6C759A"/>
        </a:solidFill>
        <a:ln>
          <a:solidFill>
            <a:schemeClr val="bg1"/>
          </a:solidFill>
        </a:ln>
        <a:effectLst>
          <a:outerShdw blurRad="50800" dist="38100" dir="2700000" algn="tl" rotWithShape="0">
            <a:prstClr val="black">
              <a:alpha val="40000"/>
            </a:prstClr>
          </a:outerShdw>
        </a:effectLst>
      </dgm:spPr>
      <dgm:t>
        <a:bodyPr/>
        <a:lstStyle/>
        <a:p>
          <a:endParaRPr lang="fr-CA"/>
        </a:p>
      </dgm:t>
    </dgm:pt>
    <dgm:pt modelId="{CC13B21D-7136-4912-A4A3-08E1596A9DDF}" type="sibTrans" cxnId="{317A748A-3FB8-49E4-A849-7E6CD3D15CFA}">
      <dgm:prSet/>
      <dgm:spPr/>
      <dgm:t>
        <a:bodyPr/>
        <a:lstStyle/>
        <a:p>
          <a:endParaRPr lang="fr-CA"/>
        </a:p>
      </dgm:t>
    </dgm:pt>
    <dgm:pt modelId="{0204EA89-5A2C-435E-A8AE-7E49F049551E}">
      <dgm:prSet phldrT="[Texte]"/>
      <dgm:spPr>
        <a:solidFill>
          <a:srgbClr val="6C759A"/>
        </a:solidFill>
        <a:ln>
          <a:solidFill>
            <a:schemeClr val="bg1"/>
          </a:solidFill>
        </a:ln>
        <a:effectLst>
          <a:outerShdw blurRad="50800" dist="38100" dir="2700000" algn="tl" rotWithShape="0">
            <a:prstClr val="black">
              <a:alpha val="40000"/>
            </a:prstClr>
          </a:outerShdw>
        </a:effectLst>
      </dgm:spPr>
      <dgm:t>
        <a:bodyPr/>
        <a:lstStyle/>
        <a:p>
          <a:r>
            <a:rPr lang="fr-CA" dirty="0"/>
            <a:t>Décrire une partie ou l’ensemble de la période historique</a:t>
          </a:r>
        </a:p>
      </dgm:t>
    </dgm:pt>
    <dgm:pt modelId="{819C5A30-3C75-4207-AE68-151CC5DF7827}" type="parTrans" cxnId="{712D78AD-4379-4995-8A77-A42641BBA922}">
      <dgm:prSet/>
      <dgm:spPr>
        <a:solidFill>
          <a:srgbClr val="6C759A"/>
        </a:solidFill>
        <a:ln>
          <a:solidFill>
            <a:schemeClr val="bg1"/>
          </a:solidFill>
        </a:ln>
        <a:effectLst>
          <a:outerShdw blurRad="50800" dist="38100" dir="2700000" algn="tl" rotWithShape="0">
            <a:prstClr val="black">
              <a:alpha val="40000"/>
            </a:prstClr>
          </a:outerShdw>
        </a:effectLst>
      </dgm:spPr>
      <dgm:t>
        <a:bodyPr/>
        <a:lstStyle/>
        <a:p>
          <a:endParaRPr lang="fr-CA"/>
        </a:p>
      </dgm:t>
    </dgm:pt>
    <dgm:pt modelId="{A786921D-0998-40F2-915F-EC0B9DE7FCAE}" type="sibTrans" cxnId="{712D78AD-4379-4995-8A77-A42641BBA922}">
      <dgm:prSet/>
      <dgm:spPr/>
      <dgm:t>
        <a:bodyPr/>
        <a:lstStyle/>
        <a:p>
          <a:endParaRPr lang="fr-CA"/>
        </a:p>
      </dgm:t>
    </dgm:pt>
    <dgm:pt modelId="{2ECFAF30-9815-4FF7-A9CF-50418A7377A0}" type="pres">
      <dgm:prSet presAssocID="{7B78E27E-0131-43D8-B0EB-CF3BDF0AFAAF}" presName="cycle" presStyleCnt="0">
        <dgm:presLayoutVars>
          <dgm:chMax val="1"/>
          <dgm:dir/>
          <dgm:animLvl val="ctr"/>
          <dgm:resizeHandles val="exact"/>
        </dgm:presLayoutVars>
      </dgm:prSet>
      <dgm:spPr/>
    </dgm:pt>
    <dgm:pt modelId="{99119604-B44C-40C2-A39F-B08CD6A9632A}" type="pres">
      <dgm:prSet presAssocID="{3BA55387-21D5-4930-A0F9-354976A81699}" presName="centerShape" presStyleLbl="node0" presStyleIdx="0" presStyleCnt="1" custLinFactNeighborX="746" custLinFactNeighborY="907"/>
      <dgm:spPr/>
    </dgm:pt>
    <dgm:pt modelId="{B26F346D-7BFE-4E20-9CA1-71FD6D27F513}" type="pres">
      <dgm:prSet presAssocID="{D700594E-82DB-429D-8949-02B8A5BB2F82}" presName="parTrans" presStyleLbl="bgSibTrans2D1" presStyleIdx="0" presStyleCnt="4" custAng="10770785" custScaleX="37584" custLinFactNeighborX="28516" custLinFactNeighborY="44898"/>
      <dgm:spPr/>
    </dgm:pt>
    <dgm:pt modelId="{BDA21BD0-F8BF-4B7F-8D9F-69C58BB7564F}" type="pres">
      <dgm:prSet presAssocID="{29D61843-0024-4496-95BF-B01F9E99065D}" presName="node" presStyleLbl="node1" presStyleIdx="0" presStyleCnt="4">
        <dgm:presLayoutVars>
          <dgm:bulletEnabled val="1"/>
        </dgm:presLayoutVars>
      </dgm:prSet>
      <dgm:spPr/>
    </dgm:pt>
    <dgm:pt modelId="{45928776-BB75-4761-8A17-AC69602B4925}" type="pres">
      <dgm:prSet presAssocID="{5A019F38-80F6-4967-90AF-7A4D8B275A21}" presName="parTrans" presStyleLbl="bgSibTrans2D1" presStyleIdx="1" presStyleCnt="4" custAng="10896805" custScaleX="50020" custLinFactNeighborX="16078" custLinFactNeighborY="77398"/>
      <dgm:spPr/>
    </dgm:pt>
    <dgm:pt modelId="{BFA65CCE-2430-433F-AD85-4E9F35879741}" type="pres">
      <dgm:prSet presAssocID="{434F28DA-4C70-43DF-BAAB-4DCAEA49A342}" presName="node" presStyleLbl="node1" presStyleIdx="1" presStyleCnt="4">
        <dgm:presLayoutVars>
          <dgm:bulletEnabled val="1"/>
        </dgm:presLayoutVars>
      </dgm:prSet>
      <dgm:spPr/>
    </dgm:pt>
    <dgm:pt modelId="{3BE03F0C-F5D0-4C3E-8760-8F03B20B344E}" type="pres">
      <dgm:prSet presAssocID="{36AB41AC-1EAF-4FED-9ED7-38671D3BC288}" presName="parTrans" presStyleLbl="bgSibTrans2D1" presStyleIdx="2" presStyleCnt="4" custAng="11134992" custScaleX="50908" custLinFactNeighborX="-12074" custLinFactNeighborY="74089"/>
      <dgm:spPr/>
    </dgm:pt>
    <dgm:pt modelId="{D6B04B8B-2217-4C09-9F4C-7858F1694EFB}" type="pres">
      <dgm:prSet presAssocID="{B8F10BF6-D9C9-41E4-AA74-DF04850AAC9E}" presName="node" presStyleLbl="node1" presStyleIdx="2" presStyleCnt="4">
        <dgm:presLayoutVars>
          <dgm:bulletEnabled val="1"/>
        </dgm:presLayoutVars>
      </dgm:prSet>
      <dgm:spPr/>
    </dgm:pt>
    <dgm:pt modelId="{EF76C75A-D326-493C-B6BD-A0E522BF7DAD}" type="pres">
      <dgm:prSet presAssocID="{819C5A30-3C75-4207-AE68-151CC5DF7827}" presName="parTrans" presStyleLbl="bgSibTrans2D1" presStyleIdx="3" presStyleCnt="4" custAng="10870102" custScaleX="38835" custLinFactNeighborX="-27735" custLinFactNeighborY="30105" custRadScaleRad="200031" custRadScaleInc="-2147483648"/>
      <dgm:spPr/>
    </dgm:pt>
    <dgm:pt modelId="{039B76AB-49E4-4B27-AD9F-9642861D222A}" type="pres">
      <dgm:prSet presAssocID="{0204EA89-5A2C-435E-A8AE-7E49F049551E}" presName="node" presStyleLbl="node1" presStyleIdx="3" presStyleCnt="4" custRadScaleRad="101212" custRadScaleInc="-2388">
        <dgm:presLayoutVars>
          <dgm:bulletEnabled val="1"/>
        </dgm:presLayoutVars>
      </dgm:prSet>
      <dgm:spPr/>
    </dgm:pt>
  </dgm:ptLst>
  <dgm:cxnLst>
    <dgm:cxn modelId="{A29F4907-EA06-49C7-A4D7-1612FDE3382C}" srcId="{3BA55387-21D5-4930-A0F9-354976A81699}" destId="{29D61843-0024-4496-95BF-B01F9E99065D}" srcOrd="0" destOrd="0" parTransId="{D700594E-82DB-429D-8949-02B8A5BB2F82}" sibTransId="{D0C52074-FA62-42CB-87A2-2C3C27C3E3C5}"/>
    <dgm:cxn modelId="{E867F109-DAE7-4254-9114-F89857440C6E}" type="presOf" srcId="{D700594E-82DB-429D-8949-02B8A5BB2F82}" destId="{B26F346D-7BFE-4E20-9CA1-71FD6D27F513}" srcOrd="0" destOrd="0" presId="urn:microsoft.com/office/officeart/2005/8/layout/radial4"/>
    <dgm:cxn modelId="{6AEE340C-6714-4767-AE72-91A8842B9AC5}" type="presOf" srcId="{0204EA89-5A2C-435E-A8AE-7E49F049551E}" destId="{039B76AB-49E4-4B27-AD9F-9642861D222A}" srcOrd="0" destOrd="0" presId="urn:microsoft.com/office/officeart/2005/8/layout/radial4"/>
    <dgm:cxn modelId="{FED0F335-1722-40FA-8024-067EDF3155AC}" type="presOf" srcId="{434F28DA-4C70-43DF-BAAB-4DCAEA49A342}" destId="{BFA65CCE-2430-433F-AD85-4E9F35879741}" srcOrd="0" destOrd="0" presId="urn:microsoft.com/office/officeart/2005/8/layout/radial4"/>
    <dgm:cxn modelId="{CF122442-76EB-401B-AF9E-EC194C9004D7}" type="presOf" srcId="{5A019F38-80F6-4967-90AF-7A4D8B275A21}" destId="{45928776-BB75-4761-8A17-AC69602B4925}" srcOrd="0" destOrd="0" presId="urn:microsoft.com/office/officeart/2005/8/layout/radial4"/>
    <dgm:cxn modelId="{05ACC64A-EEDF-4AAE-9C2B-20ACD04F9D8D}" type="presOf" srcId="{7B78E27E-0131-43D8-B0EB-CF3BDF0AFAAF}" destId="{2ECFAF30-9815-4FF7-A9CF-50418A7377A0}" srcOrd="0" destOrd="0" presId="urn:microsoft.com/office/officeart/2005/8/layout/radial4"/>
    <dgm:cxn modelId="{AE2B3B79-19C0-4B46-A384-86CE8C3D48E3}" type="presOf" srcId="{3BA55387-21D5-4930-A0F9-354976A81699}" destId="{99119604-B44C-40C2-A39F-B08CD6A9632A}" srcOrd="0" destOrd="0" presId="urn:microsoft.com/office/officeart/2005/8/layout/radial4"/>
    <dgm:cxn modelId="{6070D584-E67E-4045-9F23-6BE56509F966}" type="presOf" srcId="{36AB41AC-1EAF-4FED-9ED7-38671D3BC288}" destId="{3BE03F0C-F5D0-4C3E-8760-8F03B20B344E}" srcOrd="0" destOrd="0" presId="urn:microsoft.com/office/officeart/2005/8/layout/radial4"/>
    <dgm:cxn modelId="{73B6EA89-20A8-4FB5-86E2-AFA442B4AD2D}" srcId="{3BA55387-21D5-4930-A0F9-354976A81699}" destId="{434F28DA-4C70-43DF-BAAB-4DCAEA49A342}" srcOrd="1" destOrd="0" parTransId="{5A019F38-80F6-4967-90AF-7A4D8B275A21}" sibTransId="{C3F6A76B-9FAC-4291-88F7-606DE9432D8D}"/>
    <dgm:cxn modelId="{317A748A-3FB8-49E4-A849-7E6CD3D15CFA}" srcId="{3BA55387-21D5-4930-A0F9-354976A81699}" destId="{B8F10BF6-D9C9-41E4-AA74-DF04850AAC9E}" srcOrd="2" destOrd="0" parTransId="{36AB41AC-1EAF-4FED-9ED7-38671D3BC288}" sibTransId="{CC13B21D-7136-4912-A4A3-08E1596A9DDF}"/>
    <dgm:cxn modelId="{E1729CA6-7737-468D-A8FB-D52E10C3FE1B}" type="presOf" srcId="{819C5A30-3C75-4207-AE68-151CC5DF7827}" destId="{EF76C75A-D326-493C-B6BD-A0E522BF7DAD}" srcOrd="0" destOrd="0" presId="urn:microsoft.com/office/officeart/2005/8/layout/radial4"/>
    <dgm:cxn modelId="{712D78AD-4379-4995-8A77-A42641BBA922}" srcId="{3BA55387-21D5-4930-A0F9-354976A81699}" destId="{0204EA89-5A2C-435E-A8AE-7E49F049551E}" srcOrd="3" destOrd="0" parTransId="{819C5A30-3C75-4207-AE68-151CC5DF7827}" sibTransId="{A786921D-0998-40F2-915F-EC0B9DE7FCAE}"/>
    <dgm:cxn modelId="{2407E8C6-D2B9-4DAA-B136-F563FEBB8BE9}" type="presOf" srcId="{B8F10BF6-D9C9-41E4-AA74-DF04850AAC9E}" destId="{D6B04B8B-2217-4C09-9F4C-7858F1694EFB}" srcOrd="0" destOrd="0" presId="urn:microsoft.com/office/officeart/2005/8/layout/radial4"/>
    <dgm:cxn modelId="{A17A49D6-F193-438B-B6C8-36B71CB94FC6}" srcId="{7B78E27E-0131-43D8-B0EB-CF3BDF0AFAAF}" destId="{3BA55387-21D5-4930-A0F9-354976A81699}" srcOrd="0" destOrd="0" parTransId="{77BEC132-F0B8-4404-B1EF-D5D6B6F02B2E}" sibTransId="{35CA458B-706B-4AEC-B84B-B150CAD9191D}"/>
    <dgm:cxn modelId="{24FF90DB-66B9-4847-8630-9C284181BC10}" type="presOf" srcId="{29D61843-0024-4496-95BF-B01F9E99065D}" destId="{BDA21BD0-F8BF-4B7F-8D9F-69C58BB7564F}" srcOrd="0" destOrd="0" presId="urn:microsoft.com/office/officeart/2005/8/layout/radial4"/>
    <dgm:cxn modelId="{514A511B-DD09-4FDA-AE60-96A3BCD10017}" type="presParOf" srcId="{2ECFAF30-9815-4FF7-A9CF-50418A7377A0}" destId="{99119604-B44C-40C2-A39F-B08CD6A9632A}" srcOrd="0" destOrd="0" presId="urn:microsoft.com/office/officeart/2005/8/layout/radial4"/>
    <dgm:cxn modelId="{7500FC60-DA94-48C0-B647-FED068C85790}" type="presParOf" srcId="{2ECFAF30-9815-4FF7-A9CF-50418A7377A0}" destId="{B26F346D-7BFE-4E20-9CA1-71FD6D27F513}" srcOrd="1" destOrd="0" presId="urn:microsoft.com/office/officeart/2005/8/layout/radial4"/>
    <dgm:cxn modelId="{F11BBE20-5223-45C3-870F-58E32E2D9099}" type="presParOf" srcId="{2ECFAF30-9815-4FF7-A9CF-50418A7377A0}" destId="{BDA21BD0-F8BF-4B7F-8D9F-69C58BB7564F}" srcOrd="2" destOrd="0" presId="urn:microsoft.com/office/officeart/2005/8/layout/radial4"/>
    <dgm:cxn modelId="{44967A50-5BD5-4FB6-AD46-D042096FF1FD}" type="presParOf" srcId="{2ECFAF30-9815-4FF7-A9CF-50418A7377A0}" destId="{45928776-BB75-4761-8A17-AC69602B4925}" srcOrd="3" destOrd="0" presId="urn:microsoft.com/office/officeart/2005/8/layout/radial4"/>
    <dgm:cxn modelId="{097555D5-D2AD-4FE9-B680-A86B45F57206}" type="presParOf" srcId="{2ECFAF30-9815-4FF7-A9CF-50418A7377A0}" destId="{BFA65CCE-2430-433F-AD85-4E9F35879741}" srcOrd="4" destOrd="0" presId="urn:microsoft.com/office/officeart/2005/8/layout/radial4"/>
    <dgm:cxn modelId="{1BAE632A-BAD9-490B-A602-56E862AD0992}" type="presParOf" srcId="{2ECFAF30-9815-4FF7-A9CF-50418A7377A0}" destId="{3BE03F0C-F5D0-4C3E-8760-8F03B20B344E}" srcOrd="5" destOrd="0" presId="urn:microsoft.com/office/officeart/2005/8/layout/radial4"/>
    <dgm:cxn modelId="{F9E9612F-B153-4E40-9829-D03AC5A1483A}" type="presParOf" srcId="{2ECFAF30-9815-4FF7-A9CF-50418A7377A0}" destId="{D6B04B8B-2217-4C09-9F4C-7858F1694EFB}" srcOrd="6" destOrd="0" presId="urn:microsoft.com/office/officeart/2005/8/layout/radial4"/>
    <dgm:cxn modelId="{507737CD-F2D8-440B-8A5D-A6D743CB2F95}" type="presParOf" srcId="{2ECFAF30-9815-4FF7-A9CF-50418A7377A0}" destId="{EF76C75A-D326-493C-B6BD-A0E522BF7DAD}" srcOrd="7" destOrd="0" presId="urn:microsoft.com/office/officeart/2005/8/layout/radial4"/>
    <dgm:cxn modelId="{BE356034-EBA7-4709-A843-B800FEB4DF83}" type="presParOf" srcId="{2ECFAF30-9815-4FF7-A9CF-50418A7377A0}" destId="{039B76AB-49E4-4B27-AD9F-9642861D222A}"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78E27E-0131-43D8-B0EB-CF3BDF0AFAA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CA"/>
        </a:p>
      </dgm:t>
    </dgm:pt>
    <dgm:pt modelId="{3BA55387-21D5-4930-A0F9-354976A81699}">
      <dgm:prSet phldrT="[Texte]"/>
      <dgm:spPr>
        <a:solidFill>
          <a:srgbClr val="A0A0CC"/>
        </a:solidFill>
        <a:ln>
          <a:solidFill>
            <a:schemeClr val="bg1"/>
          </a:solidFill>
        </a:ln>
        <a:effectLst>
          <a:outerShdw blurRad="50800" dist="38100" dir="2700000" algn="tl" rotWithShape="0">
            <a:prstClr val="black">
              <a:alpha val="40000"/>
            </a:prstClr>
          </a:outerShdw>
        </a:effectLst>
      </dgm:spPr>
      <dgm:t>
        <a:bodyPr/>
        <a:lstStyle/>
        <a:p>
          <a:r>
            <a:rPr lang="fr-CA" dirty="0"/>
            <a:t>Interpréter</a:t>
          </a:r>
        </a:p>
      </dgm:t>
    </dgm:pt>
    <dgm:pt modelId="{77BEC132-F0B8-4404-B1EF-D5D6B6F02B2E}" type="parTrans" cxnId="{A17A49D6-F193-438B-B6C8-36B71CB94FC6}">
      <dgm:prSet/>
      <dgm:spPr/>
      <dgm:t>
        <a:bodyPr/>
        <a:lstStyle/>
        <a:p>
          <a:endParaRPr lang="fr-CA"/>
        </a:p>
      </dgm:t>
    </dgm:pt>
    <dgm:pt modelId="{35CA458B-706B-4AEC-B84B-B150CAD9191D}" type="sibTrans" cxnId="{A17A49D6-F193-438B-B6C8-36B71CB94FC6}">
      <dgm:prSet/>
      <dgm:spPr/>
      <dgm:t>
        <a:bodyPr/>
        <a:lstStyle/>
        <a:p>
          <a:endParaRPr lang="fr-CA"/>
        </a:p>
      </dgm:t>
    </dgm:pt>
    <dgm:pt modelId="{29D61843-0024-4496-95BF-B01F9E99065D}">
      <dgm:prSet phldrT="[Texte]"/>
      <dgm:spPr>
        <a:solidFill>
          <a:srgbClr val="A0A0CC"/>
        </a:solidFill>
        <a:ln>
          <a:solidFill>
            <a:schemeClr val="bg1"/>
          </a:solidFill>
        </a:ln>
        <a:effectLst>
          <a:outerShdw blurRad="50800" dist="38100" dir="2700000" algn="tl" rotWithShape="0">
            <a:prstClr val="black">
              <a:alpha val="40000"/>
            </a:prstClr>
          </a:outerShdw>
        </a:effectLst>
      </dgm:spPr>
      <dgm:t>
        <a:bodyPr/>
        <a:lstStyle/>
        <a:p>
          <a:pPr algn="ctr"/>
          <a:r>
            <a:rPr lang="fr-CA" dirty="0"/>
            <a:t>Recourir à une méthode d’analyse critique: la méthode historique</a:t>
          </a:r>
        </a:p>
      </dgm:t>
    </dgm:pt>
    <dgm:pt modelId="{D700594E-82DB-429D-8949-02B8A5BB2F82}" type="parTrans" cxnId="{A29F4907-EA06-49C7-A4D7-1612FDE3382C}">
      <dgm:prSet/>
      <dgm:spPr>
        <a:solidFill>
          <a:srgbClr val="A0A0CC"/>
        </a:solidFill>
        <a:ln>
          <a:solidFill>
            <a:schemeClr val="bg1"/>
          </a:solidFill>
        </a:ln>
        <a:effectLst>
          <a:outerShdw blurRad="50800" dist="38100" dir="2700000" algn="tl" rotWithShape="0">
            <a:prstClr val="black">
              <a:alpha val="40000"/>
            </a:prstClr>
          </a:outerShdw>
        </a:effectLst>
      </dgm:spPr>
      <dgm:t>
        <a:bodyPr/>
        <a:lstStyle/>
        <a:p>
          <a:endParaRPr lang="fr-CA"/>
        </a:p>
      </dgm:t>
    </dgm:pt>
    <dgm:pt modelId="{D0C52074-FA62-42CB-87A2-2C3C27C3E3C5}" type="sibTrans" cxnId="{A29F4907-EA06-49C7-A4D7-1612FDE3382C}">
      <dgm:prSet/>
      <dgm:spPr/>
      <dgm:t>
        <a:bodyPr/>
        <a:lstStyle/>
        <a:p>
          <a:endParaRPr lang="fr-CA"/>
        </a:p>
      </dgm:t>
    </dgm:pt>
    <dgm:pt modelId="{434F28DA-4C70-43DF-BAAB-4DCAEA49A342}">
      <dgm:prSet phldrT="[Texte]"/>
      <dgm:spPr>
        <a:solidFill>
          <a:srgbClr val="A0A0CC"/>
        </a:solidFill>
        <a:effectLst>
          <a:outerShdw blurRad="50800" dist="38100" dir="2700000" algn="tl" rotWithShape="0">
            <a:prstClr val="black">
              <a:alpha val="40000"/>
            </a:prstClr>
          </a:outerShdw>
        </a:effectLst>
      </dgm:spPr>
      <dgm:t>
        <a:bodyPr/>
        <a:lstStyle/>
        <a:p>
          <a:r>
            <a:rPr lang="fr-CA" dirty="0"/>
            <a:t>Rendre compte de la complexité de la société de l’époque</a:t>
          </a:r>
        </a:p>
      </dgm:t>
    </dgm:pt>
    <dgm:pt modelId="{5A019F38-80F6-4967-90AF-7A4D8B275A21}" type="parTrans" cxnId="{73B6EA89-20A8-4FB5-86E2-AFA442B4AD2D}">
      <dgm:prSet/>
      <dgm:spPr>
        <a:solidFill>
          <a:srgbClr val="A0A0CC"/>
        </a:solidFill>
        <a:ln>
          <a:solidFill>
            <a:schemeClr val="bg1"/>
          </a:solidFill>
        </a:ln>
        <a:effectLst>
          <a:outerShdw blurRad="50800" dist="38100" dir="2700000" algn="tl" rotWithShape="0">
            <a:prstClr val="black">
              <a:alpha val="40000"/>
            </a:prstClr>
          </a:outerShdw>
        </a:effectLst>
      </dgm:spPr>
      <dgm:t>
        <a:bodyPr/>
        <a:lstStyle/>
        <a:p>
          <a:endParaRPr lang="fr-CA"/>
        </a:p>
      </dgm:t>
    </dgm:pt>
    <dgm:pt modelId="{C3F6A76B-9FAC-4291-88F7-606DE9432D8D}" type="sibTrans" cxnId="{73B6EA89-20A8-4FB5-86E2-AFA442B4AD2D}">
      <dgm:prSet/>
      <dgm:spPr/>
      <dgm:t>
        <a:bodyPr/>
        <a:lstStyle/>
        <a:p>
          <a:endParaRPr lang="fr-CA"/>
        </a:p>
      </dgm:t>
    </dgm:pt>
    <dgm:pt modelId="{B8F10BF6-D9C9-41E4-AA74-DF04850AAC9E}">
      <dgm:prSet phldrT="[Texte]"/>
      <dgm:spPr>
        <a:solidFill>
          <a:srgbClr val="A0A0CC"/>
        </a:solidFill>
        <a:ln>
          <a:solidFill>
            <a:schemeClr val="bg1"/>
          </a:solidFill>
        </a:ln>
        <a:effectLst>
          <a:outerShdw blurRad="50800" dist="38100" dir="2700000" algn="tl" rotWithShape="0">
            <a:prstClr val="black">
              <a:alpha val="40000"/>
            </a:prstClr>
          </a:outerShdw>
        </a:effectLst>
      </dgm:spPr>
      <dgm:t>
        <a:bodyPr/>
        <a:lstStyle/>
        <a:p>
          <a:r>
            <a:rPr lang="fr-CA" dirty="0"/>
            <a:t>Analyser le passé de manière critique</a:t>
          </a:r>
        </a:p>
      </dgm:t>
    </dgm:pt>
    <dgm:pt modelId="{36AB41AC-1EAF-4FED-9ED7-38671D3BC288}" type="parTrans" cxnId="{317A748A-3FB8-49E4-A849-7E6CD3D15CFA}">
      <dgm:prSet/>
      <dgm:spPr>
        <a:solidFill>
          <a:srgbClr val="A0A0CC"/>
        </a:solidFill>
        <a:ln>
          <a:solidFill>
            <a:schemeClr val="bg1"/>
          </a:solidFill>
        </a:ln>
        <a:effectLst>
          <a:outerShdw blurRad="50800" dist="38100" dir="2700000" algn="tl" rotWithShape="0">
            <a:prstClr val="black">
              <a:alpha val="40000"/>
            </a:prstClr>
          </a:outerShdw>
        </a:effectLst>
      </dgm:spPr>
      <dgm:t>
        <a:bodyPr/>
        <a:lstStyle/>
        <a:p>
          <a:endParaRPr lang="fr-CA"/>
        </a:p>
      </dgm:t>
    </dgm:pt>
    <dgm:pt modelId="{CC13B21D-7136-4912-A4A3-08E1596A9DDF}" type="sibTrans" cxnId="{317A748A-3FB8-49E4-A849-7E6CD3D15CFA}">
      <dgm:prSet/>
      <dgm:spPr/>
      <dgm:t>
        <a:bodyPr/>
        <a:lstStyle/>
        <a:p>
          <a:endParaRPr lang="fr-CA"/>
        </a:p>
      </dgm:t>
    </dgm:pt>
    <dgm:pt modelId="{2ECFAF30-9815-4FF7-A9CF-50418A7377A0}" type="pres">
      <dgm:prSet presAssocID="{7B78E27E-0131-43D8-B0EB-CF3BDF0AFAAF}" presName="cycle" presStyleCnt="0">
        <dgm:presLayoutVars>
          <dgm:chMax val="1"/>
          <dgm:dir/>
          <dgm:animLvl val="ctr"/>
          <dgm:resizeHandles val="exact"/>
        </dgm:presLayoutVars>
      </dgm:prSet>
      <dgm:spPr/>
    </dgm:pt>
    <dgm:pt modelId="{99119604-B44C-40C2-A39F-B08CD6A9632A}" type="pres">
      <dgm:prSet presAssocID="{3BA55387-21D5-4930-A0F9-354976A81699}" presName="centerShape" presStyleLbl="node0" presStyleIdx="0" presStyleCnt="1" custLinFactNeighborX="746" custLinFactNeighborY="907"/>
      <dgm:spPr/>
    </dgm:pt>
    <dgm:pt modelId="{B26F346D-7BFE-4E20-9CA1-71FD6D27F513}" type="pres">
      <dgm:prSet presAssocID="{D700594E-82DB-429D-8949-02B8A5BB2F82}" presName="parTrans" presStyleLbl="bgSibTrans2D1" presStyleIdx="0" presStyleCnt="3" custAng="10770785" custScaleX="37584" custLinFactNeighborX="28516" custLinFactNeighborY="44898"/>
      <dgm:spPr/>
    </dgm:pt>
    <dgm:pt modelId="{BDA21BD0-F8BF-4B7F-8D9F-69C58BB7564F}" type="pres">
      <dgm:prSet presAssocID="{29D61843-0024-4496-95BF-B01F9E99065D}" presName="node" presStyleLbl="node1" presStyleIdx="0" presStyleCnt="3" custRadScaleRad="119481" custRadScaleInc="3477">
        <dgm:presLayoutVars>
          <dgm:bulletEnabled val="1"/>
        </dgm:presLayoutVars>
      </dgm:prSet>
      <dgm:spPr/>
    </dgm:pt>
    <dgm:pt modelId="{45928776-BB75-4761-8A17-AC69602B4925}" type="pres">
      <dgm:prSet presAssocID="{5A019F38-80F6-4967-90AF-7A4D8B275A21}" presName="parTrans" presStyleLbl="bgSibTrans2D1" presStyleIdx="1" presStyleCnt="3" custAng="10896805" custScaleX="50020" custLinFactNeighborX="-1379" custLinFactNeighborY="77398"/>
      <dgm:spPr/>
    </dgm:pt>
    <dgm:pt modelId="{BFA65CCE-2430-433F-AD85-4E9F35879741}" type="pres">
      <dgm:prSet presAssocID="{434F28DA-4C70-43DF-BAAB-4DCAEA49A342}" presName="node" presStyleLbl="node1" presStyleIdx="1" presStyleCnt="3">
        <dgm:presLayoutVars>
          <dgm:bulletEnabled val="1"/>
        </dgm:presLayoutVars>
      </dgm:prSet>
      <dgm:spPr/>
    </dgm:pt>
    <dgm:pt modelId="{3BE03F0C-F5D0-4C3E-8760-8F03B20B344E}" type="pres">
      <dgm:prSet presAssocID="{36AB41AC-1EAF-4FED-9ED7-38671D3BC288}" presName="parTrans" presStyleLbl="bgSibTrans2D1" presStyleIdx="2" presStyleCnt="3" custAng="11134992" custScaleX="38674" custLinFactNeighborX="-29375" custLinFactNeighborY="47016" custRadScaleRad="200017" custRadScaleInc="-2147483648"/>
      <dgm:spPr/>
    </dgm:pt>
    <dgm:pt modelId="{D6B04B8B-2217-4C09-9F4C-7858F1694EFB}" type="pres">
      <dgm:prSet presAssocID="{B8F10BF6-D9C9-41E4-AA74-DF04850AAC9E}" presName="node" presStyleLbl="node1" presStyleIdx="2" presStyleCnt="3" custRadScaleRad="119482" custRadScaleInc="-3477">
        <dgm:presLayoutVars>
          <dgm:bulletEnabled val="1"/>
        </dgm:presLayoutVars>
      </dgm:prSet>
      <dgm:spPr/>
    </dgm:pt>
  </dgm:ptLst>
  <dgm:cxnLst>
    <dgm:cxn modelId="{D9F9AA03-89A1-4A3B-B604-631F19B3BD25}" type="presOf" srcId="{7B78E27E-0131-43D8-B0EB-CF3BDF0AFAAF}" destId="{2ECFAF30-9815-4FF7-A9CF-50418A7377A0}" srcOrd="0" destOrd="0" presId="urn:microsoft.com/office/officeart/2005/8/layout/radial4"/>
    <dgm:cxn modelId="{A29F4907-EA06-49C7-A4D7-1612FDE3382C}" srcId="{3BA55387-21D5-4930-A0F9-354976A81699}" destId="{29D61843-0024-4496-95BF-B01F9E99065D}" srcOrd="0" destOrd="0" parTransId="{D700594E-82DB-429D-8949-02B8A5BB2F82}" sibTransId="{D0C52074-FA62-42CB-87A2-2C3C27C3E3C5}"/>
    <dgm:cxn modelId="{569AEF63-93B6-4044-A776-4DC8E2AD95FF}" type="presOf" srcId="{B8F10BF6-D9C9-41E4-AA74-DF04850AAC9E}" destId="{D6B04B8B-2217-4C09-9F4C-7858F1694EFB}" srcOrd="0" destOrd="0" presId="urn:microsoft.com/office/officeart/2005/8/layout/radial4"/>
    <dgm:cxn modelId="{B6F40252-4B6D-495F-BA7E-4C3580FE8111}" type="presOf" srcId="{29D61843-0024-4496-95BF-B01F9E99065D}" destId="{BDA21BD0-F8BF-4B7F-8D9F-69C58BB7564F}" srcOrd="0" destOrd="0" presId="urn:microsoft.com/office/officeart/2005/8/layout/radial4"/>
    <dgm:cxn modelId="{0E105582-0A3C-4050-80B6-5BBD3F6E6781}" type="presOf" srcId="{5A019F38-80F6-4967-90AF-7A4D8B275A21}" destId="{45928776-BB75-4761-8A17-AC69602B4925}" srcOrd="0" destOrd="0" presId="urn:microsoft.com/office/officeart/2005/8/layout/radial4"/>
    <dgm:cxn modelId="{73B6EA89-20A8-4FB5-86E2-AFA442B4AD2D}" srcId="{3BA55387-21D5-4930-A0F9-354976A81699}" destId="{434F28DA-4C70-43DF-BAAB-4DCAEA49A342}" srcOrd="1" destOrd="0" parTransId="{5A019F38-80F6-4967-90AF-7A4D8B275A21}" sibTransId="{C3F6A76B-9FAC-4291-88F7-606DE9432D8D}"/>
    <dgm:cxn modelId="{317A748A-3FB8-49E4-A849-7E6CD3D15CFA}" srcId="{3BA55387-21D5-4930-A0F9-354976A81699}" destId="{B8F10BF6-D9C9-41E4-AA74-DF04850AAC9E}" srcOrd="2" destOrd="0" parTransId="{36AB41AC-1EAF-4FED-9ED7-38671D3BC288}" sibTransId="{CC13B21D-7136-4912-A4A3-08E1596A9DDF}"/>
    <dgm:cxn modelId="{80CFC791-70E8-4346-AE97-64BC342DF7C9}" type="presOf" srcId="{434F28DA-4C70-43DF-BAAB-4DCAEA49A342}" destId="{BFA65CCE-2430-433F-AD85-4E9F35879741}" srcOrd="0" destOrd="0" presId="urn:microsoft.com/office/officeart/2005/8/layout/radial4"/>
    <dgm:cxn modelId="{D83ECFA5-2C03-42C4-9ED8-8752843F2619}" type="presOf" srcId="{3BA55387-21D5-4930-A0F9-354976A81699}" destId="{99119604-B44C-40C2-A39F-B08CD6A9632A}" srcOrd="0" destOrd="0" presId="urn:microsoft.com/office/officeart/2005/8/layout/radial4"/>
    <dgm:cxn modelId="{2C04DCA6-F2D1-4866-80E7-8C27EBF49913}" type="presOf" srcId="{36AB41AC-1EAF-4FED-9ED7-38671D3BC288}" destId="{3BE03F0C-F5D0-4C3E-8760-8F03B20B344E}" srcOrd="0" destOrd="0" presId="urn:microsoft.com/office/officeart/2005/8/layout/radial4"/>
    <dgm:cxn modelId="{A17A49D6-F193-438B-B6C8-36B71CB94FC6}" srcId="{7B78E27E-0131-43D8-B0EB-CF3BDF0AFAAF}" destId="{3BA55387-21D5-4930-A0F9-354976A81699}" srcOrd="0" destOrd="0" parTransId="{77BEC132-F0B8-4404-B1EF-D5D6B6F02B2E}" sibTransId="{35CA458B-706B-4AEC-B84B-B150CAD9191D}"/>
    <dgm:cxn modelId="{4E45ABE8-A3AC-41F4-9CB8-4889A339A0EE}" type="presOf" srcId="{D700594E-82DB-429D-8949-02B8A5BB2F82}" destId="{B26F346D-7BFE-4E20-9CA1-71FD6D27F513}" srcOrd="0" destOrd="0" presId="urn:microsoft.com/office/officeart/2005/8/layout/radial4"/>
    <dgm:cxn modelId="{BCE6D22D-C8CB-4EDE-A6F8-50396BCE825D}" type="presParOf" srcId="{2ECFAF30-9815-4FF7-A9CF-50418A7377A0}" destId="{99119604-B44C-40C2-A39F-B08CD6A9632A}" srcOrd="0" destOrd="0" presId="urn:microsoft.com/office/officeart/2005/8/layout/radial4"/>
    <dgm:cxn modelId="{591EA016-8438-480F-A112-23D2EBD36E3E}" type="presParOf" srcId="{2ECFAF30-9815-4FF7-A9CF-50418A7377A0}" destId="{B26F346D-7BFE-4E20-9CA1-71FD6D27F513}" srcOrd="1" destOrd="0" presId="urn:microsoft.com/office/officeart/2005/8/layout/radial4"/>
    <dgm:cxn modelId="{BA1742DF-327F-46B1-AAE2-FCC7C20585C1}" type="presParOf" srcId="{2ECFAF30-9815-4FF7-A9CF-50418A7377A0}" destId="{BDA21BD0-F8BF-4B7F-8D9F-69C58BB7564F}" srcOrd="2" destOrd="0" presId="urn:microsoft.com/office/officeart/2005/8/layout/radial4"/>
    <dgm:cxn modelId="{6B97CBD9-8953-403C-A1C2-B80208337EFD}" type="presParOf" srcId="{2ECFAF30-9815-4FF7-A9CF-50418A7377A0}" destId="{45928776-BB75-4761-8A17-AC69602B4925}" srcOrd="3" destOrd="0" presId="urn:microsoft.com/office/officeart/2005/8/layout/radial4"/>
    <dgm:cxn modelId="{C522DBEF-4CDE-4EF5-9EC9-75B978A47A6D}" type="presParOf" srcId="{2ECFAF30-9815-4FF7-A9CF-50418A7377A0}" destId="{BFA65CCE-2430-433F-AD85-4E9F35879741}" srcOrd="4" destOrd="0" presId="urn:microsoft.com/office/officeart/2005/8/layout/radial4"/>
    <dgm:cxn modelId="{57813C5F-2DE1-4AE3-811E-01649CF5FDE5}" type="presParOf" srcId="{2ECFAF30-9815-4FF7-A9CF-50418A7377A0}" destId="{3BE03F0C-F5D0-4C3E-8760-8F03B20B344E}" srcOrd="5" destOrd="0" presId="urn:microsoft.com/office/officeart/2005/8/layout/radial4"/>
    <dgm:cxn modelId="{EA6E7C4F-74D2-439D-A204-770A8B13027D}" type="presParOf" srcId="{2ECFAF30-9815-4FF7-A9CF-50418A7377A0}" destId="{D6B04B8B-2217-4C09-9F4C-7858F1694EFB}"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0A82-731D-433D-8DF4-A4F690274C30}">
      <dsp:nvSpPr>
        <dsp:cNvPr id="0" name=""/>
        <dsp:cNvSpPr/>
      </dsp:nvSpPr>
      <dsp:spPr>
        <a:xfrm>
          <a:off x="4935402" y="3808910"/>
          <a:ext cx="2486363" cy="26374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rial" panose="020B0604020202020204" pitchFamily="34" charset="0"/>
              <a:cs typeface="Arial" panose="020B0604020202020204" pitchFamily="34" charset="0"/>
            </a:rPr>
            <a:t>Programme d'études </a:t>
          </a:r>
          <a:r>
            <a:rPr lang="fr-CA" sz="1600" b="1" i="1" kern="1200" dirty="0">
              <a:latin typeface="Arial" panose="020B0604020202020204" pitchFamily="34" charset="0"/>
              <a:cs typeface="Arial" panose="020B0604020202020204" pitchFamily="34" charset="0"/>
            </a:rPr>
            <a:t>Histoire du Québec et du Canada</a:t>
          </a:r>
          <a:endParaRPr lang="fr-CA" sz="1100" b="1" i="1" kern="1200" dirty="0">
            <a:latin typeface="Arial" panose="020B0604020202020204" pitchFamily="34" charset="0"/>
            <a:cs typeface="Arial" panose="020B0604020202020204" pitchFamily="34" charset="0"/>
          </a:endParaRPr>
        </a:p>
      </dsp:txBody>
      <dsp:txXfrm>
        <a:off x="5299521" y="4195159"/>
        <a:ext cx="1758125" cy="1864972"/>
      </dsp:txXfrm>
    </dsp:sp>
    <dsp:sp modelId="{1EC94B84-BB58-43A1-9771-2FD76DC0BC21}">
      <dsp:nvSpPr>
        <dsp:cNvPr id="0" name=""/>
        <dsp:cNvSpPr/>
      </dsp:nvSpPr>
      <dsp:spPr>
        <a:xfrm rot="4863148">
          <a:off x="5563893" y="3028405"/>
          <a:ext cx="687632" cy="7576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fr-CA" sz="3200" kern="1200"/>
        </a:p>
      </dsp:txBody>
      <dsp:txXfrm rot="10800000">
        <a:off x="5650996" y="3078041"/>
        <a:ext cx="481342" cy="454579"/>
      </dsp:txXfrm>
    </dsp:sp>
    <dsp:sp modelId="{7D2005C9-65FB-4B0E-8F2D-74D9A193FA44}">
      <dsp:nvSpPr>
        <dsp:cNvPr id="0" name=""/>
        <dsp:cNvSpPr/>
      </dsp:nvSpPr>
      <dsp:spPr>
        <a:xfrm>
          <a:off x="3672409" y="-782459"/>
          <a:ext cx="3744436" cy="37672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rial" panose="020B0604020202020204" pitchFamily="34" charset="0"/>
              <a:cs typeface="Arial" panose="020B0604020202020204" pitchFamily="34" charset="0"/>
            </a:rPr>
            <a:t>Validation du contenu</a:t>
          </a:r>
        </a:p>
        <a:p>
          <a:pPr marL="0" lvl="0" indent="0" algn="ctr" defTabSz="711200">
            <a:lnSpc>
              <a:spcPct val="90000"/>
            </a:lnSpc>
            <a:spcBef>
              <a:spcPct val="0"/>
            </a:spcBef>
            <a:spcAft>
              <a:spcPct val="35000"/>
            </a:spcAft>
            <a:buNone/>
          </a:pPr>
          <a:endParaRPr lang="fr-CA" sz="1600" b="1"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Comité de validation</a:t>
          </a: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Comité de consultation</a:t>
          </a: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Partenaires ministériels</a:t>
          </a: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Validation scientifique</a:t>
          </a: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Autres</a:t>
          </a:r>
          <a:endParaRPr lang="fr-CA" sz="1600" kern="1200" dirty="0"/>
        </a:p>
      </dsp:txBody>
      <dsp:txXfrm>
        <a:off x="4220769" y="-230764"/>
        <a:ext cx="2647716" cy="2663820"/>
      </dsp:txXfrm>
    </dsp:sp>
    <dsp:sp modelId="{18AE20DB-795C-43F3-AD1A-C246EBBA323E}">
      <dsp:nvSpPr>
        <dsp:cNvPr id="0" name=""/>
        <dsp:cNvSpPr/>
      </dsp:nvSpPr>
      <dsp:spPr>
        <a:xfrm rot="9226499">
          <a:off x="7430497" y="3872920"/>
          <a:ext cx="687598" cy="7576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fr-CA" sz="3200" kern="1200"/>
        </a:p>
      </dsp:txBody>
      <dsp:txXfrm>
        <a:off x="7626159" y="3978869"/>
        <a:ext cx="481319" cy="454579"/>
      </dsp:txXfrm>
    </dsp:sp>
    <dsp:sp modelId="{FAA466C9-10D3-4C1E-87C0-94D6823B9C95}">
      <dsp:nvSpPr>
        <dsp:cNvPr id="0" name=""/>
        <dsp:cNvSpPr/>
      </dsp:nvSpPr>
      <dsp:spPr>
        <a:xfrm>
          <a:off x="8088773" y="1160788"/>
          <a:ext cx="3649576" cy="383334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rial" panose="020B0604020202020204" pitchFamily="34" charset="0"/>
              <a:cs typeface="Arial" panose="020B0604020202020204" pitchFamily="34" charset="0"/>
            </a:rPr>
            <a:t>Validation par les pratiques enseignantes</a:t>
          </a:r>
        </a:p>
        <a:p>
          <a:pPr marL="0" lvl="0" indent="0" algn="ctr" defTabSz="711200">
            <a:lnSpc>
              <a:spcPct val="90000"/>
            </a:lnSpc>
            <a:spcBef>
              <a:spcPct val="0"/>
            </a:spcBef>
            <a:spcAft>
              <a:spcPct val="35000"/>
            </a:spcAft>
            <a:buNone/>
          </a:pPr>
          <a:endParaRPr lang="fr-CA"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Projets pilotes</a:t>
          </a:r>
          <a:endParaRPr lang="fr-CA" sz="1600" kern="1200" dirty="0"/>
        </a:p>
      </dsp:txBody>
      <dsp:txXfrm>
        <a:off x="8623241" y="1722169"/>
        <a:ext cx="2580640" cy="2710585"/>
      </dsp:txXfrm>
    </dsp:sp>
    <dsp:sp modelId="{B0DDA642-E15A-447F-BC73-C2AEDAB2A43C}">
      <dsp:nvSpPr>
        <dsp:cNvPr id="0" name=""/>
        <dsp:cNvSpPr/>
      </dsp:nvSpPr>
      <dsp:spPr>
        <a:xfrm rot="804629">
          <a:off x="4010112" y="4365782"/>
          <a:ext cx="687596" cy="75763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fr-CA" sz="3200" kern="1200"/>
        </a:p>
      </dsp:txBody>
      <dsp:txXfrm rot="10800000">
        <a:off x="4012924" y="4493387"/>
        <a:ext cx="481317" cy="454579"/>
      </dsp:txXfrm>
    </dsp:sp>
    <dsp:sp modelId="{C901B89C-CBE2-4212-8EDC-A27754D9394C}">
      <dsp:nvSpPr>
        <dsp:cNvPr id="0" name=""/>
        <dsp:cNvSpPr/>
      </dsp:nvSpPr>
      <dsp:spPr>
        <a:xfrm>
          <a:off x="0" y="2321226"/>
          <a:ext cx="3750208" cy="38060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rial" panose="020B0604020202020204" pitchFamily="34" charset="0"/>
              <a:cs typeface="Arial" panose="020B0604020202020204" pitchFamily="34" charset="0"/>
            </a:rPr>
            <a:t>Élaboration du programme</a:t>
          </a:r>
        </a:p>
        <a:p>
          <a:pPr marL="0" lvl="0" indent="0" algn="ctr" defTabSz="711200">
            <a:lnSpc>
              <a:spcPct val="90000"/>
            </a:lnSpc>
            <a:spcBef>
              <a:spcPct val="0"/>
            </a:spcBef>
            <a:spcAft>
              <a:spcPct val="35000"/>
            </a:spcAft>
            <a:buNone/>
          </a:pPr>
          <a:endParaRPr lang="fr-CA" sz="1600" b="1"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Direction de la formation  générale des jeunes</a:t>
          </a:r>
        </a:p>
        <a:p>
          <a:pPr marL="0" lvl="0" indent="0" algn="l" defTabSz="711200">
            <a:lnSpc>
              <a:spcPct val="90000"/>
            </a:lnSpc>
            <a:spcBef>
              <a:spcPct val="0"/>
            </a:spcBef>
            <a:spcAft>
              <a:spcPct val="35000"/>
            </a:spcAft>
            <a:buNone/>
          </a:pPr>
          <a:r>
            <a:rPr lang="fr-CA" sz="1600" kern="1200" dirty="0">
              <a:latin typeface="Arial" panose="020B0604020202020204" pitchFamily="34" charset="0"/>
              <a:cs typeface="Arial" panose="020B0604020202020204" pitchFamily="34" charset="0"/>
            </a:rPr>
            <a:t>- Direction de l'évaluation des apprentissages</a:t>
          </a:r>
          <a:endParaRPr lang="fr-CA" sz="1600" kern="1200" dirty="0"/>
        </a:p>
      </dsp:txBody>
      <dsp:txXfrm>
        <a:off x="549205" y="2878603"/>
        <a:ext cx="2651798" cy="2691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01837-F773-4D25-9F02-01360CBE3075}">
      <dsp:nvSpPr>
        <dsp:cNvPr id="0" name=""/>
        <dsp:cNvSpPr/>
      </dsp:nvSpPr>
      <dsp:spPr>
        <a:xfrm>
          <a:off x="1870875" y="219904"/>
          <a:ext cx="4364248" cy="151564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3AB11-7E24-4346-97CD-14700C4BBD98}">
      <dsp:nvSpPr>
        <dsp:cNvPr id="0" name=""/>
        <dsp:cNvSpPr/>
      </dsp:nvSpPr>
      <dsp:spPr>
        <a:xfrm>
          <a:off x="3636874" y="3931207"/>
          <a:ext cx="845784" cy="54130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582CB-CDBD-4DE5-A1F9-5C084048107A}">
      <dsp:nvSpPr>
        <dsp:cNvPr id="0" name=""/>
        <dsp:cNvSpPr/>
      </dsp:nvSpPr>
      <dsp:spPr>
        <a:xfrm>
          <a:off x="2029883" y="4364248"/>
          <a:ext cx="4059766" cy="101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CA" sz="3600" kern="1200" dirty="0"/>
            <a:t>Compétences</a:t>
          </a:r>
        </a:p>
      </dsp:txBody>
      <dsp:txXfrm>
        <a:off x="2029883" y="4364248"/>
        <a:ext cx="4059766" cy="1014941"/>
      </dsp:txXfrm>
    </dsp:sp>
    <dsp:sp modelId="{B06D261B-73A1-448D-8886-20ECCCB02DA8}">
      <dsp:nvSpPr>
        <dsp:cNvPr id="0" name=""/>
        <dsp:cNvSpPr/>
      </dsp:nvSpPr>
      <dsp:spPr>
        <a:xfrm>
          <a:off x="4124156" y="575470"/>
          <a:ext cx="1522412" cy="15224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A" sz="1400" kern="1200" dirty="0"/>
            <a:t>Contextes d’une certaine complexité</a:t>
          </a:r>
        </a:p>
      </dsp:txBody>
      <dsp:txXfrm>
        <a:off x="4347108" y="798422"/>
        <a:ext cx="1076508" cy="1076508"/>
      </dsp:txXfrm>
    </dsp:sp>
    <dsp:sp modelId="{8BB7C9D8-AEF5-4AE8-849B-EE09336477DE}">
      <dsp:nvSpPr>
        <dsp:cNvPr id="0" name=""/>
        <dsp:cNvSpPr/>
      </dsp:nvSpPr>
      <dsp:spPr>
        <a:xfrm>
          <a:off x="2589586" y="1055011"/>
          <a:ext cx="1522412" cy="15224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CA" sz="1400" kern="1200" dirty="0"/>
            <a:t>Mobilisation et utilisation efficace d’un ensemble de ressources </a:t>
          </a:r>
        </a:p>
      </dsp:txBody>
      <dsp:txXfrm>
        <a:off x="2812538" y="1277963"/>
        <a:ext cx="1076508" cy="1076508"/>
      </dsp:txXfrm>
    </dsp:sp>
    <dsp:sp modelId="{F6BD68F3-8D71-47D6-AE17-411FE685D37C}">
      <dsp:nvSpPr>
        <dsp:cNvPr id="0" name=""/>
        <dsp:cNvSpPr/>
      </dsp:nvSpPr>
      <dsp:spPr>
        <a:xfrm>
          <a:off x="1689627" y="95897"/>
          <a:ext cx="4736394" cy="378911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19604-B44C-40C2-A39F-B08CD6A9632A}">
      <dsp:nvSpPr>
        <dsp:cNvPr id="0" name=""/>
        <dsp:cNvSpPr/>
      </dsp:nvSpPr>
      <dsp:spPr>
        <a:xfrm>
          <a:off x="3951039" y="3514643"/>
          <a:ext cx="2877439" cy="2877439"/>
        </a:xfrm>
        <a:prstGeom prst="ellipse">
          <a:avLst/>
        </a:prstGeom>
        <a:solidFill>
          <a:srgbClr val="6C759A"/>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CA" sz="3200" kern="1200" dirty="0"/>
            <a:t>Caractériser</a:t>
          </a:r>
        </a:p>
      </dsp:txBody>
      <dsp:txXfrm>
        <a:off x="4372430" y="3936034"/>
        <a:ext cx="2034657" cy="2034657"/>
      </dsp:txXfrm>
    </dsp:sp>
    <dsp:sp modelId="{B26F346D-7BFE-4E20-9CA1-71FD6D27F513}">
      <dsp:nvSpPr>
        <dsp:cNvPr id="0" name=""/>
        <dsp:cNvSpPr/>
      </dsp:nvSpPr>
      <dsp:spPr>
        <a:xfrm rot="915119">
          <a:off x="2865977" y="4129336"/>
          <a:ext cx="972843" cy="820070"/>
        </a:xfrm>
        <a:prstGeom prst="leftArrow">
          <a:avLst>
            <a:gd name="adj1" fmla="val 60000"/>
            <a:gd name="adj2" fmla="val 50000"/>
          </a:avLst>
        </a:prstGeom>
        <a:solidFill>
          <a:srgbClr val="6C759A"/>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BDA21BD0-F8BF-4B7F-8D9F-69C58BB7564F}">
      <dsp:nvSpPr>
        <dsp:cNvPr id="0" name=""/>
        <dsp:cNvSpPr/>
      </dsp:nvSpPr>
      <dsp:spPr>
        <a:xfrm>
          <a:off x="1790" y="2726685"/>
          <a:ext cx="2733567" cy="2186854"/>
        </a:xfrm>
        <a:prstGeom prst="roundRect">
          <a:avLst>
            <a:gd name="adj" fmla="val 10000"/>
          </a:avLst>
        </a:prstGeom>
        <a:solidFill>
          <a:srgbClr val="6C759A"/>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CA" sz="2700" kern="1200" dirty="0"/>
            <a:t>Une étape essentielle à l’étude de l’histoire</a:t>
          </a:r>
        </a:p>
      </dsp:txBody>
      <dsp:txXfrm>
        <a:off x="65841" y="2790736"/>
        <a:ext cx="2605465" cy="2058752"/>
      </dsp:txXfrm>
    </dsp:sp>
    <dsp:sp modelId="{45928776-BB75-4761-8A17-AC69602B4925}">
      <dsp:nvSpPr>
        <dsp:cNvPr id="0" name=""/>
        <dsp:cNvSpPr/>
      </dsp:nvSpPr>
      <dsp:spPr>
        <a:xfrm rot="3976350">
          <a:off x="3920269" y="2565614"/>
          <a:ext cx="1300992" cy="820070"/>
        </a:xfrm>
        <a:prstGeom prst="leftArrow">
          <a:avLst>
            <a:gd name="adj1" fmla="val 60000"/>
            <a:gd name="adj2" fmla="val 50000"/>
          </a:avLst>
        </a:prstGeom>
        <a:solidFill>
          <a:srgbClr val="6C759A"/>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BFA65CCE-2430-433F-AD85-4E9F35879741}">
      <dsp:nvSpPr>
        <dsp:cNvPr id="0" name=""/>
        <dsp:cNvSpPr/>
      </dsp:nvSpPr>
      <dsp:spPr>
        <a:xfrm>
          <a:off x="2229194" y="72167"/>
          <a:ext cx="2733567" cy="2186854"/>
        </a:xfrm>
        <a:prstGeom prst="roundRect">
          <a:avLst>
            <a:gd name="adj" fmla="val 10000"/>
          </a:avLst>
        </a:prstGeom>
        <a:solidFill>
          <a:srgbClr val="6C759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CA" sz="2700" kern="1200" dirty="0"/>
            <a:t>Répondre à la question comment étaient les choses à l’époque de…</a:t>
          </a:r>
        </a:p>
      </dsp:txBody>
      <dsp:txXfrm>
        <a:off x="2293245" y="136218"/>
        <a:ext cx="2605465" cy="2058752"/>
      </dsp:txXfrm>
    </dsp:sp>
    <dsp:sp modelId="{3BE03F0C-F5D0-4C3E-8760-8F03B20B344E}">
      <dsp:nvSpPr>
        <dsp:cNvPr id="0" name=""/>
        <dsp:cNvSpPr/>
      </dsp:nvSpPr>
      <dsp:spPr>
        <a:xfrm rot="7163631">
          <a:off x="5587853" y="2530927"/>
          <a:ext cx="1299610" cy="820070"/>
        </a:xfrm>
        <a:prstGeom prst="leftArrow">
          <a:avLst>
            <a:gd name="adj1" fmla="val 60000"/>
            <a:gd name="adj2" fmla="val 50000"/>
          </a:avLst>
        </a:prstGeom>
        <a:solidFill>
          <a:srgbClr val="6C759A"/>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6B04B8B-2217-4C09-9F4C-7858F1694EFB}">
      <dsp:nvSpPr>
        <dsp:cNvPr id="0" name=""/>
        <dsp:cNvSpPr/>
      </dsp:nvSpPr>
      <dsp:spPr>
        <a:xfrm>
          <a:off x="5694421" y="72167"/>
          <a:ext cx="2733567" cy="2186854"/>
        </a:xfrm>
        <a:prstGeom prst="roundRect">
          <a:avLst>
            <a:gd name="adj" fmla="val 10000"/>
          </a:avLst>
        </a:prstGeom>
        <a:solidFill>
          <a:srgbClr val="6C759A"/>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CA" sz="2700" kern="1200" dirty="0"/>
            <a:t>L’analyse critique des sources</a:t>
          </a:r>
        </a:p>
      </dsp:txBody>
      <dsp:txXfrm>
        <a:off x="5758472" y="136218"/>
        <a:ext cx="2605465" cy="2058752"/>
      </dsp:txXfrm>
    </dsp:sp>
    <dsp:sp modelId="{EF76C75A-D326-493C-B6BD-A0E522BF7DAD}">
      <dsp:nvSpPr>
        <dsp:cNvPr id="0" name=""/>
        <dsp:cNvSpPr/>
      </dsp:nvSpPr>
      <dsp:spPr>
        <a:xfrm rot="9827143">
          <a:off x="6915911" y="3942995"/>
          <a:ext cx="972005" cy="820070"/>
        </a:xfrm>
        <a:prstGeom prst="leftArrow">
          <a:avLst>
            <a:gd name="adj1" fmla="val 60000"/>
            <a:gd name="adj2" fmla="val 50000"/>
          </a:avLst>
        </a:prstGeom>
        <a:solidFill>
          <a:srgbClr val="6C759A"/>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039B76AB-49E4-4B27-AD9F-9642861D222A}">
      <dsp:nvSpPr>
        <dsp:cNvPr id="0" name=""/>
        <dsp:cNvSpPr/>
      </dsp:nvSpPr>
      <dsp:spPr>
        <a:xfrm>
          <a:off x="7923616" y="2638846"/>
          <a:ext cx="2733567" cy="2186854"/>
        </a:xfrm>
        <a:prstGeom prst="roundRect">
          <a:avLst>
            <a:gd name="adj" fmla="val 10000"/>
          </a:avLst>
        </a:prstGeom>
        <a:solidFill>
          <a:srgbClr val="6C759A"/>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fr-CA" sz="2700" kern="1200" dirty="0"/>
            <a:t>Décrire une partie ou l’ensemble de la période historique</a:t>
          </a:r>
        </a:p>
      </dsp:txBody>
      <dsp:txXfrm>
        <a:off x="7987667" y="2702897"/>
        <a:ext cx="2605465" cy="2058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19604-B44C-40C2-A39F-B08CD6A9632A}">
      <dsp:nvSpPr>
        <dsp:cNvPr id="0" name=""/>
        <dsp:cNvSpPr/>
      </dsp:nvSpPr>
      <dsp:spPr>
        <a:xfrm>
          <a:off x="3947379" y="3514643"/>
          <a:ext cx="2877439" cy="2877439"/>
        </a:xfrm>
        <a:prstGeom prst="ellipse">
          <a:avLst/>
        </a:prstGeom>
        <a:solidFill>
          <a:srgbClr val="A0A0CC"/>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CA" sz="3500" kern="1200" dirty="0"/>
            <a:t>Interpréter</a:t>
          </a:r>
        </a:p>
      </dsp:txBody>
      <dsp:txXfrm>
        <a:off x="4368770" y="3936034"/>
        <a:ext cx="2034657" cy="2034657"/>
      </dsp:txXfrm>
    </dsp:sp>
    <dsp:sp modelId="{B26F346D-7BFE-4E20-9CA1-71FD6D27F513}">
      <dsp:nvSpPr>
        <dsp:cNvPr id="0" name=""/>
        <dsp:cNvSpPr/>
      </dsp:nvSpPr>
      <dsp:spPr>
        <a:xfrm rot="2171967">
          <a:off x="3168074" y="3039033"/>
          <a:ext cx="1141588" cy="820070"/>
        </a:xfrm>
        <a:prstGeom prst="leftArrow">
          <a:avLst>
            <a:gd name="adj1" fmla="val 60000"/>
            <a:gd name="adj2" fmla="val 50000"/>
          </a:avLst>
        </a:prstGeom>
        <a:solidFill>
          <a:srgbClr val="A0A0CC"/>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BDA21BD0-F8BF-4B7F-8D9F-69C58BB7564F}">
      <dsp:nvSpPr>
        <dsp:cNvPr id="0" name=""/>
        <dsp:cNvSpPr/>
      </dsp:nvSpPr>
      <dsp:spPr>
        <a:xfrm>
          <a:off x="288045" y="1080113"/>
          <a:ext cx="2733567" cy="2186854"/>
        </a:xfrm>
        <a:prstGeom prst="roundRect">
          <a:avLst>
            <a:gd name="adj" fmla="val 10000"/>
          </a:avLst>
        </a:prstGeom>
        <a:solidFill>
          <a:srgbClr val="A0A0CC"/>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fr-CA" sz="2600" kern="1200" dirty="0"/>
            <a:t>Recourir à une méthode d’analyse critique: la méthode historique</a:t>
          </a:r>
        </a:p>
      </dsp:txBody>
      <dsp:txXfrm>
        <a:off x="352096" y="1144164"/>
        <a:ext cx="2605465" cy="2058752"/>
      </dsp:txXfrm>
    </dsp:sp>
    <dsp:sp modelId="{45928776-BB75-4761-8A17-AC69602B4925}">
      <dsp:nvSpPr>
        <dsp:cNvPr id="0" name=""/>
        <dsp:cNvSpPr/>
      </dsp:nvSpPr>
      <dsp:spPr>
        <a:xfrm rot="5445554">
          <a:off x="4742420" y="2463670"/>
          <a:ext cx="1143376" cy="820070"/>
        </a:xfrm>
        <a:prstGeom prst="leftArrow">
          <a:avLst>
            <a:gd name="adj1" fmla="val 60000"/>
            <a:gd name="adj2" fmla="val 50000"/>
          </a:avLst>
        </a:prstGeom>
        <a:solidFill>
          <a:srgbClr val="A0A0CC"/>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BFA65CCE-2430-433F-AD85-4E9F35879741}">
      <dsp:nvSpPr>
        <dsp:cNvPr id="0" name=""/>
        <dsp:cNvSpPr/>
      </dsp:nvSpPr>
      <dsp:spPr>
        <a:xfrm>
          <a:off x="3961808" y="2768"/>
          <a:ext cx="2733567" cy="2186854"/>
        </a:xfrm>
        <a:prstGeom prst="roundRect">
          <a:avLst>
            <a:gd name="adj" fmla="val 10000"/>
          </a:avLst>
        </a:prstGeom>
        <a:solidFill>
          <a:srgbClr val="A0A0CC"/>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fr-CA" sz="2600" kern="1200" dirty="0"/>
            <a:t>Rendre compte de la complexité de la société de l’époque</a:t>
          </a:r>
        </a:p>
      </dsp:txBody>
      <dsp:txXfrm>
        <a:off x="4025859" y="66819"/>
        <a:ext cx="2605465" cy="2058752"/>
      </dsp:txXfrm>
    </dsp:sp>
    <dsp:sp modelId="{3BE03F0C-F5D0-4C3E-8760-8F03B20B344E}">
      <dsp:nvSpPr>
        <dsp:cNvPr id="0" name=""/>
        <dsp:cNvSpPr/>
      </dsp:nvSpPr>
      <dsp:spPr>
        <a:xfrm rot="8882019">
          <a:off x="6395257" y="3048224"/>
          <a:ext cx="1141191" cy="820070"/>
        </a:xfrm>
        <a:prstGeom prst="leftArrow">
          <a:avLst>
            <a:gd name="adj1" fmla="val 60000"/>
            <a:gd name="adj2" fmla="val 50000"/>
          </a:avLst>
        </a:prstGeom>
        <a:solidFill>
          <a:srgbClr val="A0A0CC"/>
        </a:solidFill>
        <a:ln>
          <a:solidFill>
            <a:schemeClr val="bg1"/>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D6B04B8B-2217-4C09-9F4C-7858F1694EFB}">
      <dsp:nvSpPr>
        <dsp:cNvPr id="0" name=""/>
        <dsp:cNvSpPr/>
      </dsp:nvSpPr>
      <dsp:spPr>
        <a:xfrm>
          <a:off x="7635601" y="1080090"/>
          <a:ext cx="2733567" cy="2186854"/>
        </a:xfrm>
        <a:prstGeom prst="roundRect">
          <a:avLst>
            <a:gd name="adj" fmla="val 10000"/>
          </a:avLst>
        </a:prstGeom>
        <a:solidFill>
          <a:srgbClr val="A0A0CC"/>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fr-CA" sz="2600" kern="1200" dirty="0"/>
            <a:t>Analyser le passé de manière critique</a:t>
          </a:r>
        </a:p>
      </dsp:txBody>
      <dsp:txXfrm>
        <a:off x="7699652" y="1144141"/>
        <a:ext cx="2605465" cy="20587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3.emf"/><Relationship Id="rId4"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44EC3E3-0AC3-4570-958E-5619ED7E5375}" type="datetimeFigureOut">
              <a:rPr lang="fr-CA" smtClean="0"/>
              <a:t>2017-10-23</a:t>
            </a:fld>
            <a:endParaRPr lang="fr-CA"/>
          </a:p>
        </p:txBody>
      </p:sp>
      <p:sp>
        <p:nvSpPr>
          <p:cNvPr id="4" name="Espace réservé du pied de page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231AF71-0A50-4DEF-922E-710C93C8E7E3}" type="slidenum">
              <a:rPr lang="fr-CA" smtClean="0"/>
              <a:t>‹N°›</a:t>
            </a:fld>
            <a:endParaRPr lang="fr-CA"/>
          </a:p>
        </p:txBody>
      </p:sp>
    </p:spTree>
    <p:extLst>
      <p:ext uri="{BB962C8B-B14F-4D97-AF65-F5344CB8AC3E}">
        <p14:creationId xmlns:p14="http://schemas.microsoft.com/office/powerpoint/2010/main" val="102497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2C9801-81FD-45BE-B284-10A98C0646CF}" type="datetimeFigureOut">
              <a:rPr lang="fr-CA" smtClean="0"/>
              <a:t>2017-10-23</a:t>
            </a:fld>
            <a:endParaRPr lang="fr-CA"/>
          </a:p>
        </p:txBody>
      </p:sp>
      <p:sp>
        <p:nvSpPr>
          <p:cNvPr id="4" name="Espace réservé de l'image des diapositives 3"/>
          <p:cNvSpPr>
            <a:spLocks noGrp="1" noRot="1" noChangeAspect="1"/>
          </p:cNvSpPr>
          <p:nvPr>
            <p:ph type="sldImg" idx="2"/>
          </p:nvPr>
        </p:nvSpPr>
        <p:spPr>
          <a:xfrm>
            <a:off x="1343025" y="1162050"/>
            <a:ext cx="4324350" cy="31369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B1A4145-D618-4273-9145-0221D4E93B00}" type="slidenum">
              <a:rPr lang="fr-CA" smtClean="0"/>
              <a:t>‹N°›</a:t>
            </a:fld>
            <a:endParaRPr lang="fr-CA"/>
          </a:p>
        </p:txBody>
      </p:sp>
    </p:spTree>
    <p:extLst>
      <p:ext uri="{BB962C8B-B14F-4D97-AF65-F5344CB8AC3E}">
        <p14:creationId xmlns:p14="http://schemas.microsoft.com/office/powerpoint/2010/main" val="3741527582"/>
      </p:ext>
    </p:extLst>
  </p:cSld>
  <p:clrMap bg1="lt1" tx1="dk1" bg2="lt2" tx2="dk2" accent1="accent1" accent2="accent2" accent3="accent3" accent4="accent4" accent5="accent5" accent6="accent6" hlink="hlink" folHlink="folHlink"/>
  <p:notesStyle>
    <a:lvl1pPr marL="0" algn="l" defTabSz="1241938" rtl="0" eaLnBrk="1" latinLnBrk="0" hangingPunct="1">
      <a:defRPr sz="1630" kern="1200">
        <a:solidFill>
          <a:schemeClr val="tx1"/>
        </a:solidFill>
        <a:latin typeface="+mn-lt"/>
        <a:ea typeface="+mn-ea"/>
        <a:cs typeface="+mn-cs"/>
      </a:defRPr>
    </a:lvl1pPr>
    <a:lvl2pPr marL="620969" algn="l" defTabSz="1241938" rtl="0" eaLnBrk="1" latinLnBrk="0" hangingPunct="1">
      <a:defRPr sz="1630" kern="1200">
        <a:solidFill>
          <a:schemeClr val="tx1"/>
        </a:solidFill>
        <a:latin typeface="+mn-lt"/>
        <a:ea typeface="+mn-ea"/>
        <a:cs typeface="+mn-cs"/>
      </a:defRPr>
    </a:lvl2pPr>
    <a:lvl3pPr marL="1241938" algn="l" defTabSz="1241938" rtl="0" eaLnBrk="1" latinLnBrk="0" hangingPunct="1">
      <a:defRPr sz="1630" kern="1200">
        <a:solidFill>
          <a:schemeClr val="tx1"/>
        </a:solidFill>
        <a:latin typeface="+mn-lt"/>
        <a:ea typeface="+mn-ea"/>
        <a:cs typeface="+mn-cs"/>
      </a:defRPr>
    </a:lvl3pPr>
    <a:lvl4pPr marL="1862907" algn="l" defTabSz="1241938" rtl="0" eaLnBrk="1" latinLnBrk="0" hangingPunct="1">
      <a:defRPr sz="1630" kern="1200">
        <a:solidFill>
          <a:schemeClr val="tx1"/>
        </a:solidFill>
        <a:latin typeface="+mn-lt"/>
        <a:ea typeface="+mn-ea"/>
        <a:cs typeface="+mn-cs"/>
      </a:defRPr>
    </a:lvl4pPr>
    <a:lvl5pPr marL="2483876" algn="l" defTabSz="1241938" rtl="0" eaLnBrk="1" latinLnBrk="0" hangingPunct="1">
      <a:defRPr sz="1630" kern="1200">
        <a:solidFill>
          <a:schemeClr val="tx1"/>
        </a:solidFill>
        <a:latin typeface="+mn-lt"/>
        <a:ea typeface="+mn-ea"/>
        <a:cs typeface="+mn-cs"/>
      </a:defRPr>
    </a:lvl5pPr>
    <a:lvl6pPr marL="3104845" algn="l" defTabSz="1241938" rtl="0" eaLnBrk="1" latinLnBrk="0" hangingPunct="1">
      <a:defRPr sz="1630" kern="1200">
        <a:solidFill>
          <a:schemeClr val="tx1"/>
        </a:solidFill>
        <a:latin typeface="+mn-lt"/>
        <a:ea typeface="+mn-ea"/>
        <a:cs typeface="+mn-cs"/>
      </a:defRPr>
    </a:lvl6pPr>
    <a:lvl7pPr marL="3725814" algn="l" defTabSz="1241938" rtl="0" eaLnBrk="1" latinLnBrk="0" hangingPunct="1">
      <a:defRPr sz="1630" kern="1200">
        <a:solidFill>
          <a:schemeClr val="tx1"/>
        </a:solidFill>
        <a:latin typeface="+mn-lt"/>
        <a:ea typeface="+mn-ea"/>
        <a:cs typeface="+mn-cs"/>
      </a:defRPr>
    </a:lvl7pPr>
    <a:lvl8pPr marL="4346783" algn="l" defTabSz="1241938" rtl="0" eaLnBrk="1" latinLnBrk="0" hangingPunct="1">
      <a:defRPr sz="1630" kern="1200">
        <a:solidFill>
          <a:schemeClr val="tx1"/>
        </a:solidFill>
        <a:latin typeface="+mn-lt"/>
        <a:ea typeface="+mn-ea"/>
        <a:cs typeface="+mn-cs"/>
      </a:defRPr>
    </a:lvl8pPr>
    <a:lvl9pPr marL="4967752" algn="l" defTabSz="1241938" rtl="0" eaLnBrk="1" latinLnBrk="0" hangingPunct="1">
      <a:defRPr sz="163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Jour 1 PM (195 minutes</a:t>
            </a:r>
            <a:r>
              <a:rPr lang="fr-CA" baseline="0" dirty="0"/>
              <a:t> incluant une pause)</a:t>
            </a:r>
            <a:endParaRPr lang="fr-CA" dirty="0"/>
          </a:p>
          <a:p>
            <a:endParaRPr lang="fr-CA" dirty="0"/>
          </a:p>
          <a:p>
            <a:r>
              <a:rPr lang="fr-CA" dirty="0"/>
              <a:t>Présentation</a:t>
            </a:r>
            <a:r>
              <a:rPr lang="fr-CA" baseline="0" dirty="0"/>
              <a:t> des animateurs et des tour de table des participantes et participants</a:t>
            </a:r>
          </a:p>
          <a:p>
            <a:endParaRPr lang="fr-CA" baseline="0" dirty="0"/>
          </a:p>
          <a:p>
            <a:r>
              <a:rPr lang="fr-CA" baseline="0" dirty="0"/>
              <a:t>25 min /195 min</a:t>
            </a:r>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a:t>
            </a:fld>
            <a:endParaRPr lang="fr-CA"/>
          </a:p>
        </p:txBody>
      </p:sp>
    </p:spTree>
    <p:extLst>
      <p:ext uri="{BB962C8B-B14F-4D97-AF65-F5344CB8AC3E}">
        <p14:creationId xmlns:p14="http://schemas.microsoft.com/office/powerpoint/2010/main" val="904524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Développement</a:t>
            </a:r>
            <a:r>
              <a:rPr lang="fr-CA" baseline="0" dirty="0"/>
              <a:t> – Jessika</a:t>
            </a:r>
          </a:p>
          <a:p>
            <a:endParaRPr lang="fr-CA" baseline="0" dirty="0"/>
          </a:p>
          <a:p>
            <a:r>
              <a:rPr lang="fr-CA" baseline="0" dirty="0"/>
              <a:t>4 min</a:t>
            </a:r>
          </a:p>
          <a:p>
            <a:endParaRPr lang="fr-CA" baseline="0" dirty="0"/>
          </a:p>
          <a:p>
            <a:r>
              <a:rPr lang="fr-CA" baseline="0" dirty="0"/>
              <a:t>47 min / 195 min</a:t>
            </a:r>
            <a:endParaRPr lang="fr-CA" dirty="0"/>
          </a:p>
          <a:p>
            <a:endParaRPr lang="fr-CA" dirty="0"/>
          </a:p>
          <a:p>
            <a:r>
              <a:rPr lang="fr-CA" dirty="0"/>
              <a:t>Ressources</a:t>
            </a:r>
            <a:r>
              <a:rPr lang="fr-CA" baseline="0" dirty="0"/>
              <a:t> internes et externes</a:t>
            </a:r>
          </a:p>
          <a:p>
            <a:r>
              <a:rPr lang="fr-CA" baseline="0" dirty="0"/>
              <a:t>Complexité: mobilise les éléments prescrits du contenu de formation, en relation avec les domaines généraux de formation, les compétences transversales (comme exploiter l’information, se donner des méthode de travail efficaces, résoudre des problèmes et exercer son jugement critique) et les autres domaines d’apprentissage</a:t>
            </a:r>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10</a:t>
            </a:fld>
            <a:endParaRPr lang="fr-CA"/>
          </a:p>
        </p:txBody>
      </p:sp>
    </p:spTree>
    <p:extLst>
      <p:ext uri="{BB962C8B-B14F-4D97-AF65-F5344CB8AC3E}">
        <p14:creationId xmlns:p14="http://schemas.microsoft.com/office/powerpoint/2010/main" val="394658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Visées – Jessika</a:t>
            </a:r>
          </a:p>
          <a:p>
            <a:endParaRPr lang="fr-CA" dirty="0"/>
          </a:p>
          <a:p>
            <a:r>
              <a:rPr lang="fr-CA" dirty="0"/>
              <a:t>5 min</a:t>
            </a:r>
          </a:p>
          <a:p>
            <a:endParaRPr lang="fr-CA" dirty="0"/>
          </a:p>
          <a:p>
            <a:r>
              <a:rPr lang="fr-CA" dirty="0"/>
              <a:t>52 min / 195 min</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11</a:t>
            </a:fld>
            <a:endParaRPr lang="fr-CA"/>
          </a:p>
        </p:txBody>
      </p:sp>
    </p:spTree>
    <p:extLst>
      <p:ext uri="{BB962C8B-B14F-4D97-AF65-F5344CB8AC3E}">
        <p14:creationId xmlns:p14="http://schemas.microsoft.com/office/powerpoint/2010/main" val="37902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Objets – Jessika</a:t>
            </a:r>
          </a:p>
          <a:p>
            <a:endParaRPr lang="fr-CA" dirty="0"/>
          </a:p>
          <a:p>
            <a:r>
              <a:rPr lang="fr-CA" dirty="0"/>
              <a:t>8 min</a:t>
            </a:r>
          </a:p>
          <a:p>
            <a:endParaRPr lang="fr-CA" dirty="0"/>
          </a:p>
          <a:p>
            <a:r>
              <a:rPr lang="fr-CA" dirty="0"/>
              <a:t>60 min / 195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12</a:t>
            </a:fld>
            <a:endParaRPr lang="fr-CA"/>
          </a:p>
        </p:txBody>
      </p:sp>
    </p:spTree>
    <p:extLst>
      <p:ext uri="{BB962C8B-B14F-4D97-AF65-F5344CB8AC3E}">
        <p14:creationId xmlns:p14="http://schemas.microsoft.com/office/powerpoint/2010/main" val="68431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13</a:t>
            </a:fld>
            <a:endParaRPr lang="fr-CA"/>
          </a:p>
        </p:txBody>
      </p:sp>
    </p:spTree>
    <p:extLst>
      <p:ext uri="{BB962C8B-B14F-4D97-AF65-F5344CB8AC3E}">
        <p14:creationId xmlns:p14="http://schemas.microsoft.com/office/powerpoint/2010/main" val="200966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Objets</a:t>
            </a:r>
            <a:r>
              <a:rPr lang="fr-CA" baseline="0" dirty="0"/>
              <a:t> (comparaison) – Adriana</a:t>
            </a:r>
          </a:p>
          <a:p>
            <a:endParaRPr lang="fr-CA" baseline="0" dirty="0"/>
          </a:p>
          <a:p>
            <a:r>
              <a:rPr lang="fr-CA" baseline="0" dirty="0"/>
              <a:t>7 min</a:t>
            </a:r>
          </a:p>
          <a:p>
            <a:endParaRPr lang="fr-CA" baseline="0" dirty="0"/>
          </a:p>
          <a:p>
            <a:r>
              <a:rPr lang="fr-CA" baseline="0" dirty="0"/>
              <a:t>67 min / 195 min</a:t>
            </a:r>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14</a:t>
            </a:fld>
            <a:endParaRPr lang="fr-CA"/>
          </a:p>
        </p:txBody>
      </p:sp>
    </p:spTree>
    <p:extLst>
      <p:ext uri="{BB962C8B-B14F-4D97-AF65-F5344CB8AC3E}">
        <p14:creationId xmlns:p14="http://schemas.microsoft.com/office/powerpoint/2010/main" val="251399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Objets Jessika</a:t>
            </a:r>
          </a:p>
          <a:p>
            <a:endParaRPr lang="fr-CA" dirty="0"/>
          </a:p>
          <a:p>
            <a:r>
              <a:rPr lang="fr-CA" dirty="0"/>
              <a:t>4</a:t>
            </a:r>
            <a:r>
              <a:rPr lang="fr-CA" baseline="0" dirty="0"/>
              <a:t> min </a:t>
            </a:r>
          </a:p>
          <a:p>
            <a:endParaRPr lang="fr-CA" baseline="0" dirty="0"/>
          </a:p>
          <a:p>
            <a:r>
              <a:rPr lang="fr-CA" baseline="0" dirty="0"/>
              <a:t>71 min / 195 min</a:t>
            </a:r>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15</a:t>
            </a:fld>
            <a:endParaRPr lang="fr-CA"/>
          </a:p>
        </p:txBody>
      </p:sp>
    </p:spTree>
    <p:extLst>
      <p:ext uri="{BB962C8B-B14F-4D97-AF65-F5344CB8AC3E}">
        <p14:creationId xmlns:p14="http://schemas.microsoft.com/office/powerpoint/2010/main" val="83488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Objets</a:t>
            </a:r>
            <a:r>
              <a:rPr lang="fr-CA" baseline="0" dirty="0"/>
              <a:t> (comparaison) Adriana</a:t>
            </a:r>
          </a:p>
          <a:p>
            <a:endParaRPr lang="fr-CA" baseline="0" dirty="0"/>
          </a:p>
          <a:p>
            <a:r>
              <a:rPr lang="fr-CA" baseline="0" dirty="0"/>
              <a:t>4 min</a:t>
            </a:r>
          </a:p>
          <a:p>
            <a:endParaRPr lang="fr-CA" baseline="0" dirty="0"/>
          </a:p>
          <a:p>
            <a:r>
              <a:rPr lang="fr-CA" baseline="0" dirty="0"/>
              <a:t>75 min / 195 min</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16</a:t>
            </a:fld>
            <a:endParaRPr lang="fr-CA"/>
          </a:p>
        </p:txBody>
      </p:sp>
    </p:spTree>
    <p:extLst>
      <p:ext uri="{BB962C8B-B14F-4D97-AF65-F5344CB8AC3E}">
        <p14:creationId xmlns:p14="http://schemas.microsoft.com/office/powerpoint/2010/main" val="357837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Compétences Adriana</a:t>
            </a:r>
          </a:p>
          <a:p>
            <a:endParaRPr lang="fr-CA" dirty="0"/>
          </a:p>
          <a:p>
            <a:r>
              <a:rPr lang="fr-CA" dirty="0"/>
              <a:t>60 min</a:t>
            </a:r>
          </a:p>
          <a:p>
            <a:endParaRPr lang="fr-CA" dirty="0"/>
          </a:p>
          <a:p>
            <a:r>
              <a:rPr lang="fr-CA" dirty="0"/>
              <a:t>125</a:t>
            </a:r>
            <a:r>
              <a:rPr lang="fr-CA" baseline="0" dirty="0"/>
              <a:t> min / 195 min</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17</a:t>
            </a:fld>
            <a:endParaRPr lang="fr-CA"/>
          </a:p>
        </p:txBody>
      </p:sp>
    </p:spTree>
    <p:extLst>
      <p:ext uri="{BB962C8B-B14F-4D97-AF65-F5344CB8AC3E}">
        <p14:creationId xmlns:p14="http://schemas.microsoft.com/office/powerpoint/2010/main" val="2219902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Adriana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18</a:t>
            </a:fld>
            <a:endParaRPr lang="fr-CA"/>
          </a:p>
        </p:txBody>
      </p:sp>
    </p:spTree>
    <p:extLst>
      <p:ext uri="{BB962C8B-B14F-4D97-AF65-F5344CB8AC3E}">
        <p14:creationId xmlns:p14="http://schemas.microsoft.com/office/powerpoint/2010/main" val="2022518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19</a:t>
            </a:fld>
            <a:endParaRPr lang="fr-CA"/>
          </a:p>
        </p:txBody>
      </p:sp>
    </p:spTree>
    <p:extLst>
      <p:ext uri="{BB962C8B-B14F-4D97-AF65-F5344CB8AC3E}">
        <p14:creationId xmlns:p14="http://schemas.microsoft.com/office/powerpoint/2010/main" val="26774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endParaRPr lang="fr-CA" dirty="0"/>
          </a:p>
          <a:p>
            <a:r>
              <a:rPr lang="fr-CA" dirty="0"/>
              <a:t>But - Mario</a:t>
            </a:r>
          </a:p>
          <a:p>
            <a:endParaRPr lang="fr-CA" dirty="0"/>
          </a:p>
          <a:p>
            <a:r>
              <a:rPr lang="fr-CA" dirty="0"/>
              <a:t>2 min</a:t>
            </a:r>
          </a:p>
          <a:p>
            <a:endParaRPr lang="fr-CA" dirty="0"/>
          </a:p>
          <a:p>
            <a:r>
              <a:rPr lang="fr-CA" dirty="0"/>
              <a:t>27min / 195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a:t>
            </a:fld>
            <a:endParaRPr lang="fr-CA"/>
          </a:p>
        </p:txBody>
      </p:sp>
    </p:spTree>
    <p:extLst>
      <p:ext uri="{BB962C8B-B14F-4D97-AF65-F5344CB8AC3E}">
        <p14:creationId xmlns:p14="http://schemas.microsoft.com/office/powerpoint/2010/main" val="123324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20</a:t>
            </a:fld>
            <a:endParaRPr lang="fr-CA"/>
          </a:p>
        </p:txBody>
      </p:sp>
    </p:spTree>
    <p:extLst>
      <p:ext uri="{BB962C8B-B14F-4D97-AF65-F5344CB8AC3E}">
        <p14:creationId xmlns:p14="http://schemas.microsoft.com/office/powerpoint/2010/main" val="376759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21</a:t>
            </a:fld>
            <a:endParaRPr lang="fr-CA"/>
          </a:p>
        </p:txBody>
      </p:sp>
    </p:spTree>
    <p:extLst>
      <p:ext uri="{BB962C8B-B14F-4D97-AF65-F5344CB8AC3E}">
        <p14:creationId xmlns:p14="http://schemas.microsoft.com/office/powerpoint/2010/main" val="2470660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22</a:t>
            </a:fld>
            <a:endParaRPr lang="fr-CA"/>
          </a:p>
        </p:txBody>
      </p:sp>
    </p:spTree>
    <p:extLst>
      <p:ext uri="{BB962C8B-B14F-4D97-AF65-F5344CB8AC3E}">
        <p14:creationId xmlns:p14="http://schemas.microsoft.com/office/powerpoint/2010/main" val="3143306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23</a:t>
            </a:fld>
            <a:endParaRPr lang="fr-CA"/>
          </a:p>
        </p:txBody>
      </p:sp>
    </p:spTree>
    <p:extLst>
      <p:ext uri="{BB962C8B-B14F-4D97-AF65-F5344CB8AC3E}">
        <p14:creationId xmlns:p14="http://schemas.microsoft.com/office/powerpoint/2010/main" val="260625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24</a:t>
            </a:fld>
            <a:endParaRPr lang="fr-CA"/>
          </a:p>
        </p:txBody>
      </p:sp>
    </p:spTree>
    <p:extLst>
      <p:ext uri="{BB962C8B-B14F-4D97-AF65-F5344CB8AC3E}">
        <p14:creationId xmlns:p14="http://schemas.microsoft.com/office/powerpoint/2010/main" val="367754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25</a:t>
            </a:fld>
            <a:endParaRPr lang="fr-CA"/>
          </a:p>
        </p:txBody>
      </p:sp>
    </p:spTree>
    <p:extLst>
      <p:ext uri="{BB962C8B-B14F-4D97-AF65-F5344CB8AC3E}">
        <p14:creationId xmlns:p14="http://schemas.microsoft.com/office/powerpoint/2010/main" val="801882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26</a:t>
            </a:fld>
            <a:endParaRPr lang="fr-CA"/>
          </a:p>
        </p:txBody>
      </p:sp>
    </p:spTree>
    <p:extLst>
      <p:ext uri="{BB962C8B-B14F-4D97-AF65-F5344CB8AC3E}">
        <p14:creationId xmlns:p14="http://schemas.microsoft.com/office/powerpoint/2010/main" val="68237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27</a:t>
            </a:fld>
            <a:endParaRPr lang="fr-CA"/>
          </a:p>
        </p:txBody>
      </p:sp>
    </p:spTree>
    <p:extLst>
      <p:ext uri="{BB962C8B-B14F-4D97-AF65-F5344CB8AC3E}">
        <p14:creationId xmlns:p14="http://schemas.microsoft.com/office/powerpoint/2010/main" val="34514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28</a:t>
            </a:fld>
            <a:endParaRPr lang="fr-CA"/>
          </a:p>
        </p:txBody>
      </p:sp>
    </p:spTree>
    <p:extLst>
      <p:ext uri="{BB962C8B-B14F-4D97-AF65-F5344CB8AC3E}">
        <p14:creationId xmlns:p14="http://schemas.microsoft.com/office/powerpoint/2010/main" val="4045306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29</a:t>
            </a:fld>
            <a:endParaRPr lang="fr-CA"/>
          </a:p>
        </p:txBody>
      </p:sp>
    </p:spTree>
    <p:extLst>
      <p:ext uri="{BB962C8B-B14F-4D97-AF65-F5344CB8AC3E}">
        <p14:creationId xmlns:p14="http://schemas.microsoft.com/office/powerpoint/2010/main" val="388446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Ordre du jour - Mario</a:t>
            </a:r>
          </a:p>
          <a:p>
            <a:endParaRPr lang="fr-CA" dirty="0"/>
          </a:p>
          <a:p>
            <a:r>
              <a:rPr lang="fr-CA" dirty="0"/>
              <a:t>4 min</a:t>
            </a:r>
          </a:p>
          <a:p>
            <a:endParaRPr lang="fr-CA" dirty="0"/>
          </a:p>
          <a:p>
            <a:r>
              <a:rPr lang="fr-CA" dirty="0"/>
              <a:t>31 min / 195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a:t>
            </a:fld>
            <a:endParaRPr lang="fr-CA"/>
          </a:p>
        </p:txBody>
      </p:sp>
    </p:spTree>
    <p:extLst>
      <p:ext uri="{BB962C8B-B14F-4D97-AF65-F5344CB8AC3E}">
        <p14:creationId xmlns:p14="http://schemas.microsoft.com/office/powerpoint/2010/main" val="3885963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30</a:t>
            </a:fld>
            <a:endParaRPr lang="fr-CA"/>
          </a:p>
        </p:txBody>
      </p:sp>
    </p:spTree>
    <p:extLst>
      <p:ext uri="{BB962C8B-B14F-4D97-AF65-F5344CB8AC3E}">
        <p14:creationId xmlns:p14="http://schemas.microsoft.com/office/powerpoint/2010/main" val="2833551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31</a:t>
            </a:fld>
            <a:endParaRPr lang="fr-CA"/>
          </a:p>
        </p:txBody>
      </p:sp>
    </p:spTree>
    <p:extLst>
      <p:ext uri="{BB962C8B-B14F-4D97-AF65-F5344CB8AC3E}">
        <p14:creationId xmlns:p14="http://schemas.microsoft.com/office/powerpoint/2010/main" val="3968251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32</a:t>
            </a:fld>
            <a:endParaRPr lang="fr-CA"/>
          </a:p>
        </p:txBody>
      </p:sp>
    </p:spTree>
    <p:extLst>
      <p:ext uri="{BB962C8B-B14F-4D97-AF65-F5344CB8AC3E}">
        <p14:creationId xmlns:p14="http://schemas.microsoft.com/office/powerpoint/2010/main" val="274425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33</a:t>
            </a:fld>
            <a:endParaRPr lang="fr-CA"/>
          </a:p>
        </p:txBody>
      </p:sp>
    </p:spTree>
    <p:extLst>
      <p:ext uri="{BB962C8B-B14F-4D97-AF65-F5344CB8AC3E}">
        <p14:creationId xmlns:p14="http://schemas.microsoft.com/office/powerpoint/2010/main" val="969501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34</a:t>
            </a:fld>
            <a:endParaRPr lang="fr-CA"/>
          </a:p>
        </p:txBody>
      </p:sp>
    </p:spTree>
    <p:extLst>
      <p:ext uri="{BB962C8B-B14F-4D97-AF65-F5344CB8AC3E}">
        <p14:creationId xmlns:p14="http://schemas.microsoft.com/office/powerpoint/2010/main" val="969510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35</a:t>
            </a:fld>
            <a:endParaRPr lang="fr-CA"/>
          </a:p>
        </p:txBody>
      </p:sp>
    </p:spTree>
    <p:extLst>
      <p:ext uri="{BB962C8B-B14F-4D97-AF65-F5344CB8AC3E}">
        <p14:creationId xmlns:p14="http://schemas.microsoft.com/office/powerpoint/2010/main" val="2661587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36</a:t>
            </a:fld>
            <a:endParaRPr lang="fr-CA"/>
          </a:p>
        </p:txBody>
      </p:sp>
    </p:spTree>
    <p:extLst>
      <p:ext uri="{BB962C8B-B14F-4D97-AF65-F5344CB8AC3E}">
        <p14:creationId xmlns:p14="http://schemas.microsoft.com/office/powerpoint/2010/main" val="25993344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37</a:t>
            </a:fld>
            <a:endParaRPr lang="fr-CA"/>
          </a:p>
        </p:txBody>
      </p:sp>
    </p:spTree>
    <p:extLst>
      <p:ext uri="{BB962C8B-B14F-4D97-AF65-F5344CB8AC3E}">
        <p14:creationId xmlns:p14="http://schemas.microsoft.com/office/powerpoint/2010/main" val="345147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38</a:t>
            </a:fld>
            <a:endParaRPr lang="fr-CA"/>
          </a:p>
        </p:txBody>
      </p:sp>
    </p:spTree>
    <p:extLst>
      <p:ext uri="{BB962C8B-B14F-4D97-AF65-F5344CB8AC3E}">
        <p14:creationId xmlns:p14="http://schemas.microsoft.com/office/powerpoint/2010/main" val="178401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39</a:t>
            </a:fld>
            <a:endParaRPr lang="fr-CA"/>
          </a:p>
        </p:txBody>
      </p:sp>
    </p:spTree>
    <p:extLst>
      <p:ext uri="{BB962C8B-B14F-4D97-AF65-F5344CB8AC3E}">
        <p14:creationId xmlns:p14="http://schemas.microsoft.com/office/powerpoint/2010/main" val="358703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endParaRPr lang="fr-CA" dirty="0"/>
          </a:p>
          <a:p>
            <a:r>
              <a:rPr lang="fr-CA" dirty="0"/>
              <a:t>Contexte d’écriture – Mario</a:t>
            </a:r>
          </a:p>
          <a:p>
            <a:endParaRPr lang="fr-CA" dirty="0"/>
          </a:p>
          <a:p>
            <a:r>
              <a:rPr lang="fr-CA" dirty="0"/>
              <a:t>12 min</a:t>
            </a:r>
          </a:p>
          <a:p>
            <a:endParaRPr lang="fr-CA" dirty="0"/>
          </a:p>
          <a:p>
            <a:r>
              <a:rPr lang="fr-CA" dirty="0"/>
              <a:t>43 min</a:t>
            </a:r>
            <a:r>
              <a:rPr lang="fr-CA" baseline="0" dirty="0"/>
              <a:t> / 195 min</a:t>
            </a:r>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a:t>
            </a:fld>
            <a:endParaRPr lang="fr-CA"/>
          </a:p>
        </p:txBody>
      </p:sp>
    </p:spTree>
    <p:extLst>
      <p:ext uri="{BB962C8B-B14F-4D97-AF65-F5344CB8AC3E}">
        <p14:creationId xmlns:p14="http://schemas.microsoft.com/office/powerpoint/2010/main" val="2031715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40</a:t>
            </a:fld>
            <a:endParaRPr lang="fr-CA"/>
          </a:p>
        </p:txBody>
      </p:sp>
    </p:spTree>
    <p:extLst>
      <p:ext uri="{BB962C8B-B14F-4D97-AF65-F5344CB8AC3E}">
        <p14:creationId xmlns:p14="http://schemas.microsoft.com/office/powerpoint/2010/main" val="2838622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Adriana</a:t>
            </a:r>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41</a:t>
            </a:fld>
            <a:endParaRPr lang="fr-CA"/>
          </a:p>
        </p:txBody>
      </p:sp>
    </p:spTree>
    <p:extLst>
      <p:ext uri="{BB962C8B-B14F-4D97-AF65-F5344CB8AC3E}">
        <p14:creationId xmlns:p14="http://schemas.microsoft.com/office/powerpoint/2010/main" val="243848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Vue d’ensemble</a:t>
            </a:r>
            <a:r>
              <a:rPr lang="fr-CA" baseline="0" dirty="0"/>
              <a:t> – Mario</a:t>
            </a:r>
          </a:p>
          <a:p>
            <a:endParaRPr lang="fr-CA" baseline="0" dirty="0"/>
          </a:p>
          <a:p>
            <a:r>
              <a:rPr lang="fr-CA" baseline="0" dirty="0"/>
              <a:t>10 min</a:t>
            </a:r>
          </a:p>
          <a:p>
            <a:endParaRPr lang="fr-CA" baseline="0" dirty="0"/>
          </a:p>
          <a:p>
            <a:r>
              <a:rPr lang="fr-CA" baseline="0" dirty="0"/>
              <a:t>135 min / 195 min</a:t>
            </a:r>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42</a:t>
            </a:fld>
            <a:endParaRPr lang="fr-CA"/>
          </a:p>
        </p:txBody>
      </p:sp>
    </p:spTree>
    <p:extLst>
      <p:ext uri="{BB962C8B-B14F-4D97-AF65-F5344CB8AC3E}">
        <p14:creationId xmlns:p14="http://schemas.microsoft.com/office/powerpoint/2010/main" val="3938846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Mario</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43</a:t>
            </a:fld>
            <a:endParaRPr lang="fr-CA"/>
          </a:p>
        </p:txBody>
      </p:sp>
    </p:spTree>
    <p:extLst>
      <p:ext uri="{BB962C8B-B14F-4D97-AF65-F5344CB8AC3E}">
        <p14:creationId xmlns:p14="http://schemas.microsoft.com/office/powerpoint/2010/main" val="1887414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Savoirs – Jessika</a:t>
            </a:r>
          </a:p>
          <a:p>
            <a:endParaRPr lang="fr-CA" dirty="0"/>
          </a:p>
          <a:p>
            <a:r>
              <a:rPr lang="fr-CA" dirty="0"/>
              <a:t>5 min</a:t>
            </a:r>
          </a:p>
          <a:p>
            <a:endParaRPr lang="fr-CA" dirty="0"/>
          </a:p>
          <a:p>
            <a:r>
              <a:rPr lang="fr-CA" dirty="0"/>
              <a:t>140 min / 195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44</a:t>
            </a:fld>
            <a:endParaRPr lang="fr-CA"/>
          </a:p>
        </p:txBody>
      </p:sp>
    </p:spTree>
    <p:extLst>
      <p:ext uri="{BB962C8B-B14F-4D97-AF65-F5344CB8AC3E}">
        <p14:creationId xmlns:p14="http://schemas.microsoft.com/office/powerpoint/2010/main" val="396340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Savoirs – Jessika</a:t>
            </a:r>
          </a:p>
          <a:p>
            <a:endParaRPr lang="fr-CA" dirty="0"/>
          </a:p>
          <a:p>
            <a:r>
              <a:rPr lang="fr-CA" dirty="0"/>
              <a:t>5 min</a:t>
            </a:r>
          </a:p>
          <a:p>
            <a:endParaRPr lang="fr-CA" dirty="0"/>
          </a:p>
          <a:p>
            <a:r>
              <a:rPr lang="fr-CA" dirty="0"/>
              <a:t>140 min / 195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45</a:t>
            </a:fld>
            <a:endParaRPr lang="fr-CA"/>
          </a:p>
        </p:txBody>
      </p:sp>
    </p:spTree>
    <p:extLst>
      <p:ext uri="{BB962C8B-B14F-4D97-AF65-F5344CB8AC3E}">
        <p14:creationId xmlns:p14="http://schemas.microsoft.com/office/powerpoint/2010/main" val="2618690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Savoirs – Jessika</a:t>
            </a:r>
          </a:p>
          <a:p>
            <a:endParaRPr lang="fr-CA" dirty="0"/>
          </a:p>
          <a:p>
            <a:r>
              <a:rPr lang="fr-CA" dirty="0"/>
              <a:t>5 min</a:t>
            </a:r>
          </a:p>
          <a:p>
            <a:endParaRPr lang="fr-CA" dirty="0"/>
          </a:p>
          <a:p>
            <a:r>
              <a:rPr lang="fr-CA" dirty="0"/>
              <a:t>140 min / 195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46</a:t>
            </a:fld>
            <a:endParaRPr lang="fr-CA"/>
          </a:p>
        </p:txBody>
      </p:sp>
    </p:spTree>
    <p:extLst>
      <p:ext uri="{BB962C8B-B14F-4D97-AF65-F5344CB8AC3E}">
        <p14:creationId xmlns:p14="http://schemas.microsoft.com/office/powerpoint/2010/main" val="362961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Savoirs – Jessika</a:t>
            </a:r>
          </a:p>
          <a:p>
            <a:endParaRPr lang="fr-CA" dirty="0"/>
          </a:p>
          <a:p>
            <a:r>
              <a:rPr lang="fr-CA" dirty="0"/>
              <a:t>30 min</a:t>
            </a:r>
          </a:p>
          <a:p>
            <a:endParaRPr lang="fr-CA" dirty="0"/>
          </a:p>
          <a:p>
            <a:r>
              <a:rPr lang="fr-CA" dirty="0"/>
              <a:t>170 min / 195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47</a:t>
            </a:fld>
            <a:endParaRPr lang="fr-CA"/>
          </a:p>
        </p:txBody>
      </p:sp>
    </p:spTree>
    <p:extLst>
      <p:ext uri="{BB962C8B-B14F-4D97-AF65-F5344CB8AC3E}">
        <p14:creationId xmlns:p14="http://schemas.microsoft.com/office/powerpoint/2010/main" val="1375699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Utilisation appropriée – Jessika</a:t>
            </a:r>
          </a:p>
          <a:p>
            <a:endParaRPr lang="fr-CA" dirty="0"/>
          </a:p>
          <a:p>
            <a:r>
              <a:rPr lang="fr-CA" dirty="0"/>
              <a:t>20 minutes</a:t>
            </a:r>
          </a:p>
          <a:p>
            <a:endParaRPr lang="fr-CA" dirty="0"/>
          </a:p>
          <a:p>
            <a:r>
              <a:rPr lang="fr-CA" dirty="0"/>
              <a:t>29</a:t>
            </a:r>
            <a:r>
              <a:rPr lang="fr-CA" baseline="0" dirty="0"/>
              <a:t> min / 330 min</a:t>
            </a:r>
            <a:endParaRPr lang="fr-CA" dirty="0"/>
          </a:p>
          <a:p>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48</a:t>
            </a:fld>
            <a:endParaRPr lang="fr-CA"/>
          </a:p>
        </p:txBody>
      </p:sp>
    </p:spTree>
    <p:extLst>
      <p:ext uri="{BB962C8B-B14F-4D97-AF65-F5344CB8AC3E}">
        <p14:creationId xmlns:p14="http://schemas.microsoft.com/office/powerpoint/2010/main" val="105901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Dossiers – Jessika</a:t>
            </a:r>
          </a:p>
          <a:p>
            <a:endParaRPr lang="fr-CA" dirty="0"/>
          </a:p>
          <a:p>
            <a:r>
              <a:rPr lang="fr-CA" dirty="0"/>
              <a:t>5 min</a:t>
            </a:r>
          </a:p>
          <a:p>
            <a:endParaRPr lang="fr-CA" dirty="0"/>
          </a:p>
          <a:p>
            <a:r>
              <a:rPr lang="fr-CA" dirty="0"/>
              <a:t>9 min / 330  min</a:t>
            </a:r>
          </a:p>
          <a:p>
            <a:endParaRPr lang="fr-CA" baseline="0"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49</a:t>
            </a:fld>
            <a:endParaRPr lang="fr-CA"/>
          </a:p>
        </p:txBody>
      </p:sp>
    </p:spTree>
    <p:extLst>
      <p:ext uri="{BB962C8B-B14F-4D97-AF65-F5344CB8AC3E}">
        <p14:creationId xmlns:p14="http://schemas.microsoft.com/office/powerpoint/2010/main" val="2083651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sz="1630" b="0" i="1" kern="1200" dirty="0">
              <a:solidFill>
                <a:schemeClr val="tx1"/>
              </a:solidFill>
              <a:effectLst/>
              <a:latin typeface="+mn-lt"/>
              <a:ea typeface="+mn-ea"/>
              <a:cs typeface="+mn-cs"/>
            </a:endParaRPr>
          </a:p>
          <a:p>
            <a:r>
              <a:rPr lang="fr-CA" sz="1630" b="0" i="1" kern="1200" dirty="0">
                <a:solidFill>
                  <a:schemeClr val="tx1"/>
                </a:solidFill>
                <a:effectLst/>
                <a:latin typeface="+mn-lt"/>
                <a:ea typeface="+mn-ea"/>
                <a:cs typeface="+mn-cs"/>
              </a:rPr>
              <a:t>Mario</a:t>
            </a:r>
          </a:p>
          <a:p>
            <a:endParaRPr lang="fr-CA" sz="1630" b="0" i="1" kern="1200" dirty="0">
              <a:solidFill>
                <a:schemeClr val="tx1"/>
              </a:solidFill>
              <a:effectLst/>
              <a:latin typeface="+mn-lt"/>
              <a:ea typeface="+mn-ea"/>
              <a:cs typeface="+mn-cs"/>
            </a:endParaRPr>
          </a:p>
          <a:p>
            <a:r>
              <a:rPr lang="fr-CA" sz="1630" b="0" i="1" kern="1200" dirty="0">
                <a:solidFill>
                  <a:schemeClr val="tx1"/>
                </a:solidFill>
                <a:effectLst/>
                <a:latin typeface="+mn-lt"/>
                <a:ea typeface="+mn-ea"/>
                <a:cs typeface="+mn-cs"/>
              </a:rPr>
              <a:t>Jacques Beauchemin</a:t>
            </a:r>
            <a:r>
              <a:rPr lang="fr-CA" sz="1630" b="0" kern="1200" dirty="0">
                <a:solidFill>
                  <a:schemeClr val="tx1"/>
                </a:solidFill>
                <a:effectLst/>
                <a:latin typeface="+mn-lt"/>
                <a:ea typeface="+mn-ea"/>
                <a:cs typeface="+mn-cs"/>
              </a:rPr>
              <a:t> et M</a:t>
            </a:r>
            <a:r>
              <a:rPr lang="fr-CA" sz="1630" b="0" kern="1200" baseline="30000" dirty="0">
                <a:solidFill>
                  <a:schemeClr val="tx1"/>
                </a:solidFill>
                <a:effectLst/>
                <a:latin typeface="+mn-lt"/>
                <a:ea typeface="+mn-ea"/>
                <a:cs typeface="+mn-cs"/>
              </a:rPr>
              <a:t>me</a:t>
            </a:r>
            <a:r>
              <a:rPr lang="fr-CA" sz="1630" b="0" kern="1200" dirty="0">
                <a:solidFill>
                  <a:schemeClr val="tx1"/>
                </a:solidFill>
                <a:effectLst/>
                <a:latin typeface="+mn-lt"/>
                <a:ea typeface="+mn-ea"/>
                <a:cs typeface="+mn-cs"/>
              </a:rPr>
              <a:t> </a:t>
            </a:r>
            <a:r>
              <a:rPr lang="fr-CA" sz="1630" b="0" i="1" kern="1200" dirty="0">
                <a:solidFill>
                  <a:schemeClr val="tx1"/>
                </a:solidFill>
                <a:effectLst/>
                <a:latin typeface="+mn-lt"/>
                <a:ea typeface="+mn-ea"/>
                <a:cs typeface="+mn-cs"/>
              </a:rPr>
              <a:t>Nadia </a:t>
            </a:r>
            <a:r>
              <a:rPr lang="fr-CA" sz="1630" b="0" i="1" kern="1200" dirty="0" err="1">
                <a:solidFill>
                  <a:schemeClr val="tx1"/>
                </a:solidFill>
                <a:effectLst/>
                <a:latin typeface="+mn-lt"/>
                <a:ea typeface="+mn-ea"/>
                <a:cs typeface="+mn-cs"/>
              </a:rPr>
              <a:t>Fahmy</a:t>
            </a:r>
            <a:r>
              <a:rPr lang="fr-CA" sz="1630" b="0" kern="1200" dirty="0">
                <a:solidFill>
                  <a:schemeClr val="tx1"/>
                </a:solidFill>
                <a:effectLst/>
                <a:latin typeface="+mn-lt"/>
                <a:ea typeface="+mn-ea"/>
                <a:cs typeface="+mn-cs"/>
              </a:rPr>
              <a:t>-</a:t>
            </a:r>
            <a:r>
              <a:rPr lang="fr-CA" sz="1630" b="0" i="1" kern="1200" dirty="0">
                <a:solidFill>
                  <a:schemeClr val="tx1"/>
                </a:solidFill>
                <a:effectLst/>
                <a:latin typeface="+mn-lt"/>
                <a:ea typeface="+mn-ea"/>
                <a:cs typeface="+mn-cs"/>
              </a:rPr>
              <a:t>Eid</a:t>
            </a:r>
          </a:p>
          <a:p>
            <a:endParaRPr lang="fr-CA" sz="1630" b="0" i="1" kern="1200" dirty="0">
              <a:solidFill>
                <a:schemeClr val="tx1"/>
              </a:solidFill>
              <a:effectLst/>
              <a:latin typeface="+mn-lt"/>
              <a:ea typeface="+mn-ea"/>
              <a:cs typeface="+mn-cs"/>
            </a:endParaRPr>
          </a:p>
          <a:p>
            <a:r>
              <a:rPr lang="fr-CA" sz="1630" kern="1200" dirty="0">
                <a:solidFill>
                  <a:schemeClr val="tx1"/>
                </a:solidFill>
                <a:effectLst/>
                <a:latin typeface="+mn-lt"/>
                <a:ea typeface="+mn-ea"/>
                <a:cs typeface="+mn-cs"/>
              </a:rPr>
              <a:t>Jacques Beauchemin est un sociologue québécois. Il enseigne la sociologie à l'Université du Québec à Montréal depuis 1993.</a:t>
            </a:r>
          </a:p>
          <a:p>
            <a:r>
              <a:rPr lang="fr-CA" sz="1630" b="0" kern="1200" dirty="0">
                <a:solidFill>
                  <a:schemeClr val="tx1"/>
                </a:solidFill>
                <a:latin typeface="+mn-lt"/>
                <a:ea typeface="+mn-ea"/>
                <a:cs typeface="+mn-cs"/>
              </a:rPr>
              <a:t>Nadia </a:t>
            </a:r>
            <a:r>
              <a:rPr lang="fr-CA" sz="1630" b="0" kern="1200" dirty="0" err="1">
                <a:solidFill>
                  <a:schemeClr val="tx1"/>
                </a:solidFill>
                <a:latin typeface="+mn-lt"/>
                <a:ea typeface="+mn-ea"/>
                <a:cs typeface="+mn-cs"/>
              </a:rPr>
              <a:t>Fahmy</a:t>
            </a:r>
            <a:r>
              <a:rPr lang="fr-CA" sz="1630" b="0" kern="1200" dirty="0">
                <a:solidFill>
                  <a:schemeClr val="tx1"/>
                </a:solidFill>
                <a:latin typeface="+mn-lt"/>
                <a:ea typeface="+mn-ea"/>
                <a:cs typeface="+mn-cs"/>
              </a:rPr>
              <a:t>-Eid, historienne et professeure de l’UQAM à la retraite</a:t>
            </a:r>
            <a:endParaRPr lang="fr-CA" b="0"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a:t>
            </a:fld>
            <a:endParaRPr lang="fr-CA"/>
          </a:p>
        </p:txBody>
      </p:sp>
    </p:spTree>
    <p:extLst>
      <p:ext uri="{BB962C8B-B14F-4D97-AF65-F5344CB8AC3E}">
        <p14:creationId xmlns:p14="http://schemas.microsoft.com/office/powerpoint/2010/main" val="3919811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Dossiers – Jessika</a:t>
            </a:r>
          </a:p>
          <a:p>
            <a:endParaRPr lang="fr-CA" dirty="0"/>
          </a:p>
          <a:p>
            <a:r>
              <a:rPr lang="fr-CA" dirty="0"/>
              <a:t>5 min</a:t>
            </a:r>
          </a:p>
          <a:p>
            <a:endParaRPr lang="fr-CA" dirty="0"/>
          </a:p>
          <a:p>
            <a:r>
              <a:rPr lang="fr-CA" dirty="0"/>
              <a:t>9 min / 330  min</a:t>
            </a:r>
          </a:p>
          <a:p>
            <a:endParaRPr lang="fr-CA" baseline="0"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50</a:t>
            </a:fld>
            <a:endParaRPr lang="fr-CA"/>
          </a:p>
        </p:txBody>
      </p:sp>
    </p:spTree>
    <p:extLst>
      <p:ext uri="{BB962C8B-B14F-4D97-AF65-F5344CB8AC3E}">
        <p14:creationId xmlns:p14="http://schemas.microsoft.com/office/powerpoint/2010/main" val="992924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Dossiers – Jessika</a:t>
            </a:r>
          </a:p>
          <a:p>
            <a:endParaRPr lang="fr-CA" dirty="0"/>
          </a:p>
          <a:p>
            <a:r>
              <a:rPr lang="fr-CA" dirty="0"/>
              <a:t>5 min</a:t>
            </a:r>
          </a:p>
          <a:p>
            <a:endParaRPr lang="fr-CA" dirty="0"/>
          </a:p>
          <a:p>
            <a:r>
              <a:rPr lang="fr-CA" dirty="0"/>
              <a:t>9 min / 330  min</a:t>
            </a:r>
          </a:p>
          <a:p>
            <a:endParaRPr lang="fr-CA" baseline="0"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51</a:t>
            </a:fld>
            <a:endParaRPr lang="fr-CA"/>
          </a:p>
        </p:txBody>
      </p:sp>
    </p:spTree>
    <p:extLst>
      <p:ext uri="{BB962C8B-B14F-4D97-AF65-F5344CB8AC3E}">
        <p14:creationId xmlns:p14="http://schemas.microsoft.com/office/powerpoint/2010/main" val="1812150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Dossiers – Jessika</a:t>
            </a:r>
          </a:p>
          <a:p>
            <a:endParaRPr lang="fr-CA" dirty="0"/>
          </a:p>
          <a:p>
            <a:r>
              <a:rPr lang="fr-CA" dirty="0"/>
              <a:t>5 min</a:t>
            </a:r>
          </a:p>
          <a:p>
            <a:endParaRPr lang="fr-CA" dirty="0"/>
          </a:p>
          <a:p>
            <a:r>
              <a:rPr lang="fr-CA" dirty="0"/>
              <a:t>9 min / 330  min</a:t>
            </a:r>
          </a:p>
          <a:p>
            <a:endParaRPr lang="fr-CA" baseline="0"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52</a:t>
            </a:fld>
            <a:endParaRPr lang="fr-CA"/>
          </a:p>
        </p:txBody>
      </p:sp>
    </p:spTree>
    <p:extLst>
      <p:ext uri="{BB962C8B-B14F-4D97-AF65-F5344CB8AC3E}">
        <p14:creationId xmlns:p14="http://schemas.microsoft.com/office/powerpoint/2010/main" val="3747824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Critères – Jessika</a:t>
            </a:r>
          </a:p>
          <a:p>
            <a:endParaRPr lang="fr-CA" dirty="0"/>
          </a:p>
          <a:p>
            <a:r>
              <a:rPr lang="fr-CA" dirty="0"/>
              <a:t>4 min</a:t>
            </a:r>
          </a:p>
          <a:p>
            <a:endParaRPr lang="fr-CA" dirty="0"/>
          </a:p>
          <a:p>
            <a:r>
              <a:rPr lang="fr-CA" dirty="0"/>
              <a:t>4 min / 330  min</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53</a:t>
            </a:fld>
            <a:endParaRPr lang="fr-CA"/>
          </a:p>
        </p:txBody>
      </p:sp>
    </p:spTree>
    <p:extLst>
      <p:ext uri="{BB962C8B-B14F-4D97-AF65-F5344CB8AC3E}">
        <p14:creationId xmlns:p14="http://schemas.microsoft.com/office/powerpoint/2010/main" val="2066738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Utilisation appropriée – Jessika</a:t>
            </a:r>
          </a:p>
          <a:p>
            <a:endParaRPr lang="fr-CA" dirty="0"/>
          </a:p>
          <a:p>
            <a:endParaRPr lang="fr-CA" dirty="0"/>
          </a:p>
          <a:p>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54</a:t>
            </a:fld>
            <a:endParaRPr lang="fr-CA"/>
          </a:p>
        </p:txBody>
      </p:sp>
    </p:spTree>
    <p:extLst>
      <p:ext uri="{BB962C8B-B14F-4D97-AF65-F5344CB8AC3E}">
        <p14:creationId xmlns:p14="http://schemas.microsoft.com/office/powerpoint/2010/main" val="1027356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55</a:t>
            </a:fld>
            <a:endParaRPr lang="fr-CA"/>
          </a:p>
        </p:txBody>
      </p:sp>
    </p:spTree>
    <p:extLst>
      <p:ext uri="{BB962C8B-B14F-4D97-AF65-F5344CB8AC3E}">
        <p14:creationId xmlns:p14="http://schemas.microsoft.com/office/powerpoint/2010/main" val="2734039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56</a:t>
            </a:fld>
            <a:endParaRPr lang="fr-CA"/>
          </a:p>
        </p:txBody>
      </p:sp>
    </p:spTree>
    <p:extLst>
      <p:ext uri="{BB962C8B-B14F-4D97-AF65-F5344CB8AC3E}">
        <p14:creationId xmlns:p14="http://schemas.microsoft.com/office/powerpoint/2010/main" val="2037581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57</a:t>
            </a:fld>
            <a:endParaRPr lang="fr-CA"/>
          </a:p>
        </p:txBody>
      </p:sp>
    </p:spTree>
    <p:extLst>
      <p:ext uri="{BB962C8B-B14F-4D97-AF65-F5344CB8AC3E}">
        <p14:creationId xmlns:p14="http://schemas.microsoft.com/office/powerpoint/2010/main" val="25804118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58</a:t>
            </a:fld>
            <a:endParaRPr lang="fr-CA"/>
          </a:p>
        </p:txBody>
      </p:sp>
    </p:spTree>
    <p:extLst>
      <p:ext uri="{BB962C8B-B14F-4D97-AF65-F5344CB8AC3E}">
        <p14:creationId xmlns:p14="http://schemas.microsoft.com/office/powerpoint/2010/main" val="389891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Description Jessika</a:t>
            </a:r>
          </a:p>
          <a:p>
            <a:endParaRPr lang="fr-CA" dirty="0"/>
          </a:p>
          <a:p>
            <a:r>
              <a:rPr lang="fr-CA" dirty="0"/>
              <a:t>30 min</a:t>
            </a:r>
          </a:p>
          <a:p>
            <a:endParaRPr lang="fr-CA" dirty="0"/>
          </a:p>
          <a:p>
            <a:r>
              <a:rPr lang="fr-CA" dirty="0"/>
              <a:t>59</a:t>
            </a:r>
            <a:r>
              <a:rPr lang="fr-CA" baseline="0" dirty="0"/>
              <a:t> min / 330 min</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59</a:t>
            </a:fld>
            <a:endParaRPr lang="fr-CA"/>
          </a:p>
        </p:txBody>
      </p:sp>
    </p:spTree>
    <p:extLst>
      <p:ext uri="{BB962C8B-B14F-4D97-AF65-F5344CB8AC3E}">
        <p14:creationId xmlns:p14="http://schemas.microsoft.com/office/powerpoint/2010/main" val="182840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Mario</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a:t>
            </a:fld>
            <a:endParaRPr lang="fr-CA"/>
          </a:p>
        </p:txBody>
      </p:sp>
    </p:spTree>
    <p:extLst>
      <p:ext uri="{BB962C8B-B14F-4D97-AF65-F5344CB8AC3E}">
        <p14:creationId xmlns:p14="http://schemas.microsoft.com/office/powerpoint/2010/main" val="1125649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60</a:t>
            </a:fld>
            <a:endParaRPr lang="fr-CA"/>
          </a:p>
        </p:txBody>
      </p:sp>
    </p:spTree>
    <p:extLst>
      <p:ext uri="{BB962C8B-B14F-4D97-AF65-F5344CB8AC3E}">
        <p14:creationId xmlns:p14="http://schemas.microsoft.com/office/powerpoint/2010/main" val="37881161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Représentation</a:t>
            </a:r>
            <a:r>
              <a:rPr lang="fr-CA" baseline="0" dirty="0"/>
              <a:t> – Jessika</a:t>
            </a:r>
          </a:p>
          <a:p>
            <a:endParaRPr lang="fr-CA" baseline="0" dirty="0"/>
          </a:p>
          <a:p>
            <a:r>
              <a:rPr lang="fr-CA" baseline="0" dirty="0"/>
              <a:t>10 min</a:t>
            </a:r>
          </a:p>
          <a:p>
            <a:endParaRPr lang="fr-CA" baseline="0" dirty="0"/>
          </a:p>
          <a:p>
            <a:r>
              <a:rPr lang="fr-CA" baseline="0" dirty="0"/>
              <a:t>69 min / 330 min</a:t>
            </a:r>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61</a:t>
            </a:fld>
            <a:endParaRPr lang="fr-CA"/>
          </a:p>
        </p:txBody>
      </p:sp>
    </p:spTree>
    <p:extLst>
      <p:ext uri="{BB962C8B-B14F-4D97-AF65-F5344CB8AC3E}">
        <p14:creationId xmlns:p14="http://schemas.microsoft.com/office/powerpoint/2010/main" val="13811368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62</a:t>
            </a:fld>
            <a:endParaRPr lang="fr-CA"/>
          </a:p>
        </p:txBody>
      </p:sp>
    </p:spTree>
    <p:extLst>
      <p:ext uri="{BB962C8B-B14F-4D97-AF65-F5344CB8AC3E}">
        <p14:creationId xmlns:p14="http://schemas.microsoft.com/office/powerpoint/2010/main" val="2222380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63</a:t>
            </a:fld>
            <a:endParaRPr lang="fr-CA"/>
          </a:p>
        </p:txBody>
      </p:sp>
    </p:spTree>
    <p:extLst>
      <p:ext uri="{BB962C8B-B14F-4D97-AF65-F5344CB8AC3E}">
        <p14:creationId xmlns:p14="http://schemas.microsoft.com/office/powerpoint/2010/main" val="20852547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endParaRPr lang="fr-CA" dirty="0"/>
          </a:p>
          <a:p>
            <a:endParaRPr lang="fr-CA" dirty="0"/>
          </a:p>
          <a:p>
            <a:r>
              <a:rPr lang="fr-CA" dirty="0"/>
              <a:t>Représentation activité 2</a:t>
            </a:r>
            <a:r>
              <a:rPr lang="fr-CA" baseline="0" dirty="0"/>
              <a:t> – Jessika</a:t>
            </a:r>
          </a:p>
          <a:p>
            <a:endParaRPr lang="fr-CA" baseline="0" dirty="0"/>
          </a:p>
          <a:p>
            <a:r>
              <a:rPr lang="fr-CA" baseline="0" dirty="0"/>
              <a:t>60 min</a:t>
            </a:r>
          </a:p>
          <a:p>
            <a:endParaRPr lang="fr-CA" baseline="0" dirty="0"/>
          </a:p>
          <a:p>
            <a:r>
              <a:rPr lang="fr-CA" dirty="0"/>
              <a:t>129 minutes / 330 minutes</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64</a:t>
            </a:fld>
            <a:endParaRPr lang="fr-CA"/>
          </a:p>
        </p:txBody>
      </p:sp>
    </p:spTree>
    <p:extLst>
      <p:ext uri="{BB962C8B-B14F-4D97-AF65-F5344CB8AC3E}">
        <p14:creationId xmlns:p14="http://schemas.microsoft.com/office/powerpoint/2010/main" val="22349868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65</a:t>
            </a:fld>
            <a:endParaRPr lang="fr-CA"/>
          </a:p>
        </p:txBody>
      </p:sp>
    </p:spTree>
    <p:extLst>
      <p:ext uri="{BB962C8B-B14F-4D97-AF65-F5344CB8AC3E}">
        <p14:creationId xmlns:p14="http://schemas.microsoft.com/office/powerpoint/2010/main" val="41399823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66</a:t>
            </a:fld>
            <a:endParaRPr lang="fr-CA"/>
          </a:p>
        </p:txBody>
      </p:sp>
    </p:spTree>
    <p:extLst>
      <p:ext uri="{BB962C8B-B14F-4D97-AF65-F5344CB8AC3E}">
        <p14:creationId xmlns:p14="http://schemas.microsoft.com/office/powerpoint/2010/main" val="26783138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AM  (330 minutes</a:t>
            </a:r>
            <a:r>
              <a:rPr lang="fr-CA" baseline="0" dirty="0"/>
              <a:t> incluant deux pauses et un diner)</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Correction – Jessika</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45 min</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174 min /330 min</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67</a:t>
            </a:fld>
            <a:endParaRPr lang="fr-CA"/>
          </a:p>
        </p:txBody>
      </p:sp>
    </p:spTree>
    <p:extLst>
      <p:ext uri="{BB962C8B-B14F-4D97-AF65-F5344CB8AC3E}">
        <p14:creationId xmlns:p14="http://schemas.microsoft.com/office/powerpoint/2010/main" val="1445164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68</a:t>
            </a:fld>
            <a:endParaRPr lang="fr-CA"/>
          </a:p>
        </p:txBody>
      </p:sp>
    </p:spTree>
    <p:extLst>
      <p:ext uri="{BB962C8B-B14F-4D97-AF65-F5344CB8AC3E}">
        <p14:creationId xmlns:p14="http://schemas.microsoft.com/office/powerpoint/2010/main" val="21560673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Jessika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69</a:t>
            </a:fld>
            <a:endParaRPr lang="fr-CA"/>
          </a:p>
        </p:txBody>
      </p:sp>
    </p:spTree>
    <p:extLst>
      <p:ext uri="{BB962C8B-B14F-4D97-AF65-F5344CB8AC3E}">
        <p14:creationId xmlns:p14="http://schemas.microsoft.com/office/powerpoint/2010/main" val="85361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Mario</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a:t>
            </a:fld>
            <a:endParaRPr lang="fr-CA"/>
          </a:p>
        </p:txBody>
      </p:sp>
    </p:spTree>
    <p:extLst>
      <p:ext uri="{BB962C8B-B14F-4D97-AF65-F5344CB8AC3E}">
        <p14:creationId xmlns:p14="http://schemas.microsoft.com/office/powerpoint/2010/main" val="15612876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PM  (330 minutes</a:t>
            </a:r>
            <a:r>
              <a:rPr lang="fr-CA" baseline="0" dirty="0"/>
              <a:t> incluant deux pauses et un diner)</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Rigueur – Adriana</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6 min</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180 min / 330 min</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70</a:t>
            </a:fld>
            <a:endParaRPr lang="fr-CA"/>
          </a:p>
        </p:txBody>
      </p:sp>
    </p:spTree>
    <p:extLst>
      <p:ext uri="{BB962C8B-B14F-4D97-AF65-F5344CB8AC3E}">
        <p14:creationId xmlns:p14="http://schemas.microsoft.com/office/powerpoint/2010/main" val="21826182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Adriana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71</a:t>
            </a:fld>
            <a:endParaRPr lang="fr-CA"/>
          </a:p>
        </p:txBody>
      </p:sp>
    </p:spTree>
    <p:extLst>
      <p:ext uri="{BB962C8B-B14F-4D97-AF65-F5344CB8AC3E}">
        <p14:creationId xmlns:p14="http://schemas.microsoft.com/office/powerpoint/2010/main" val="35254345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Adriana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72</a:t>
            </a:fld>
            <a:endParaRPr lang="fr-CA"/>
          </a:p>
        </p:txBody>
      </p:sp>
    </p:spTree>
    <p:extLst>
      <p:ext uri="{BB962C8B-B14F-4D97-AF65-F5344CB8AC3E}">
        <p14:creationId xmlns:p14="http://schemas.microsoft.com/office/powerpoint/2010/main" val="18089303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PM  (330 minutes</a:t>
            </a:r>
            <a:r>
              <a:rPr lang="fr-CA" baseline="0" dirty="0"/>
              <a:t> incluant deux pauses et un diner)</a:t>
            </a:r>
            <a:endParaRPr lang="fr-CA" dirty="0"/>
          </a:p>
          <a:p>
            <a:endParaRPr lang="fr-CA" dirty="0"/>
          </a:p>
          <a:p>
            <a:r>
              <a:rPr lang="fr-CA" dirty="0"/>
              <a:t>Activité</a:t>
            </a:r>
            <a:r>
              <a:rPr lang="fr-CA" baseline="0" dirty="0"/>
              <a:t> 4 – Adriana</a:t>
            </a:r>
          </a:p>
          <a:p>
            <a:endParaRPr lang="fr-CA" baseline="0" dirty="0"/>
          </a:p>
          <a:p>
            <a:r>
              <a:rPr lang="fr-CA" baseline="0" dirty="0"/>
              <a:t>60 min</a:t>
            </a:r>
          </a:p>
          <a:p>
            <a:endParaRPr lang="fr-CA" baseline="0" dirty="0"/>
          </a:p>
          <a:p>
            <a:r>
              <a:rPr lang="fr-CA" baseline="0" dirty="0"/>
              <a:t>240 min / 330 min</a:t>
            </a:r>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73</a:t>
            </a:fld>
            <a:endParaRPr lang="fr-CA"/>
          </a:p>
        </p:txBody>
      </p:sp>
    </p:spTree>
    <p:extLst>
      <p:ext uri="{BB962C8B-B14F-4D97-AF65-F5344CB8AC3E}">
        <p14:creationId xmlns:p14="http://schemas.microsoft.com/office/powerpoint/2010/main" val="20705585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Adriana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74</a:t>
            </a:fld>
            <a:endParaRPr lang="fr-CA"/>
          </a:p>
        </p:txBody>
      </p:sp>
    </p:spTree>
    <p:extLst>
      <p:ext uri="{BB962C8B-B14F-4D97-AF65-F5344CB8AC3E}">
        <p14:creationId xmlns:p14="http://schemas.microsoft.com/office/powerpoint/2010/main" val="38138392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Adriana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75</a:t>
            </a:fld>
            <a:endParaRPr lang="fr-CA"/>
          </a:p>
        </p:txBody>
      </p:sp>
    </p:spTree>
    <p:extLst>
      <p:ext uri="{BB962C8B-B14F-4D97-AF65-F5344CB8AC3E}">
        <p14:creationId xmlns:p14="http://schemas.microsoft.com/office/powerpoint/2010/main" val="3240112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PM  (330 minutes</a:t>
            </a:r>
            <a:r>
              <a:rPr lang="fr-CA" baseline="0" dirty="0"/>
              <a:t> incluant deux pauses et un diner)</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Correction – Adriana</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45 min</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285  min / 330 min</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76</a:t>
            </a:fld>
            <a:endParaRPr lang="fr-CA"/>
          </a:p>
        </p:txBody>
      </p:sp>
    </p:spTree>
    <p:extLst>
      <p:ext uri="{BB962C8B-B14F-4D97-AF65-F5344CB8AC3E}">
        <p14:creationId xmlns:p14="http://schemas.microsoft.com/office/powerpoint/2010/main" val="25752770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Adriana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77</a:t>
            </a:fld>
            <a:endParaRPr lang="fr-CA"/>
          </a:p>
        </p:txBody>
      </p:sp>
    </p:spTree>
    <p:extLst>
      <p:ext uri="{BB962C8B-B14F-4D97-AF65-F5344CB8AC3E}">
        <p14:creationId xmlns:p14="http://schemas.microsoft.com/office/powerpoint/2010/main" val="13644045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Adriana</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78</a:t>
            </a:fld>
            <a:endParaRPr lang="fr-CA"/>
          </a:p>
        </p:txBody>
      </p:sp>
    </p:spTree>
    <p:extLst>
      <p:ext uri="{BB962C8B-B14F-4D97-AF65-F5344CB8AC3E}">
        <p14:creationId xmlns:p14="http://schemas.microsoft.com/office/powerpoint/2010/main" val="14704940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Mario</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79</a:t>
            </a:fld>
            <a:endParaRPr lang="fr-CA"/>
          </a:p>
        </p:txBody>
      </p:sp>
    </p:spTree>
    <p:extLst>
      <p:ext uri="{BB962C8B-B14F-4D97-AF65-F5344CB8AC3E}">
        <p14:creationId xmlns:p14="http://schemas.microsoft.com/office/powerpoint/2010/main" val="81494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Mario</a:t>
            </a:r>
          </a:p>
          <a:p>
            <a:endParaRPr lang="fr-CA" dirty="0"/>
          </a:p>
          <a:p>
            <a:r>
              <a:rPr lang="fr-CA" dirty="0"/>
              <a:t>DFGJ: Direction de la</a:t>
            </a:r>
            <a:r>
              <a:rPr lang="fr-CA" baseline="0" dirty="0"/>
              <a:t> formation générale des jeunes</a:t>
            </a:r>
          </a:p>
          <a:p>
            <a:r>
              <a:rPr lang="fr-CA" baseline="0" dirty="0"/>
              <a:t>DEA: Direction de l’évaluation des apprentissages</a:t>
            </a:r>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8</a:t>
            </a:fld>
            <a:endParaRPr lang="fr-CA"/>
          </a:p>
        </p:txBody>
      </p:sp>
    </p:spTree>
    <p:extLst>
      <p:ext uri="{BB962C8B-B14F-4D97-AF65-F5344CB8AC3E}">
        <p14:creationId xmlns:p14="http://schemas.microsoft.com/office/powerpoint/2010/main" val="17492727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PM  (330 minutes</a:t>
            </a:r>
            <a:r>
              <a:rPr lang="fr-CA" baseline="0" dirty="0"/>
              <a:t> incluant deux pauses et un diner)</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Schéma – Mario</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15 min</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300 min / 330 min</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80</a:t>
            </a:fld>
            <a:endParaRPr lang="fr-CA"/>
          </a:p>
        </p:txBody>
      </p:sp>
    </p:spTree>
    <p:extLst>
      <p:ext uri="{BB962C8B-B14F-4D97-AF65-F5344CB8AC3E}">
        <p14:creationId xmlns:p14="http://schemas.microsoft.com/office/powerpoint/2010/main" val="13169444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2 PM  (330 minutes</a:t>
            </a:r>
            <a:r>
              <a:rPr lang="fr-CA" baseline="0" dirty="0"/>
              <a:t> incluant deux pauses et un diner)</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Schéma – Mario</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dirty="0"/>
              <a:t>5 min</a:t>
            </a:r>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1241938" rtl="0" eaLnBrk="1" fontAlgn="auto" latinLnBrk="0" hangingPunct="1">
              <a:lnSpc>
                <a:spcPct val="100000"/>
              </a:lnSpc>
              <a:spcBef>
                <a:spcPts val="0"/>
              </a:spcBef>
              <a:spcAft>
                <a:spcPts val="0"/>
              </a:spcAft>
              <a:buClrTx/>
              <a:buSzTx/>
              <a:buFontTx/>
              <a:buNone/>
              <a:tabLst/>
              <a:defRPr/>
            </a:pPr>
            <a:r>
              <a:rPr lang="fr-CA" baseline="0"/>
              <a:t>305 </a:t>
            </a:r>
            <a:r>
              <a:rPr lang="fr-CA" baseline="0" dirty="0"/>
              <a:t>min / 330 min</a:t>
            </a:r>
            <a:endParaRPr lang="fr-CA" dirty="0"/>
          </a:p>
          <a:p>
            <a:pPr marL="0" marR="0" lvl="0" indent="0" algn="l" defTabSz="1241938" rtl="0" eaLnBrk="1" fontAlgn="auto" latinLnBrk="0" hangingPunct="1">
              <a:lnSpc>
                <a:spcPct val="100000"/>
              </a:lnSpc>
              <a:spcBef>
                <a:spcPts val="0"/>
              </a:spcBef>
              <a:spcAft>
                <a:spcPts val="0"/>
              </a:spcAft>
              <a:buClrTx/>
              <a:buSzTx/>
              <a:buFontTx/>
              <a:buNone/>
              <a:tabLst/>
              <a:defRPr/>
            </a:pPr>
            <a:endParaRPr lang="fr-CA" baseline="0"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81</a:t>
            </a:fld>
            <a:endParaRPr lang="fr-CA"/>
          </a:p>
        </p:txBody>
      </p:sp>
    </p:spTree>
    <p:extLst>
      <p:ext uri="{BB962C8B-B14F-4D97-AF65-F5344CB8AC3E}">
        <p14:creationId xmlns:p14="http://schemas.microsoft.com/office/powerpoint/2010/main" val="15639630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43025" y="1162050"/>
            <a:ext cx="4324350" cy="31369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82</a:t>
            </a:fld>
            <a:endParaRPr lang="fr-CA"/>
          </a:p>
        </p:txBody>
      </p:sp>
    </p:spTree>
    <p:extLst>
      <p:ext uri="{BB962C8B-B14F-4D97-AF65-F5344CB8AC3E}">
        <p14:creationId xmlns:p14="http://schemas.microsoft.com/office/powerpoint/2010/main" val="343984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1241938" rtl="0" eaLnBrk="1" fontAlgn="auto" latinLnBrk="0" hangingPunct="1">
              <a:lnSpc>
                <a:spcPct val="100000"/>
              </a:lnSpc>
              <a:spcBef>
                <a:spcPts val="0"/>
              </a:spcBef>
              <a:spcAft>
                <a:spcPts val="0"/>
              </a:spcAft>
              <a:buClrTx/>
              <a:buSzTx/>
              <a:buFontTx/>
              <a:buNone/>
              <a:tabLst/>
              <a:defRPr/>
            </a:pPr>
            <a:r>
              <a:rPr lang="fr-CA" dirty="0"/>
              <a:t>Jour 1 PM (195 minutes</a:t>
            </a:r>
            <a:r>
              <a:rPr lang="fr-CA" baseline="0" dirty="0"/>
              <a:t> incluant une pause)</a:t>
            </a:r>
            <a:endParaRPr lang="fr-CA" dirty="0"/>
          </a:p>
          <a:p>
            <a:endParaRPr lang="fr-CA" dirty="0"/>
          </a:p>
          <a:p>
            <a:r>
              <a:rPr lang="fr-CA" dirty="0"/>
              <a:t>Mario</a:t>
            </a:r>
          </a:p>
        </p:txBody>
      </p:sp>
      <p:sp>
        <p:nvSpPr>
          <p:cNvPr id="4" name="Espace réservé du numéro de diapositive 3"/>
          <p:cNvSpPr>
            <a:spLocks noGrp="1"/>
          </p:cNvSpPr>
          <p:nvPr>
            <p:ph type="sldNum" sz="quarter" idx="10"/>
          </p:nvPr>
        </p:nvSpPr>
        <p:spPr/>
        <p:txBody>
          <a:bodyPr/>
          <a:lstStyle/>
          <a:p>
            <a:fld id="{4B1A4145-D618-4273-9145-0221D4E93B00}" type="slidenum">
              <a:rPr lang="fr-CA" smtClean="0"/>
              <a:t>9</a:t>
            </a:fld>
            <a:endParaRPr lang="fr-CA"/>
          </a:p>
        </p:txBody>
      </p:sp>
    </p:spTree>
    <p:extLst>
      <p:ext uri="{BB962C8B-B14F-4D97-AF65-F5344CB8AC3E}">
        <p14:creationId xmlns:p14="http://schemas.microsoft.com/office/powerpoint/2010/main" val="53274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44999" y="2837608"/>
            <a:ext cx="10709990" cy="1957992"/>
          </a:xfrm>
        </p:spPr>
        <p:txBody>
          <a:bodyPr/>
          <a:lstStyle/>
          <a:p>
            <a:r>
              <a:rPr lang="fr-FR"/>
              <a:t>Modifiez le style du titre</a:t>
            </a:r>
            <a:endParaRPr lang="fr-CA"/>
          </a:p>
        </p:txBody>
      </p:sp>
      <p:sp>
        <p:nvSpPr>
          <p:cNvPr id="3" name="Sous-titre 2"/>
          <p:cNvSpPr>
            <a:spLocks noGrp="1"/>
          </p:cNvSpPr>
          <p:nvPr>
            <p:ph type="subTitle" idx="1"/>
          </p:nvPr>
        </p:nvSpPr>
        <p:spPr>
          <a:xfrm>
            <a:off x="1889998" y="5176202"/>
            <a:ext cx="8819992" cy="2334366"/>
          </a:xfrm>
        </p:spPr>
        <p:txBody>
          <a:bodyPr/>
          <a:lstStyle>
            <a:lvl1pPr marL="0" indent="0" algn="ctr">
              <a:buNone/>
              <a:defRPr>
                <a:solidFill>
                  <a:schemeClr val="tx1">
                    <a:tint val="75000"/>
                  </a:schemeClr>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
        <p:nvSpPr>
          <p:cNvPr id="7" name="ZoneTexte 6"/>
          <p:cNvSpPr txBox="1"/>
          <p:nvPr userDrawn="1"/>
        </p:nvSpPr>
        <p:spPr>
          <a:xfrm>
            <a:off x="4712417" y="8483243"/>
            <a:ext cx="3740648" cy="880369"/>
          </a:xfrm>
          <a:prstGeom prst="rect">
            <a:avLst/>
          </a:prstGeom>
          <a:noFill/>
        </p:spPr>
        <p:txBody>
          <a:bodyPr wrap="square" rtlCol="0">
            <a:spAutoFit/>
          </a:bodyPr>
          <a:lstStyle/>
          <a:p>
            <a:pPr fontAlgn="base">
              <a:spcBef>
                <a:spcPct val="0"/>
              </a:spcBef>
              <a:spcAft>
                <a:spcPct val="0"/>
              </a:spcAft>
              <a:defRPr/>
            </a:pPr>
            <a:r>
              <a:rPr lang="fr-CA" sz="1865" dirty="0">
                <a:solidFill>
                  <a:srgbClr val="000000"/>
                </a:solidFill>
                <a:latin typeface="Arial" charset="0"/>
                <a:cs typeface="Arial" charset="0"/>
              </a:rPr>
              <a:t>Avant révision linguistique</a:t>
            </a:r>
          </a:p>
          <a:p>
            <a:pPr fontAlgn="base">
              <a:spcBef>
                <a:spcPct val="0"/>
              </a:spcBef>
              <a:spcAft>
                <a:spcPct val="0"/>
              </a:spcAft>
            </a:pPr>
            <a:endParaRPr lang="fr-CA" sz="3256" dirty="0">
              <a:solidFill>
                <a:srgbClr val="000000"/>
              </a:solidFill>
              <a:latin typeface="Arial" charset="0"/>
              <a:cs typeface="Arial" charset="0"/>
            </a:endParaRPr>
          </a:p>
        </p:txBody>
      </p:sp>
    </p:spTree>
    <p:extLst>
      <p:ext uri="{BB962C8B-B14F-4D97-AF65-F5344CB8AC3E}">
        <p14:creationId xmlns:p14="http://schemas.microsoft.com/office/powerpoint/2010/main" val="209228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30112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34991" y="365803"/>
            <a:ext cx="2834997" cy="7793906"/>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9999" y="365803"/>
            <a:ext cx="8294992" cy="779390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334808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44999" y="1494925"/>
            <a:ext cx="10709990" cy="3180151"/>
          </a:xfrm>
        </p:spPr>
        <p:txBody>
          <a:bodyPr anchor="b"/>
          <a:lstStyle>
            <a:lvl1pPr algn="ctr">
              <a:defRPr sz="7991"/>
            </a:lvl1pPr>
          </a:lstStyle>
          <a:p>
            <a:r>
              <a:rPr lang="fr-FR"/>
              <a:t>Modifiez le style du titre</a:t>
            </a:r>
            <a:endParaRPr lang="en-US" dirty="0"/>
          </a:p>
        </p:txBody>
      </p:sp>
      <p:sp>
        <p:nvSpPr>
          <p:cNvPr id="3" name="Subtitle 2"/>
          <p:cNvSpPr>
            <a:spLocks noGrp="1"/>
          </p:cNvSpPr>
          <p:nvPr>
            <p:ph type="subTitle" idx="1"/>
          </p:nvPr>
        </p:nvSpPr>
        <p:spPr>
          <a:xfrm>
            <a:off x="1574999" y="4797715"/>
            <a:ext cx="9449991" cy="2205383"/>
          </a:xfrm>
        </p:spPr>
        <p:txBody>
          <a:bodyPr/>
          <a:lstStyle>
            <a:lvl1pPr marL="0" indent="0" algn="ctr">
              <a:buNone/>
              <a:defRPr sz="3197"/>
            </a:lvl1pPr>
            <a:lvl2pPr marL="608945" indent="0" algn="ctr">
              <a:buNone/>
              <a:defRPr sz="2664"/>
            </a:lvl2pPr>
            <a:lvl3pPr marL="1217889" indent="0" algn="ctr">
              <a:buNone/>
              <a:defRPr sz="2397"/>
            </a:lvl3pPr>
            <a:lvl4pPr marL="1826834" indent="0" algn="ctr">
              <a:buNone/>
              <a:defRPr sz="2131"/>
            </a:lvl4pPr>
            <a:lvl5pPr marL="2435779" indent="0" algn="ctr">
              <a:buNone/>
              <a:defRPr sz="2131"/>
            </a:lvl5pPr>
            <a:lvl6pPr marL="3044723" indent="0" algn="ctr">
              <a:buNone/>
              <a:defRPr sz="2131"/>
            </a:lvl6pPr>
            <a:lvl7pPr marL="3653668" indent="0" algn="ctr">
              <a:buNone/>
              <a:defRPr sz="2131"/>
            </a:lvl7pPr>
            <a:lvl8pPr marL="4262613" indent="0" algn="ctr">
              <a:buNone/>
              <a:defRPr sz="2131"/>
            </a:lvl8pPr>
            <a:lvl9pPr marL="4871557" indent="0" algn="ctr">
              <a:buNone/>
              <a:defRPr sz="213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15723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228394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9687" y="2277278"/>
            <a:ext cx="10867490" cy="3799687"/>
          </a:xfrm>
        </p:spPr>
        <p:txBody>
          <a:bodyPr anchor="b"/>
          <a:lstStyle>
            <a:lvl1pPr>
              <a:defRPr sz="7991"/>
            </a:lvl1pPr>
          </a:lstStyle>
          <a:p>
            <a:r>
              <a:rPr lang="fr-FR"/>
              <a:t>Modifiez le style du titre</a:t>
            </a:r>
            <a:endParaRPr lang="en-US" dirty="0"/>
          </a:p>
        </p:txBody>
      </p:sp>
      <p:sp>
        <p:nvSpPr>
          <p:cNvPr id="3" name="Text Placeholder 2"/>
          <p:cNvSpPr>
            <a:spLocks noGrp="1"/>
          </p:cNvSpPr>
          <p:nvPr>
            <p:ph type="body" idx="1"/>
          </p:nvPr>
        </p:nvSpPr>
        <p:spPr>
          <a:xfrm>
            <a:off x="859687" y="6112912"/>
            <a:ext cx="10867490" cy="1998166"/>
          </a:xfrm>
        </p:spPr>
        <p:txBody>
          <a:bodyPr/>
          <a:lstStyle>
            <a:lvl1pPr marL="0" indent="0">
              <a:buNone/>
              <a:defRPr sz="3197">
                <a:solidFill>
                  <a:schemeClr val="tx1"/>
                </a:solidFill>
              </a:defRPr>
            </a:lvl1pPr>
            <a:lvl2pPr marL="608945" indent="0">
              <a:buNone/>
              <a:defRPr sz="2664">
                <a:solidFill>
                  <a:schemeClr val="tx1">
                    <a:tint val="75000"/>
                  </a:schemeClr>
                </a:solidFill>
              </a:defRPr>
            </a:lvl2pPr>
            <a:lvl3pPr marL="1217889" indent="0">
              <a:buNone/>
              <a:defRPr sz="2397">
                <a:solidFill>
                  <a:schemeClr val="tx1">
                    <a:tint val="75000"/>
                  </a:schemeClr>
                </a:solidFill>
              </a:defRPr>
            </a:lvl3pPr>
            <a:lvl4pPr marL="1826834" indent="0">
              <a:buNone/>
              <a:defRPr sz="2131">
                <a:solidFill>
                  <a:schemeClr val="tx1">
                    <a:tint val="75000"/>
                  </a:schemeClr>
                </a:solidFill>
              </a:defRPr>
            </a:lvl4pPr>
            <a:lvl5pPr marL="2435779" indent="0">
              <a:buNone/>
              <a:defRPr sz="2131">
                <a:solidFill>
                  <a:schemeClr val="tx1">
                    <a:tint val="75000"/>
                  </a:schemeClr>
                </a:solidFill>
              </a:defRPr>
            </a:lvl5pPr>
            <a:lvl6pPr marL="3044723" indent="0">
              <a:buNone/>
              <a:defRPr sz="2131">
                <a:solidFill>
                  <a:schemeClr val="tx1">
                    <a:tint val="75000"/>
                  </a:schemeClr>
                </a:solidFill>
              </a:defRPr>
            </a:lvl6pPr>
            <a:lvl7pPr marL="3653668" indent="0">
              <a:buNone/>
              <a:defRPr sz="2131">
                <a:solidFill>
                  <a:schemeClr val="tx1">
                    <a:tint val="75000"/>
                  </a:schemeClr>
                </a:solidFill>
              </a:defRPr>
            </a:lvl7pPr>
            <a:lvl8pPr marL="4262613" indent="0">
              <a:buNone/>
              <a:defRPr sz="2131">
                <a:solidFill>
                  <a:schemeClr val="tx1">
                    <a:tint val="75000"/>
                  </a:schemeClr>
                </a:solidFill>
              </a:defRPr>
            </a:lvl8pPr>
            <a:lvl9pPr marL="4871557" indent="0">
              <a:buNone/>
              <a:defRPr sz="2131">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918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66249" y="2431631"/>
            <a:ext cx="5354995" cy="57957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8744" y="2431631"/>
            <a:ext cx="5354995" cy="57957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183261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67890" y="486328"/>
            <a:ext cx="10867490" cy="1765576"/>
          </a:xfrm>
        </p:spPr>
        <p:txBody>
          <a:bodyPr/>
          <a:lstStyle/>
          <a:p>
            <a:r>
              <a:rPr lang="fr-FR"/>
              <a:t>Modifiez le style du titre</a:t>
            </a:r>
            <a:endParaRPr lang="en-US" dirty="0"/>
          </a:p>
        </p:txBody>
      </p:sp>
      <p:sp>
        <p:nvSpPr>
          <p:cNvPr id="3" name="Text Placeholder 2"/>
          <p:cNvSpPr>
            <a:spLocks noGrp="1"/>
          </p:cNvSpPr>
          <p:nvPr>
            <p:ph type="body" idx="1"/>
          </p:nvPr>
        </p:nvSpPr>
        <p:spPr>
          <a:xfrm>
            <a:off x="867892" y="2239216"/>
            <a:ext cx="5330385"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fr-FR"/>
              <a:t>Modifiez les styles du texte du masque</a:t>
            </a:r>
          </a:p>
        </p:txBody>
      </p:sp>
      <p:sp>
        <p:nvSpPr>
          <p:cNvPr id="4" name="Content Placeholder 3"/>
          <p:cNvSpPr>
            <a:spLocks noGrp="1"/>
          </p:cNvSpPr>
          <p:nvPr>
            <p:ph sz="half" idx="2"/>
          </p:nvPr>
        </p:nvSpPr>
        <p:spPr>
          <a:xfrm>
            <a:off x="867892" y="3336620"/>
            <a:ext cx="5330385" cy="4907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8745" y="2239216"/>
            <a:ext cx="5356636" cy="1097405"/>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fr-FR"/>
              <a:t>Modifiez les styles du texte du masque</a:t>
            </a:r>
          </a:p>
        </p:txBody>
      </p:sp>
      <p:sp>
        <p:nvSpPr>
          <p:cNvPr id="6" name="Content Placeholder 5"/>
          <p:cNvSpPr>
            <a:spLocks noGrp="1"/>
          </p:cNvSpPr>
          <p:nvPr>
            <p:ph sz="quarter" idx="4"/>
          </p:nvPr>
        </p:nvSpPr>
        <p:spPr>
          <a:xfrm>
            <a:off x="6378745" y="3336620"/>
            <a:ext cx="5356636" cy="4907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8" name="Footer Placeholder 7"/>
          <p:cNvSpPr>
            <a:spLocks noGrp="1"/>
          </p:cNvSpPr>
          <p:nvPr>
            <p:ph type="ftr" sz="quarter" idx="11"/>
          </p:nvPr>
        </p:nvSpPr>
        <p:spPr/>
        <p:txBody>
          <a:bodyPr/>
          <a:lstStyle/>
          <a:p>
            <a:endParaRPr lang="fr-CA">
              <a:solidFill>
                <a:prstClr val="black">
                  <a:tint val="75000"/>
                </a:prstClr>
              </a:solidFill>
            </a:endParaRPr>
          </a:p>
        </p:txBody>
      </p:sp>
      <p:sp>
        <p:nvSpPr>
          <p:cNvPr id="9" name="Slide Number Placeholder 8"/>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8893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4" name="Footer Placeholder 3"/>
          <p:cNvSpPr>
            <a:spLocks noGrp="1"/>
          </p:cNvSpPr>
          <p:nvPr>
            <p:ph type="ftr" sz="quarter" idx="11"/>
          </p:nvPr>
        </p:nvSpPr>
        <p:spPr/>
        <p:txBody>
          <a:bodyPr/>
          <a:lstStyle/>
          <a:p>
            <a:endParaRPr lang="fr-CA">
              <a:solidFill>
                <a:prstClr val="black">
                  <a:tint val="75000"/>
                </a:prstClr>
              </a:solidFill>
            </a:endParaRPr>
          </a:p>
        </p:txBody>
      </p:sp>
      <p:sp>
        <p:nvSpPr>
          <p:cNvPr id="5" name="Slide Number Placeholder 4"/>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3800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3" name="Footer Placeholder 2"/>
          <p:cNvSpPr>
            <a:spLocks noGrp="1"/>
          </p:cNvSpPr>
          <p:nvPr>
            <p:ph type="ftr" sz="quarter" idx="11"/>
          </p:nvPr>
        </p:nvSpPr>
        <p:spPr/>
        <p:txBody>
          <a:bodyPr/>
          <a:lstStyle/>
          <a:p>
            <a:endParaRPr lang="fr-CA">
              <a:solidFill>
                <a:prstClr val="black">
                  <a:tint val="75000"/>
                </a:prstClr>
              </a:solidFill>
            </a:endParaRPr>
          </a:p>
        </p:txBody>
      </p:sp>
      <p:sp>
        <p:nvSpPr>
          <p:cNvPr id="4" name="Slide Number Placeholder 3"/>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59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7890" y="608965"/>
            <a:ext cx="4063824" cy="2131378"/>
          </a:xfrm>
        </p:spPr>
        <p:txBody>
          <a:bodyPr anchor="b"/>
          <a:lstStyle>
            <a:lvl1pPr>
              <a:defRPr sz="4262"/>
            </a:lvl1pPr>
          </a:lstStyle>
          <a:p>
            <a:r>
              <a:rPr lang="fr-FR"/>
              <a:t>Modifiez le style du titre</a:t>
            </a:r>
            <a:endParaRPr lang="en-US" dirty="0"/>
          </a:p>
        </p:txBody>
      </p:sp>
      <p:sp>
        <p:nvSpPr>
          <p:cNvPr id="3" name="Content Placeholder 2"/>
          <p:cNvSpPr>
            <a:spLocks noGrp="1"/>
          </p:cNvSpPr>
          <p:nvPr>
            <p:ph idx="1"/>
          </p:nvPr>
        </p:nvSpPr>
        <p:spPr>
          <a:xfrm>
            <a:off x="5356636" y="1315197"/>
            <a:ext cx="6378744" cy="6491398"/>
          </a:xfrm>
        </p:spPr>
        <p:txBody>
          <a:bodyPr/>
          <a:lstStyle>
            <a:lvl1pPr>
              <a:defRPr sz="4262"/>
            </a:lvl1pPr>
            <a:lvl2pPr>
              <a:defRPr sz="3729"/>
            </a:lvl2pPr>
            <a:lvl3pPr>
              <a:defRPr sz="3197"/>
            </a:lvl3pPr>
            <a:lvl4pPr>
              <a:defRPr sz="2664"/>
            </a:lvl4pPr>
            <a:lvl5pPr>
              <a:defRPr sz="2664"/>
            </a:lvl5pPr>
            <a:lvl6pPr>
              <a:defRPr sz="2664"/>
            </a:lvl6pPr>
            <a:lvl7pPr>
              <a:defRPr sz="2664"/>
            </a:lvl7pPr>
            <a:lvl8pPr>
              <a:defRPr sz="2664"/>
            </a:lvl8pPr>
            <a:lvl9pPr>
              <a:defRPr sz="266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67890" y="2740343"/>
            <a:ext cx="4063824"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fr-FR"/>
              <a:t>Modifiez les styles du texte du masque</a:t>
            </a:r>
          </a:p>
        </p:txBody>
      </p:sp>
      <p:sp>
        <p:nvSpPr>
          <p:cNvPr id="5" name="Date Placeholder 4"/>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26476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
        <p:nvSpPr>
          <p:cNvPr id="7" name="ZoneTexte 6"/>
          <p:cNvSpPr txBox="1"/>
          <p:nvPr userDrawn="1"/>
        </p:nvSpPr>
        <p:spPr>
          <a:xfrm>
            <a:off x="4595366" y="8495545"/>
            <a:ext cx="3740648" cy="880369"/>
          </a:xfrm>
          <a:prstGeom prst="rect">
            <a:avLst/>
          </a:prstGeom>
          <a:noFill/>
        </p:spPr>
        <p:txBody>
          <a:bodyPr wrap="square" rtlCol="0">
            <a:spAutoFit/>
          </a:bodyPr>
          <a:lstStyle/>
          <a:p>
            <a:pPr fontAlgn="base">
              <a:spcBef>
                <a:spcPct val="0"/>
              </a:spcBef>
              <a:spcAft>
                <a:spcPct val="0"/>
              </a:spcAft>
              <a:defRPr/>
            </a:pPr>
            <a:r>
              <a:rPr lang="fr-CA" sz="1865" dirty="0">
                <a:solidFill>
                  <a:srgbClr val="000000"/>
                </a:solidFill>
                <a:latin typeface="Arial" charset="0"/>
                <a:cs typeface="Arial" charset="0"/>
              </a:rPr>
              <a:t>Avant révision linguistique</a:t>
            </a:r>
          </a:p>
          <a:p>
            <a:pPr fontAlgn="base">
              <a:spcBef>
                <a:spcPct val="0"/>
              </a:spcBef>
              <a:spcAft>
                <a:spcPct val="0"/>
              </a:spcAft>
            </a:pPr>
            <a:endParaRPr lang="fr-CA" sz="3256" dirty="0">
              <a:solidFill>
                <a:srgbClr val="000000"/>
              </a:solidFill>
              <a:latin typeface="Arial" charset="0"/>
              <a:cs typeface="Arial" charset="0"/>
            </a:endParaRPr>
          </a:p>
        </p:txBody>
      </p:sp>
    </p:spTree>
    <p:extLst>
      <p:ext uri="{BB962C8B-B14F-4D97-AF65-F5344CB8AC3E}">
        <p14:creationId xmlns:p14="http://schemas.microsoft.com/office/powerpoint/2010/main" val="289207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7890" y="608965"/>
            <a:ext cx="4063824" cy="2131378"/>
          </a:xfrm>
        </p:spPr>
        <p:txBody>
          <a:bodyPr anchor="b"/>
          <a:lstStyle>
            <a:lvl1pPr>
              <a:defRPr sz="4262"/>
            </a:lvl1pPr>
          </a:lstStyle>
          <a:p>
            <a:r>
              <a:rPr lang="fr-FR"/>
              <a:t>Modifiez le style du titre</a:t>
            </a:r>
            <a:endParaRPr lang="en-US" dirty="0"/>
          </a:p>
        </p:txBody>
      </p:sp>
      <p:sp>
        <p:nvSpPr>
          <p:cNvPr id="3" name="Picture Placeholder 2"/>
          <p:cNvSpPr>
            <a:spLocks noGrp="1" noChangeAspect="1"/>
          </p:cNvSpPr>
          <p:nvPr>
            <p:ph type="pic" idx="1"/>
          </p:nvPr>
        </p:nvSpPr>
        <p:spPr>
          <a:xfrm>
            <a:off x="5356636" y="1315197"/>
            <a:ext cx="6378744" cy="6491398"/>
          </a:xfrm>
        </p:spPr>
        <p:txBody>
          <a:bodyPr anchor="t"/>
          <a:lstStyle>
            <a:lvl1pPr marL="0" indent="0">
              <a:buNone/>
              <a:defRPr sz="4262"/>
            </a:lvl1pPr>
            <a:lvl2pPr marL="608945" indent="0">
              <a:buNone/>
              <a:defRPr sz="3729"/>
            </a:lvl2pPr>
            <a:lvl3pPr marL="1217889" indent="0">
              <a:buNone/>
              <a:defRPr sz="3197"/>
            </a:lvl3pPr>
            <a:lvl4pPr marL="1826834" indent="0">
              <a:buNone/>
              <a:defRPr sz="2664"/>
            </a:lvl4pPr>
            <a:lvl5pPr marL="2435779" indent="0">
              <a:buNone/>
              <a:defRPr sz="2664"/>
            </a:lvl5pPr>
            <a:lvl6pPr marL="3044723" indent="0">
              <a:buNone/>
              <a:defRPr sz="2664"/>
            </a:lvl6pPr>
            <a:lvl7pPr marL="3653668" indent="0">
              <a:buNone/>
              <a:defRPr sz="2664"/>
            </a:lvl7pPr>
            <a:lvl8pPr marL="4262613" indent="0">
              <a:buNone/>
              <a:defRPr sz="2664"/>
            </a:lvl8pPr>
            <a:lvl9pPr marL="4871557" indent="0">
              <a:buNone/>
              <a:defRPr sz="2664"/>
            </a:lvl9pPr>
          </a:lstStyle>
          <a:p>
            <a:r>
              <a:rPr lang="fr-FR"/>
              <a:t>Cliquez sur l'icône pour ajouter une image</a:t>
            </a:r>
            <a:endParaRPr lang="en-US" dirty="0"/>
          </a:p>
        </p:txBody>
      </p:sp>
      <p:sp>
        <p:nvSpPr>
          <p:cNvPr id="4" name="Text Placeholder 3"/>
          <p:cNvSpPr>
            <a:spLocks noGrp="1"/>
          </p:cNvSpPr>
          <p:nvPr>
            <p:ph type="body" sz="half" idx="2"/>
          </p:nvPr>
        </p:nvSpPr>
        <p:spPr>
          <a:xfrm>
            <a:off x="867890" y="2740343"/>
            <a:ext cx="4063824" cy="5076823"/>
          </a:xfrm>
        </p:spPr>
        <p:txBody>
          <a:bodyPr/>
          <a:lstStyle>
            <a:lvl1pPr marL="0" indent="0">
              <a:buNone/>
              <a:defRPr sz="2131"/>
            </a:lvl1pPr>
            <a:lvl2pPr marL="608945" indent="0">
              <a:buNone/>
              <a:defRPr sz="1865"/>
            </a:lvl2pPr>
            <a:lvl3pPr marL="1217889" indent="0">
              <a:buNone/>
              <a:defRPr sz="1598"/>
            </a:lvl3pPr>
            <a:lvl4pPr marL="1826834" indent="0">
              <a:buNone/>
              <a:defRPr sz="1332"/>
            </a:lvl4pPr>
            <a:lvl5pPr marL="2435779" indent="0">
              <a:buNone/>
              <a:defRPr sz="1332"/>
            </a:lvl5pPr>
            <a:lvl6pPr marL="3044723" indent="0">
              <a:buNone/>
              <a:defRPr sz="1332"/>
            </a:lvl6pPr>
            <a:lvl7pPr marL="3653668" indent="0">
              <a:buNone/>
              <a:defRPr sz="1332"/>
            </a:lvl7pPr>
            <a:lvl8pPr marL="4262613" indent="0">
              <a:buNone/>
              <a:defRPr sz="1332"/>
            </a:lvl8pPr>
            <a:lvl9pPr marL="4871557" indent="0">
              <a:buNone/>
              <a:defRPr sz="1332"/>
            </a:lvl9pPr>
          </a:lstStyle>
          <a:p>
            <a:pPr lvl="0"/>
            <a:r>
              <a:rPr lang="fr-FR"/>
              <a:t>Modifiez les styles du texte du masque</a:t>
            </a:r>
          </a:p>
        </p:txBody>
      </p:sp>
      <p:sp>
        <p:nvSpPr>
          <p:cNvPr id="5" name="Date Placeholder 4"/>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6" name="Footer Placeholder 5"/>
          <p:cNvSpPr>
            <a:spLocks noGrp="1"/>
          </p:cNvSpPr>
          <p:nvPr>
            <p:ph type="ftr" sz="quarter" idx="11"/>
          </p:nvPr>
        </p:nvSpPr>
        <p:spPr/>
        <p:txBody>
          <a:bodyPr/>
          <a:lstStyle/>
          <a:p>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0155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955454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486326"/>
            <a:ext cx="2716872" cy="774104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66250" y="486326"/>
            <a:ext cx="7993117" cy="774104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1596D8-5ADB-402F-A65C-3A83D215DD4A}" type="datetimeFigureOut">
              <a:rPr lang="fr-CA" smtClean="0">
                <a:solidFill>
                  <a:prstClr val="black">
                    <a:tint val="75000"/>
                  </a:prstClr>
                </a:solidFill>
              </a:rPr>
              <a:pPr/>
              <a:t>2017-10-23</a:t>
            </a:fld>
            <a:endParaRPr lang="fr-CA">
              <a:solidFill>
                <a:prstClr val="black">
                  <a:tint val="75000"/>
                </a:prstClr>
              </a:solidFill>
            </a:endParaRPr>
          </a:p>
        </p:txBody>
      </p:sp>
      <p:sp>
        <p:nvSpPr>
          <p:cNvPr id="5" name="Footer Placeholder 4"/>
          <p:cNvSpPr>
            <a:spLocks noGrp="1"/>
          </p:cNvSpPr>
          <p:nvPr>
            <p:ph type="ftr" sz="quarter" idx="11"/>
          </p:nvPr>
        </p:nvSpPr>
        <p:spPr/>
        <p:txBody>
          <a:bodyPr/>
          <a:lstStyle/>
          <a:p>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fld id="{1F4CC922-1FF6-4D58-AB54-D6E635C86E8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730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95312" y="5869747"/>
            <a:ext cx="10709990" cy="1814208"/>
          </a:xfrm>
        </p:spPr>
        <p:txBody>
          <a:bodyPr anchor="t"/>
          <a:lstStyle>
            <a:lvl1pPr algn="l">
              <a:defRPr sz="5328" b="1" cap="all"/>
            </a:lvl1pPr>
          </a:lstStyle>
          <a:p>
            <a:r>
              <a:rPr lang="fr-FR"/>
              <a:t>Modifiez le style du titre</a:t>
            </a:r>
            <a:endParaRPr lang="fr-CA"/>
          </a:p>
        </p:txBody>
      </p:sp>
      <p:sp>
        <p:nvSpPr>
          <p:cNvPr id="3" name="Espace réservé du texte 2"/>
          <p:cNvSpPr>
            <a:spLocks noGrp="1"/>
          </p:cNvSpPr>
          <p:nvPr>
            <p:ph type="body" idx="1"/>
          </p:nvPr>
        </p:nvSpPr>
        <p:spPr>
          <a:xfrm>
            <a:off x="995312" y="3871581"/>
            <a:ext cx="10709990" cy="1998166"/>
          </a:xfrm>
        </p:spPr>
        <p:txBody>
          <a:bodyPr anchor="b"/>
          <a:lstStyle>
            <a:lvl1pPr marL="0" indent="0">
              <a:buNone/>
              <a:defRPr sz="2664">
                <a:solidFill>
                  <a:schemeClr val="tx1">
                    <a:tint val="75000"/>
                  </a:schemeClr>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161041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9999" y="2131378"/>
            <a:ext cx="5564995" cy="6028331"/>
          </a:xfrm>
        </p:spPr>
        <p:txBody>
          <a:bodyPr/>
          <a:lstStyle>
            <a:lvl1pPr>
              <a:defRPr sz="3729"/>
            </a:lvl1pPr>
            <a:lvl2pPr>
              <a:defRPr sz="3197"/>
            </a:lvl2pPr>
            <a:lvl3pPr>
              <a:defRPr sz="2664"/>
            </a:lvl3pPr>
            <a:lvl4pPr>
              <a:defRPr sz="2397"/>
            </a:lvl4pPr>
            <a:lvl5pPr>
              <a:defRPr sz="2397"/>
            </a:lvl5pPr>
            <a:lvl6pPr>
              <a:defRPr sz="2397"/>
            </a:lvl6pPr>
            <a:lvl7pPr>
              <a:defRPr sz="2397"/>
            </a:lvl7pPr>
            <a:lvl8pPr>
              <a:defRPr sz="2397"/>
            </a:lvl8pPr>
            <a:lvl9pPr>
              <a:defRPr sz="239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404994" y="2131378"/>
            <a:ext cx="5564995" cy="6028331"/>
          </a:xfrm>
        </p:spPr>
        <p:txBody>
          <a:bodyPr/>
          <a:lstStyle>
            <a:lvl1pPr>
              <a:defRPr sz="3729"/>
            </a:lvl1pPr>
            <a:lvl2pPr>
              <a:defRPr sz="3197"/>
            </a:lvl2pPr>
            <a:lvl3pPr>
              <a:defRPr sz="2664"/>
            </a:lvl3pPr>
            <a:lvl4pPr>
              <a:defRPr sz="2397"/>
            </a:lvl4pPr>
            <a:lvl5pPr>
              <a:defRPr sz="2397"/>
            </a:lvl5pPr>
            <a:lvl6pPr>
              <a:defRPr sz="2397"/>
            </a:lvl6pPr>
            <a:lvl7pPr>
              <a:defRPr sz="2397"/>
            </a:lvl7pPr>
            <a:lvl8pPr>
              <a:defRPr sz="2397"/>
            </a:lvl8pPr>
            <a:lvl9pPr>
              <a:defRPr sz="239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284261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629999" y="2044685"/>
            <a:ext cx="5567183" cy="852127"/>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fr-FR"/>
              <a:t>Modifiez les styles du texte du masque</a:t>
            </a:r>
          </a:p>
        </p:txBody>
      </p:sp>
      <p:sp>
        <p:nvSpPr>
          <p:cNvPr id="4" name="Espace réservé du contenu 3"/>
          <p:cNvSpPr>
            <a:spLocks noGrp="1"/>
          </p:cNvSpPr>
          <p:nvPr>
            <p:ph sz="half" idx="2"/>
          </p:nvPr>
        </p:nvSpPr>
        <p:spPr>
          <a:xfrm>
            <a:off x="629999" y="2896813"/>
            <a:ext cx="5567183" cy="5262896"/>
          </a:xfrm>
        </p:spPr>
        <p:txBody>
          <a:bodyPr/>
          <a:lstStyle>
            <a:lvl1pPr>
              <a:defRPr sz="3197"/>
            </a:lvl1pPr>
            <a:lvl2pPr>
              <a:defRPr sz="2664"/>
            </a:lvl2pPr>
            <a:lvl3pPr>
              <a:defRPr sz="2397"/>
            </a:lvl3pPr>
            <a:lvl4pPr>
              <a:defRPr sz="2131"/>
            </a:lvl4pPr>
            <a:lvl5pPr>
              <a:defRPr sz="2131"/>
            </a:lvl5pPr>
            <a:lvl6pPr>
              <a:defRPr sz="2131"/>
            </a:lvl6pPr>
            <a:lvl7pPr>
              <a:defRPr sz="2131"/>
            </a:lvl7pPr>
            <a:lvl8pPr>
              <a:defRPr sz="2131"/>
            </a:lvl8pPr>
            <a:lvl9pPr>
              <a:defRPr sz="213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400619" y="2044685"/>
            <a:ext cx="5569370" cy="852127"/>
          </a:xfrm>
        </p:spPr>
        <p:txBody>
          <a:bodyPr anchor="b"/>
          <a:lstStyle>
            <a:lvl1pPr marL="0" indent="0">
              <a:buNone/>
              <a:defRPr sz="3197" b="1"/>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fr-FR"/>
              <a:t>Modifiez les styles du texte du masque</a:t>
            </a:r>
          </a:p>
        </p:txBody>
      </p:sp>
      <p:sp>
        <p:nvSpPr>
          <p:cNvPr id="6" name="Espace réservé du contenu 5"/>
          <p:cNvSpPr>
            <a:spLocks noGrp="1"/>
          </p:cNvSpPr>
          <p:nvPr>
            <p:ph sz="quarter" idx="4"/>
          </p:nvPr>
        </p:nvSpPr>
        <p:spPr>
          <a:xfrm>
            <a:off x="6400619" y="2896813"/>
            <a:ext cx="5569370" cy="5262896"/>
          </a:xfrm>
        </p:spPr>
        <p:txBody>
          <a:bodyPr/>
          <a:lstStyle>
            <a:lvl1pPr>
              <a:defRPr sz="3197"/>
            </a:lvl1pPr>
            <a:lvl2pPr>
              <a:defRPr sz="2664"/>
            </a:lvl2pPr>
            <a:lvl3pPr>
              <a:defRPr sz="2397"/>
            </a:lvl3pPr>
            <a:lvl4pPr>
              <a:defRPr sz="2131"/>
            </a:lvl4pPr>
            <a:lvl5pPr>
              <a:defRPr sz="2131"/>
            </a:lvl5pPr>
            <a:lvl6pPr>
              <a:defRPr sz="2131"/>
            </a:lvl6pPr>
            <a:lvl7pPr>
              <a:defRPr sz="2131"/>
            </a:lvl7pPr>
            <a:lvl8pPr>
              <a:defRPr sz="2131"/>
            </a:lvl8pPr>
            <a:lvl9pPr>
              <a:defRPr sz="213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110525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80784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56951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000" y="363687"/>
            <a:ext cx="4145309" cy="1547786"/>
          </a:xfrm>
        </p:spPr>
        <p:txBody>
          <a:bodyPr anchor="b"/>
          <a:lstStyle>
            <a:lvl1pPr algn="l">
              <a:defRPr sz="2664" b="1"/>
            </a:lvl1pPr>
          </a:lstStyle>
          <a:p>
            <a:r>
              <a:rPr lang="fr-FR"/>
              <a:t>Modifiez le style du titre</a:t>
            </a:r>
            <a:endParaRPr lang="fr-CA"/>
          </a:p>
        </p:txBody>
      </p:sp>
      <p:sp>
        <p:nvSpPr>
          <p:cNvPr id="3" name="Espace réservé du contenu 2"/>
          <p:cNvSpPr>
            <a:spLocks noGrp="1"/>
          </p:cNvSpPr>
          <p:nvPr>
            <p:ph idx="1"/>
          </p:nvPr>
        </p:nvSpPr>
        <p:spPr>
          <a:xfrm>
            <a:off x="4926245" y="363688"/>
            <a:ext cx="7043743" cy="7796021"/>
          </a:xfrm>
        </p:spPr>
        <p:txBody>
          <a:bodyPr/>
          <a:lstStyle>
            <a:lvl1pPr>
              <a:defRPr sz="4262"/>
            </a:lvl1pPr>
            <a:lvl2pPr>
              <a:defRPr sz="3729"/>
            </a:lvl2pPr>
            <a:lvl3pPr>
              <a:defRPr sz="3197"/>
            </a:lvl3pPr>
            <a:lvl4pPr>
              <a:defRPr sz="2664"/>
            </a:lvl4pPr>
            <a:lvl5pPr>
              <a:defRPr sz="2664"/>
            </a:lvl5pPr>
            <a:lvl6pPr>
              <a:defRPr sz="2664"/>
            </a:lvl6pPr>
            <a:lvl7pPr>
              <a:defRPr sz="2664"/>
            </a:lvl7pPr>
            <a:lvl8pPr>
              <a:defRPr sz="2664"/>
            </a:lvl8pPr>
            <a:lvl9pPr>
              <a:defRPr sz="266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30000" y="1911474"/>
            <a:ext cx="4145309" cy="6248235"/>
          </a:xfrm>
        </p:spPr>
        <p:txBody>
          <a:bodyPr/>
          <a:lstStyle>
            <a:lvl1pPr marL="0" indent="0">
              <a:buNone/>
              <a:defRPr sz="1865"/>
            </a:lvl1pPr>
            <a:lvl2pPr marL="608945" indent="0">
              <a:buNone/>
              <a:defRPr sz="1598"/>
            </a:lvl2pPr>
            <a:lvl3pPr marL="1217889" indent="0">
              <a:buNone/>
              <a:defRPr sz="1332"/>
            </a:lvl3pPr>
            <a:lvl4pPr marL="1826834" indent="0">
              <a:buNone/>
              <a:defRPr sz="1199"/>
            </a:lvl4pPr>
            <a:lvl5pPr marL="2435779" indent="0">
              <a:buNone/>
              <a:defRPr sz="1199"/>
            </a:lvl5pPr>
            <a:lvl6pPr marL="3044723" indent="0">
              <a:buNone/>
              <a:defRPr sz="1199"/>
            </a:lvl6pPr>
            <a:lvl7pPr marL="3653668" indent="0">
              <a:buNone/>
              <a:defRPr sz="1199"/>
            </a:lvl7pPr>
            <a:lvl8pPr marL="4262613" indent="0">
              <a:buNone/>
              <a:defRPr sz="1199"/>
            </a:lvl8pPr>
            <a:lvl9pPr marL="4871557" indent="0">
              <a:buNone/>
              <a:defRPr sz="1199"/>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417379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69686" y="6394132"/>
            <a:ext cx="7559993" cy="754864"/>
          </a:xfrm>
        </p:spPr>
        <p:txBody>
          <a:bodyPr anchor="b"/>
          <a:lstStyle>
            <a:lvl1pPr algn="l">
              <a:defRPr sz="2664" b="1"/>
            </a:lvl1pPr>
          </a:lstStyle>
          <a:p>
            <a:r>
              <a:rPr lang="fr-FR"/>
              <a:t>Modifiez le style du titre</a:t>
            </a:r>
            <a:endParaRPr lang="fr-CA"/>
          </a:p>
        </p:txBody>
      </p:sp>
      <p:sp>
        <p:nvSpPr>
          <p:cNvPr id="3" name="Espace réservé pour une image  2"/>
          <p:cNvSpPr>
            <a:spLocks noGrp="1"/>
          </p:cNvSpPr>
          <p:nvPr>
            <p:ph type="pic" idx="1"/>
          </p:nvPr>
        </p:nvSpPr>
        <p:spPr>
          <a:xfrm>
            <a:off x="2469686" y="816182"/>
            <a:ext cx="7559993" cy="5480685"/>
          </a:xfrm>
        </p:spPr>
        <p:txBody>
          <a:bodyPr/>
          <a:lstStyle>
            <a:lvl1pPr marL="0" indent="0">
              <a:buNone/>
              <a:defRPr sz="4262"/>
            </a:lvl1pPr>
            <a:lvl2pPr marL="608945" indent="0">
              <a:buNone/>
              <a:defRPr sz="3729"/>
            </a:lvl2pPr>
            <a:lvl3pPr marL="1217889" indent="0">
              <a:buNone/>
              <a:defRPr sz="3197"/>
            </a:lvl3pPr>
            <a:lvl4pPr marL="1826834" indent="0">
              <a:buNone/>
              <a:defRPr sz="2664"/>
            </a:lvl4pPr>
            <a:lvl5pPr marL="2435779" indent="0">
              <a:buNone/>
              <a:defRPr sz="2664"/>
            </a:lvl5pPr>
            <a:lvl6pPr marL="3044723" indent="0">
              <a:buNone/>
              <a:defRPr sz="2664"/>
            </a:lvl6pPr>
            <a:lvl7pPr marL="3653668" indent="0">
              <a:buNone/>
              <a:defRPr sz="2664"/>
            </a:lvl7pPr>
            <a:lvl8pPr marL="4262613" indent="0">
              <a:buNone/>
              <a:defRPr sz="2664"/>
            </a:lvl8pPr>
            <a:lvl9pPr marL="4871557" indent="0">
              <a:buNone/>
              <a:defRPr sz="2664"/>
            </a:lvl9pPr>
          </a:lstStyle>
          <a:p>
            <a:endParaRPr lang="fr-CA"/>
          </a:p>
        </p:txBody>
      </p:sp>
      <p:sp>
        <p:nvSpPr>
          <p:cNvPr id="4" name="Espace réservé du texte 3"/>
          <p:cNvSpPr>
            <a:spLocks noGrp="1"/>
          </p:cNvSpPr>
          <p:nvPr>
            <p:ph type="body" sz="half" idx="2"/>
          </p:nvPr>
        </p:nvSpPr>
        <p:spPr>
          <a:xfrm>
            <a:off x="2469686" y="7148996"/>
            <a:ext cx="7559993" cy="1072031"/>
          </a:xfrm>
        </p:spPr>
        <p:txBody>
          <a:bodyPr/>
          <a:lstStyle>
            <a:lvl1pPr marL="0" indent="0">
              <a:buNone/>
              <a:defRPr sz="1865"/>
            </a:lvl1pPr>
            <a:lvl2pPr marL="608945" indent="0">
              <a:buNone/>
              <a:defRPr sz="1598"/>
            </a:lvl2pPr>
            <a:lvl3pPr marL="1217889" indent="0">
              <a:buNone/>
              <a:defRPr sz="1332"/>
            </a:lvl3pPr>
            <a:lvl4pPr marL="1826834" indent="0">
              <a:buNone/>
              <a:defRPr sz="1199"/>
            </a:lvl4pPr>
            <a:lvl5pPr marL="2435779" indent="0">
              <a:buNone/>
              <a:defRPr sz="1199"/>
            </a:lvl5pPr>
            <a:lvl6pPr marL="3044723" indent="0">
              <a:buNone/>
              <a:defRPr sz="1199"/>
            </a:lvl6pPr>
            <a:lvl7pPr marL="3653668" indent="0">
              <a:buNone/>
              <a:defRPr sz="1199"/>
            </a:lvl7pPr>
            <a:lvl8pPr marL="4262613" indent="0">
              <a:buNone/>
              <a:defRPr sz="1199"/>
            </a:lvl8pPr>
            <a:lvl9pPr marL="4871557" indent="0">
              <a:buNone/>
              <a:defRPr sz="1199"/>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4035D1A-0EF8-4779-B9DD-6EFD5096B4C6}" type="datetimeFigureOut">
              <a:rPr lang="fr-CA" smtClean="0"/>
              <a:pPr/>
              <a:t>2017-10-23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EECA8BF-1D2F-4883-803A-292BF5D93BED}" type="slidenum">
              <a:rPr lang="fr-CA" smtClean="0"/>
              <a:pPr/>
              <a:t>‹N°›</a:t>
            </a:fld>
            <a:endParaRPr lang="fr-CA"/>
          </a:p>
        </p:txBody>
      </p:sp>
    </p:spTree>
    <p:extLst>
      <p:ext uri="{BB962C8B-B14F-4D97-AF65-F5344CB8AC3E}">
        <p14:creationId xmlns:p14="http://schemas.microsoft.com/office/powerpoint/2010/main" val="109168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30000" y="538990"/>
            <a:ext cx="11339989" cy="152241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630000" y="2265382"/>
            <a:ext cx="11339989" cy="546690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p:cNvSpPr>
            <a:spLocks noGrp="1"/>
          </p:cNvSpPr>
          <p:nvPr>
            <p:ph type="dt" sz="half" idx="2"/>
          </p:nvPr>
        </p:nvSpPr>
        <p:spPr>
          <a:xfrm>
            <a:off x="630000" y="155348"/>
            <a:ext cx="2939997" cy="486326"/>
          </a:xfrm>
          <a:prstGeom prst="rect">
            <a:avLst/>
          </a:prstGeom>
        </p:spPr>
        <p:txBody>
          <a:bodyPr vert="horz" lIns="91440" tIns="45720" rIns="91440" bIns="45720" rtlCol="0" anchor="ctr"/>
          <a:lstStyle>
            <a:lvl1pPr algn="l">
              <a:defRPr sz="1598">
                <a:solidFill>
                  <a:schemeClr val="tx1">
                    <a:tint val="75000"/>
                  </a:schemeClr>
                </a:solidFill>
              </a:defRPr>
            </a:lvl1pPr>
          </a:lstStyle>
          <a:p>
            <a:fld id="{F4035D1A-0EF8-4779-B9DD-6EFD5096B4C6}" type="datetimeFigureOut">
              <a:rPr lang="fr-CA" smtClean="0"/>
              <a:pPr/>
              <a:t>2017-10-23</a:t>
            </a:fld>
            <a:endParaRPr lang="fr-CA" dirty="0"/>
          </a:p>
        </p:txBody>
      </p:sp>
      <p:sp>
        <p:nvSpPr>
          <p:cNvPr id="5" name="Espace réservé du pied de page 4"/>
          <p:cNvSpPr>
            <a:spLocks noGrp="1"/>
          </p:cNvSpPr>
          <p:nvPr>
            <p:ph type="ftr" sz="quarter" idx="3"/>
          </p:nvPr>
        </p:nvSpPr>
        <p:spPr>
          <a:xfrm>
            <a:off x="4304996" y="8466306"/>
            <a:ext cx="3989996" cy="486326"/>
          </a:xfrm>
          <a:prstGeom prst="rect">
            <a:avLst/>
          </a:prstGeom>
        </p:spPr>
        <p:txBody>
          <a:bodyPr vert="horz" lIns="91440" tIns="45720" rIns="91440" bIns="45720" rtlCol="0" anchor="ctr"/>
          <a:lstStyle>
            <a:lvl1pPr algn="ctr">
              <a:defRPr sz="1598">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9029992" y="155348"/>
            <a:ext cx="2939997" cy="486326"/>
          </a:xfrm>
          <a:prstGeom prst="rect">
            <a:avLst/>
          </a:prstGeom>
        </p:spPr>
        <p:txBody>
          <a:bodyPr vert="horz" lIns="91440" tIns="45720" rIns="91440" bIns="45720" rtlCol="0" anchor="ctr"/>
          <a:lstStyle>
            <a:lvl1pPr algn="r">
              <a:defRPr sz="1598">
                <a:solidFill>
                  <a:schemeClr val="tx1">
                    <a:tint val="75000"/>
                  </a:schemeClr>
                </a:solidFill>
              </a:defRPr>
            </a:lvl1pPr>
          </a:lstStyle>
          <a:p>
            <a:fld id="{AEECA8BF-1D2F-4883-803A-292BF5D93BED}" type="slidenum">
              <a:rPr lang="fr-CA" smtClean="0"/>
              <a:pPr/>
              <a:t>‹N°›</a:t>
            </a:fld>
            <a:endParaRPr lang="fr-CA"/>
          </a:p>
        </p:txBody>
      </p:sp>
    </p:spTree>
    <p:extLst>
      <p:ext uri="{BB962C8B-B14F-4D97-AF65-F5344CB8AC3E}">
        <p14:creationId xmlns:p14="http://schemas.microsoft.com/office/powerpoint/2010/main" val="252583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7889" rtl="0" eaLnBrk="1" latinLnBrk="0" hangingPunct="1">
        <a:spcBef>
          <a:spcPct val="0"/>
        </a:spcBef>
        <a:buNone/>
        <a:defRPr sz="5860" kern="1200">
          <a:solidFill>
            <a:schemeClr val="tx1"/>
          </a:solidFill>
          <a:latin typeface="+mj-lt"/>
          <a:ea typeface="+mj-ea"/>
          <a:cs typeface="+mj-cs"/>
        </a:defRPr>
      </a:lvl1pPr>
    </p:titleStyle>
    <p:bodyStyle>
      <a:lvl1pPr marL="456709" indent="-456709" algn="l" defTabSz="1217889" rtl="0" eaLnBrk="1" latinLnBrk="0" hangingPunct="1">
        <a:spcBef>
          <a:spcPct val="20000"/>
        </a:spcBef>
        <a:buFont typeface="Arial" panose="020B0604020202020204" pitchFamily="34" charset="0"/>
        <a:buChar char="•"/>
        <a:defRPr sz="4262" kern="1200">
          <a:solidFill>
            <a:schemeClr val="tx1"/>
          </a:solidFill>
          <a:latin typeface="+mn-lt"/>
          <a:ea typeface="+mn-ea"/>
          <a:cs typeface="+mn-cs"/>
        </a:defRPr>
      </a:lvl1pPr>
      <a:lvl2pPr marL="989535" indent="-380590" algn="l" defTabSz="1217889" rtl="0" eaLnBrk="1" latinLnBrk="0" hangingPunct="1">
        <a:spcBef>
          <a:spcPct val="20000"/>
        </a:spcBef>
        <a:buFont typeface="Arial" panose="020B0604020202020204" pitchFamily="34" charset="0"/>
        <a:buChar char="–"/>
        <a:defRPr sz="3729" kern="1200">
          <a:solidFill>
            <a:schemeClr val="tx1"/>
          </a:solidFill>
          <a:latin typeface="+mn-lt"/>
          <a:ea typeface="+mn-ea"/>
          <a:cs typeface="+mn-cs"/>
        </a:defRPr>
      </a:lvl2pPr>
      <a:lvl3pPr marL="1522362" indent="-304472" algn="l" defTabSz="1217889" rtl="0" eaLnBrk="1" latinLnBrk="0" hangingPunct="1">
        <a:spcBef>
          <a:spcPct val="20000"/>
        </a:spcBef>
        <a:buFont typeface="Arial" panose="020B0604020202020204" pitchFamily="34" charset="0"/>
        <a:buChar char="•"/>
        <a:defRPr sz="3197" kern="1200">
          <a:solidFill>
            <a:schemeClr val="tx1"/>
          </a:solidFill>
          <a:latin typeface="+mn-lt"/>
          <a:ea typeface="+mn-ea"/>
          <a:cs typeface="+mn-cs"/>
        </a:defRPr>
      </a:lvl3pPr>
      <a:lvl4pPr marL="213130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4pPr>
      <a:lvl5pPr marL="2740251"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5pPr>
      <a:lvl6pPr marL="334919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14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085"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03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fr-FR"/>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249" y="486328"/>
            <a:ext cx="10867490" cy="176557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66249" y="2431631"/>
            <a:ext cx="10867490" cy="579574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6249" y="8466307"/>
            <a:ext cx="2834997" cy="486326"/>
          </a:xfrm>
          <a:prstGeom prst="rect">
            <a:avLst/>
          </a:prstGeom>
        </p:spPr>
        <p:txBody>
          <a:bodyPr vert="horz" lIns="91440" tIns="45720" rIns="91440" bIns="45720" rtlCol="0" anchor="ctr"/>
          <a:lstStyle>
            <a:lvl1pPr algn="l">
              <a:defRPr sz="1598">
                <a:solidFill>
                  <a:schemeClr val="tx1">
                    <a:tint val="75000"/>
                  </a:schemeClr>
                </a:solidFill>
              </a:defRPr>
            </a:lvl1pPr>
          </a:lstStyle>
          <a:p>
            <a:pPr defTabSz="914400"/>
            <a:fld id="{431596D8-5ADB-402F-A65C-3A83D215DD4A}" type="datetimeFigureOut">
              <a:rPr lang="fr-CA" smtClean="0">
                <a:solidFill>
                  <a:prstClr val="black">
                    <a:tint val="75000"/>
                  </a:prstClr>
                </a:solidFill>
              </a:rPr>
              <a:pPr defTabSz="914400"/>
              <a:t>2017-10-23</a:t>
            </a:fld>
            <a:endParaRPr lang="fr-CA">
              <a:solidFill>
                <a:prstClr val="black">
                  <a:tint val="75000"/>
                </a:prstClr>
              </a:solidFill>
            </a:endParaRPr>
          </a:p>
        </p:txBody>
      </p:sp>
      <p:sp>
        <p:nvSpPr>
          <p:cNvPr id="5" name="Footer Placeholder 4"/>
          <p:cNvSpPr>
            <a:spLocks noGrp="1"/>
          </p:cNvSpPr>
          <p:nvPr>
            <p:ph type="ftr" sz="quarter" idx="3"/>
          </p:nvPr>
        </p:nvSpPr>
        <p:spPr>
          <a:xfrm>
            <a:off x="4173746" y="8466307"/>
            <a:ext cx="4252496" cy="486326"/>
          </a:xfrm>
          <a:prstGeom prst="rect">
            <a:avLst/>
          </a:prstGeom>
        </p:spPr>
        <p:txBody>
          <a:bodyPr vert="horz" lIns="91440" tIns="45720" rIns="91440" bIns="45720" rtlCol="0" anchor="ctr"/>
          <a:lstStyle>
            <a:lvl1pPr algn="ctr">
              <a:defRPr sz="1598">
                <a:solidFill>
                  <a:schemeClr val="tx1">
                    <a:tint val="75000"/>
                  </a:schemeClr>
                </a:solidFill>
              </a:defRPr>
            </a:lvl1pPr>
          </a:lstStyle>
          <a:p>
            <a:pPr defTabSz="914400"/>
            <a:endParaRPr lang="fr-CA">
              <a:solidFill>
                <a:prstClr val="black">
                  <a:tint val="75000"/>
                </a:prstClr>
              </a:solidFill>
            </a:endParaRPr>
          </a:p>
        </p:txBody>
      </p:sp>
      <p:sp>
        <p:nvSpPr>
          <p:cNvPr id="6" name="Slide Number Placeholder 5"/>
          <p:cNvSpPr>
            <a:spLocks noGrp="1"/>
          </p:cNvSpPr>
          <p:nvPr>
            <p:ph type="sldNum" sz="quarter" idx="4"/>
          </p:nvPr>
        </p:nvSpPr>
        <p:spPr>
          <a:xfrm>
            <a:off x="8898742" y="8466307"/>
            <a:ext cx="2834997" cy="486326"/>
          </a:xfrm>
          <a:prstGeom prst="rect">
            <a:avLst/>
          </a:prstGeom>
        </p:spPr>
        <p:txBody>
          <a:bodyPr vert="horz" lIns="91440" tIns="45720" rIns="91440" bIns="45720" rtlCol="0" anchor="ctr"/>
          <a:lstStyle>
            <a:lvl1pPr algn="r">
              <a:defRPr sz="1598">
                <a:solidFill>
                  <a:schemeClr val="tx1">
                    <a:tint val="75000"/>
                  </a:schemeClr>
                </a:solidFill>
              </a:defRPr>
            </a:lvl1pPr>
          </a:lstStyle>
          <a:p>
            <a:pPr defTabSz="914400"/>
            <a:fld id="{1F4CC922-1FF6-4D58-AB54-D6E635C86E83}" type="slidenum">
              <a:rPr lang="fr-CA" smtClean="0">
                <a:solidFill>
                  <a:prstClr val="black">
                    <a:tint val="75000"/>
                  </a:prstClr>
                </a:solidFill>
              </a:rPr>
              <a:pPr defTabSz="914400"/>
              <a:t>‹N°›</a:t>
            </a:fld>
            <a:endParaRPr lang="fr-CA">
              <a:solidFill>
                <a:prstClr val="black">
                  <a:tint val="75000"/>
                </a:prstClr>
              </a:solidFill>
            </a:endParaRPr>
          </a:p>
        </p:txBody>
      </p:sp>
    </p:spTree>
    <p:extLst>
      <p:ext uri="{BB962C8B-B14F-4D97-AF65-F5344CB8AC3E}">
        <p14:creationId xmlns:p14="http://schemas.microsoft.com/office/powerpoint/2010/main" val="3674638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7889" rtl="0" eaLnBrk="1" latinLnBrk="0" hangingPunct="1">
        <a:lnSpc>
          <a:spcPct val="90000"/>
        </a:lnSpc>
        <a:spcBef>
          <a:spcPct val="0"/>
        </a:spcBef>
        <a:buNone/>
        <a:defRPr sz="5860" kern="1200">
          <a:solidFill>
            <a:schemeClr val="tx1"/>
          </a:solidFill>
          <a:latin typeface="+mj-lt"/>
          <a:ea typeface="+mj-ea"/>
          <a:cs typeface="+mj-cs"/>
        </a:defRPr>
      </a:lvl1pPr>
    </p:titleStyle>
    <p:bodyStyle>
      <a:lvl1pPr marL="304472" indent="-304472" algn="l" defTabSz="1217889" rtl="0" eaLnBrk="1" latinLnBrk="0" hangingPunct="1">
        <a:lnSpc>
          <a:spcPct val="90000"/>
        </a:lnSpc>
        <a:spcBef>
          <a:spcPts val="1332"/>
        </a:spcBef>
        <a:buFont typeface="Arial" panose="020B0604020202020204" pitchFamily="34" charset="0"/>
        <a:buChar char="•"/>
        <a:defRPr sz="3729" kern="1200">
          <a:solidFill>
            <a:schemeClr val="tx1"/>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197" kern="1200">
          <a:solidFill>
            <a:schemeClr val="tx1"/>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664" kern="1200">
          <a:solidFill>
            <a:schemeClr val="tx1"/>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889" rtl="0" eaLnBrk="1" latinLnBrk="0" hangingPunct="1">
        <a:defRPr sz="2397" kern="1200">
          <a:solidFill>
            <a:schemeClr val="tx1"/>
          </a:solidFill>
          <a:latin typeface="+mn-lt"/>
          <a:ea typeface="+mn-ea"/>
          <a:cs typeface="+mn-cs"/>
        </a:defRPr>
      </a:lvl1pPr>
      <a:lvl2pPr marL="608945" algn="l" defTabSz="1217889" rtl="0" eaLnBrk="1" latinLnBrk="0" hangingPunct="1">
        <a:defRPr sz="2397" kern="1200">
          <a:solidFill>
            <a:schemeClr val="tx1"/>
          </a:solidFill>
          <a:latin typeface="+mn-lt"/>
          <a:ea typeface="+mn-ea"/>
          <a:cs typeface="+mn-cs"/>
        </a:defRPr>
      </a:lvl2pPr>
      <a:lvl3pPr marL="1217889" algn="l" defTabSz="1217889" rtl="0" eaLnBrk="1" latinLnBrk="0" hangingPunct="1">
        <a:defRPr sz="2397" kern="1200">
          <a:solidFill>
            <a:schemeClr val="tx1"/>
          </a:solidFill>
          <a:latin typeface="+mn-lt"/>
          <a:ea typeface="+mn-ea"/>
          <a:cs typeface="+mn-cs"/>
        </a:defRPr>
      </a:lvl3pPr>
      <a:lvl4pPr marL="1826834" algn="l" defTabSz="1217889" rtl="0" eaLnBrk="1" latinLnBrk="0" hangingPunct="1">
        <a:defRPr sz="2397" kern="1200">
          <a:solidFill>
            <a:schemeClr val="tx1"/>
          </a:solidFill>
          <a:latin typeface="+mn-lt"/>
          <a:ea typeface="+mn-ea"/>
          <a:cs typeface="+mn-cs"/>
        </a:defRPr>
      </a:lvl4pPr>
      <a:lvl5pPr marL="2435779" algn="l" defTabSz="1217889" rtl="0" eaLnBrk="1" latinLnBrk="0" hangingPunct="1">
        <a:defRPr sz="2397" kern="1200">
          <a:solidFill>
            <a:schemeClr val="tx1"/>
          </a:solidFill>
          <a:latin typeface="+mn-lt"/>
          <a:ea typeface="+mn-ea"/>
          <a:cs typeface="+mn-cs"/>
        </a:defRPr>
      </a:lvl5pPr>
      <a:lvl6pPr marL="3044723" algn="l" defTabSz="1217889" rtl="0" eaLnBrk="1" latinLnBrk="0" hangingPunct="1">
        <a:defRPr sz="2397" kern="1200">
          <a:solidFill>
            <a:schemeClr val="tx1"/>
          </a:solidFill>
          <a:latin typeface="+mn-lt"/>
          <a:ea typeface="+mn-ea"/>
          <a:cs typeface="+mn-cs"/>
        </a:defRPr>
      </a:lvl6pPr>
      <a:lvl7pPr marL="3653668" algn="l" defTabSz="1217889" rtl="0" eaLnBrk="1" latinLnBrk="0" hangingPunct="1">
        <a:defRPr sz="2397" kern="1200">
          <a:solidFill>
            <a:schemeClr val="tx1"/>
          </a:solidFill>
          <a:latin typeface="+mn-lt"/>
          <a:ea typeface="+mn-ea"/>
          <a:cs typeface="+mn-cs"/>
        </a:defRPr>
      </a:lvl7pPr>
      <a:lvl8pPr marL="4262613" algn="l" defTabSz="1217889" rtl="0" eaLnBrk="1" latinLnBrk="0" hangingPunct="1">
        <a:defRPr sz="2397" kern="1200">
          <a:solidFill>
            <a:schemeClr val="tx1"/>
          </a:solidFill>
          <a:latin typeface="+mn-lt"/>
          <a:ea typeface="+mn-ea"/>
          <a:cs typeface="+mn-cs"/>
        </a:defRPr>
      </a:lvl8pPr>
      <a:lvl9pPr marL="4871557" algn="l" defTabSz="1217889"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0.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Document1.docx"/><Relationship Id="rId13" Type="http://schemas.openxmlformats.org/officeDocument/2006/relationships/image" Target="../media/image12.emf"/><Relationship Id="rId3" Type="http://schemas.openxmlformats.org/officeDocument/2006/relationships/slideLayout" Target="../slideLayouts/slideLayout2.xml"/><Relationship Id="rId7" Type="http://schemas.openxmlformats.org/officeDocument/2006/relationships/image" Target="../media/image9.emf"/><Relationship Id="rId12" Type="http://schemas.openxmlformats.org/officeDocument/2006/relationships/package" Target="../embeddings/Microsoft_Word_Document3.docx"/><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package" Target="../embeddings/Microsoft_Word_Document.docx"/><Relationship Id="rId11" Type="http://schemas.openxmlformats.org/officeDocument/2006/relationships/image" Target="../media/image11.emf"/><Relationship Id="rId5" Type="http://schemas.openxmlformats.org/officeDocument/2006/relationships/image" Target="../media/image2.png"/><Relationship Id="rId10" Type="http://schemas.openxmlformats.org/officeDocument/2006/relationships/package" Target="../embeddings/Microsoft_Word_Document2.docx"/><Relationship Id="rId4" Type="http://schemas.openxmlformats.org/officeDocument/2006/relationships/notesSlide" Target="../notesSlides/notesSlide13.xml"/><Relationship Id="rId9"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5.docx"/><Relationship Id="rId13" Type="http://schemas.openxmlformats.org/officeDocument/2006/relationships/image" Target="../media/image12.emf"/><Relationship Id="rId3" Type="http://schemas.openxmlformats.org/officeDocument/2006/relationships/slideLayout" Target="../slideLayouts/slideLayout2.xml"/><Relationship Id="rId7" Type="http://schemas.openxmlformats.org/officeDocument/2006/relationships/image" Target="../media/image13.emf"/><Relationship Id="rId12" Type="http://schemas.openxmlformats.org/officeDocument/2006/relationships/package" Target="../embeddings/Microsoft_Word_Document7.docx"/><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package" Target="../embeddings/Microsoft_Word_Document4.docx"/><Relationship Id="rId11" Type="http://schemas.openxmlformats.org/officeDocument/2006/relationships/image" Target="../media/image11.emf"/><Relationship Id="rId5" Type="http://schemas.openxmlformats.org/officeDocument/2006/relationships/image" Target="../media/image2.png"/><Relationship Id="rId10" Type="http://schemas.openxmlformats.org/officeDocument/2006/relationships/package" Target="../embeddings/Microsoft_Word_Document6.docx"/><Relationship Id="rId4" Type="http://schemas.openxmlformats.org/officeDocument/2006/relationships/notesSlide" Target="../notesSlides/notesSlide14.xml"/><Relationship Id="rId9" Type="http://schemas.openxmlformats.org/officeDocument/2006/relationships/image" Target="../media/image10.emf"/><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21.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31.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21.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24.emf"/><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hyperlink" Target="https://www.education-histoire.quebec/accounts/login/?next=/" TargetMode="External"/><Relationship Id="rId5" Type="http://schemas.openxmlformats.org/officeDocument/2006/relationships/image" Target="../media/image25.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26.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pn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png"/><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png"/><Relationship Id="rId5" Type="http://schemas.openxmlformats.org/officeDocument/2006/relationships/notesSlide" Target="../notesSlides/notesSlide77.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2.png"/><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hyperlink" Target="mailto:mario.harvey@education.gouv.qc.ca" TargetMode="Externa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372" y="3376531"/>
            <a:ext cx="11599244" cy="1957992"/>
          </a:xfrm>
        </p:spPr>
        <p:txBody>
          <a:bodyPr>
            <a:normAutofit fontScale="90000"/>
          </a:bodyPr>
          <a:lstStyle/>
          <a:p>
            <a:r>
              <a:rPr lang="fr-FR" b="1" dirty="0">
                <a:ln w="0"/>
                <a:solidFill>
                  <a:schemeClr val="accent1">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Histoire du Québec et du Canada</a:t>
            </a:r>
            <a:br>
              <a:rPr lang="fr-F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endParaRPr lang="fr-CA" dirty="0"/>
          </a:p>
        </p:txBody>
      </p:sp>
    </p:spTree>
    <p:extLst>
      <p:ext uri="{BB962C8B-B14F-4D97-AF65-F5344CB8AC3E}">
        <p14:creationId xmlns:p14="http://schemas.microsoft.com/office/powerpoint/2010/main" val="422665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1408551" y="538990"/>
            <a:ext cx="9782887" cy="1568122"/>
          </a:xfrm>
          <a:prstGeom prst="rect">
            <a:avLst/>
          </a:prstGeom>
          <a:noFill/>
        </p:spPr>
        <p:txBody>
          <a:bodyPr wrap="square" rtlCol="0">
            <a:spAutoFit/>
          </a:bodyPr>
          <a:lstStyle/>
          <a:p>
            <a:pPr algn="ctr"/>
            <a:r>
              <a:rPr lang="fr-CA" sz="4795"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Un programme centré sur le développement de compétences </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4" name="Diagramme 3"/>
          <p:cNvGraphicFramePr/>
          <p:nvPr>
            <p:extLst>
              <p:ext uri="{D42A27DB-BD31-4B8C-83A1-F6EECF244321}">
                <p14:modId xmlns:p14="http://schemas.microsoft.com/office/powerpoint/2010/main" val="1222997376"/>
              </p:ext>
            </p:extLst>
          </p:nvPr>
        </p:nvGraphicFramePr>
        <p:xfrm>
          <a:off x="1888104" y="2649024"/>
          <a:ext cx="8119533" cy="541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80545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1504461" y="1594007"/>
            <a:ext cx="9591066" cy="912301"/>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Le programme d'études provisoire </a:t>
            </a:r>
            <a:r>
              <a:rPr lang="fr-CA" sz="2664" b="1" i="1" dirty="0">
                <a:latin typeface="Arial" panose="020B0604020202020204" pitchFamily="34" charset="0"/>
                <a:cs typeface="Arial" panose="020B0604020202020204" pitchFamily="34" charset="0"/>
              </a:rPr>
              <a:t>Histoire du Québec et du Canada </a:t>
            </a:r>
            <a:r>
              <a:rPr lang="fr-CA" sz="2664" b="1" dirty="0">
                <a:latin typeface="Arial" panose="020B0604020202020204" pitchFamily="34" charset="0"/>
                <a:cs typeface="Arial" panose="020B0604020202020204" pitchFamily="34" charset="0"/>
              </a:rPr>
              <a:t>vise à :</a:t>
            </a:r>
          </a:p>
        </p:txBody>
      </p:sp>
      <p:sp>
        <p:nvSpPr>
          <p:cNvPr id="5" name="ZoneTexte 4"/>
          <p:cNvSpPr txBox="1"/>
          <p:nvPr/>
        </p:nvSpPr>
        <p:spPr>
          <a:xfrm>
            <a:off x="1984015" y="443079"/>
            <a:ext cx="8631959"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visées du programme</a:t>
            </a:r>
          </a:p>
        </p:txBody>
      </p:sp>
      <p:sp>
        <p:nvSpPr>
          <p:cNvPr id="4" name="ZoneTexte 3"/>
          <p:cNvSpPr txBox="1"/>
          <p:nvPr/>
        </p:nvSpPr>
        <p:spPr>
          <a:xfrm>
            <a:off x="1408550" y="2756506"/>
            <a:ext cx="9591066" cy="1322285"/>
          </a:xfrm>
          <a:prstGeom prst="rect">
            <a:avLst/>
          </a:prstGeom>
          <a:noFill/>
        </p:spPr>
        <p:txBody>
          <a:bodyPr wrap="square" rtlCol="0">
            <a:spAutoFit/>
          </a:bodyPr>
          <a:lstStyle/>
          <a:p>
            <a:endParaRPr lang="fr-CA" sz="2664" b="1" dirty="0">
              <a:latin typeface="Arial" panose="020B0604020202020204" pitchFamily="34" charset="0"/>
              <a:cs typeface="Arial" panose="020B0604020202020204" pitchFamily="34" charset="0"/>
            </a:endParaRPr>
          </a:p>
          <a:p>
            <a:pPr marL="2207424" lvl="3" indent="-380590">
              <a:buFont typeface="Wingdings" panose="05000000000000000000" pitchFamily="2" charset="2"/>
              <a:buChar char="§"/>
            </a:pPr>
            <a:r>
              <a:rPr lang="fr-CA" sz="2664" dirty="0">
                <a:latin typeface="Arial" panose="020B0604020202020204" pitchFamily="34" charset="0"/>
                <a:cs typeface="Arial" panose="020B0604020202020204" pitchFamily="34" charset="0"/>
              </a:rPr>
              <a:t>amener l’adulte à acquérir des connaissances sur l’histoire du Québec et du Canada;</a:t>
            </a:r>
          </a:p>
        </p:txBody>
      </p:sp>
      <p:sp>
        <p:nvSpPr>
          <p:cNvPr id="6" name="ZoneTexte 5"/>
          <p:cNvSpPr txBox="1"/>
          <p:nvPr/>
        </p:nvSpPr>
        <p:spPr>
          <a:xfrm>
            <a:off x="1394678" y="3416309"/>
            <a:ext cx="9591066" cy="3935949"/>
          </a:xfrm>
          <a:prstGeom prst="rect">
            <a:avLst/>
          </a:prstGeom>
          <a:noFill/>
        </p:spPr>
        <p:txBody>
          <a:bodyPr wrap="square" rtlCol="0">
            <a:spAutoFit/>
          </a:bodyPr>
          <a:lstStyle/>
          <a:p>
            <a:endParaRPr lang="fr-CA" sz="2664" b="1" dirty="0">
              <a:latin typeface="Arial" panose="020B0604020202020204" pitchFamily="34" charset="0"/>
              <a:cs typeface="Arial" panose="020B0604020202020204" pitchFamily="34" charset="0"/>
            </a:endParaRPr>
          </a:p>
          <a:p>
            <a:pPr marL="2207424" lvl="3" indent="-380590">
              <a:buFont typeface="Wingdings" panose="05000000000000000000" pitchFamily="2" charset="2"/>
              <a:buChar char="§"/>
            </a:pPr>
            <a:endParaRPr lang="fr-CA" sz="2664" dirty="0">
              <a:latin typeface="Arial" panose="020B0604020202020204" pitchFamily="34" charset="0"/>
              <a:cs typeface="Arial" panose="020B0604020202020204" pitchFamily="34" charset="0"/>
            </a:endParaRPr>
          </a:p>
          <a:p>
            <a:pPr marL="2207424" lvl="3" indent="-380590">
              <a:buFont typeface="Wingdings" panose="05000000000000000000" pitchFamily="2" charset="2"/>
              <a:buChar char="§"/>
            </a:pPr>
            <a:r>
              <a:rPr lang="fr-CA" sz="2664" dirty="0">
                <a:latin typeface="Arial" panose="020B0604020202020204" pitchFamily="34" charset="0"/>
                <a:cs typeface="Arial" panose="020B0604020202020204" pitchFamily="34" charset="0"/>
              </a:rPr>
              <a:t>amener l’adulte à développer des habiletés intellectuelles (conceptualisation, confrontation de différentes interprétations, analyse, comparaison, synthèse) liées à l’étude de l’histoire;</a:t>
            </a:r>
          </a:p>
          <a:p>
            <a:pPr marL="2207424" lvl="3" indent="-380590">
              <a:buFont typeface="Wingdings" panose="05000000000000000000" pitchFamily="2" charset="2"/>
              <a:buChar char="§"/>
            </a:pPr>
            <a:endParaRPr lang="fr-CA" sz="2664" dirty="0">
              <a:latin typeface="Arial" panose="020B0604020202020204" pitchFamily="34" charset="0"/>
              <a:cs typeface="Arial" panose="020B0604020202020204" pitchFamily="34" charset="0"/>
            </a:endParaRPr>
          </a:p>
          <a:p>
            <a:endParaRPr lang="fr-CA" sz="3256" dirty="0">
              <a:latin typeface="Arial" panose="020B0604020202020204" pitchFamily="34" charset="0"/>
              <a:cs typeface="Arial" panose="020B0604020202020204" pitchFamily="34" charset="0"/>
            </a:endParaRPr>
          </a:p>
        </p:txBody>
      </p:sp>
      <p:sp>
        <p:nvSpPr>
          <p:cNvPr id="7" name="ZoneTexte 6"/>
          <p:cNvSpPr txBox="1"/>
          <p:nvPr/>
        </p:nvSpPr>
        <p:spPr>
          <a:xfrm>
            <a:off x="1408550" y="6007397"/>
            <a:ext cx="9591066" cy="2324354"/>
          </a:xfrm>
          <a:prstGeom prst="rect">
            <a:avLst/>
          </a:prstGeom>
          <a:noFill/>
        </p:spPr>
        <p:txBody>
          <a:bodyPr wrap="square" rtlCol="0">
            <a:spAutoFit/>
          </a:bodyPr>
          <a:lstStyle/>
          <a:p>
            <a:endParaRPr lang="fr-CA" sz="2664" dirty="0">
              <a:latin typeface="Arial" panose="020B0604020202020204" pitchFamily="34" charset="0"/>
              <a:cs typeface="Arial" panose="020B0604020202020204" pitchFamily="34" charset="0"/>
            </a:endParaRPr>
          </a:p>
          <a:p>
            <a:pPr marL="2207424" lvl="3" indent="-380590">
              <a:buFont typeface="Wingdings" panose="05000000000000000000" pitchFamily="2" charset="2"/>
              <a:buChar char="§"/>
            </a:pPr>
            <a:r>
              <a:rPr lang="fr-CA" sz="2664" dirty="0">
                <a:latin typeface="Arial" panose="020B0604020202020204" pitchFamily="34" charset="0"/>
                <a:cs typeface="Arial" panose="020B0604020202020204" pitchFamily="34" charset="0"/>
              </a:rPr>
              <a:t>amener l’adulte à développer les aptitudes critiques et délibératives favorables à la participation sociale</a:t>
            </a:r>
            <a:r>
              <a:rPr lang="fr-CA" sz="3256" dirty="0">
                <a:latin typeface="Arial" panose="020B0604020202020204" pitchFamily="34" charset="0"/>
                <a:cs typeface="Arial" panose="020B0604020202020204" pitchFamily="34" charset="0"/>
              </a:rPr>
              <a:t>.</a:t>
            </a:r>
          </a:p>
          <a:p>
            <a:endParaRPr lang="fr-CA" sz="3256"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158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031970" y="1689918"/>
            <a:ext cx="8536048" cy="502317"/>
          </a:xfrm>
          <a:prstGeom prst="rect">
            <a:avLst/>
          </a:prstGeom>
          <a:noFill/>
        </p:spPr>
        <p:txBody>
          <a:bodyPr wrap="square" rtlCol="0">
            <a:spAutoFit/>
          </a:bodyPr>
          <a:lstStyle/>
          <a:p>
            <a:pPr marL="456709" indent="-456709">
              <a:buFont typeface="Wingdings" panose="05000000000000000000" pitchFamily="2" charset="2"/>
              <a:buChar char="§"/>
            </a:pPr>
            <a:r>
              <a:rPr lang="fr-CA" sz="2664" dirty="0">
                <a:latin typeface="Arial" panose="020B0604020202020204" pitchFamily="34" charset="0"/>
                <a:cs typeface="Arial" panose="020B0604020202020204" pitchFamily="34" charset="0"/>
              </a:rPr>
              <a:t>Les périodes historiques du Québec et du Canada</a:t>
            </a:r>
          </a:p>
        </p:txBody>
      </p:sp>
      <p:sp>
        <p:nvSpPr>
          <p:cNvPr id="3" name="ZoneTexte 2"/>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Deux objets d’étude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ZoneTexte 3"/>
          <p:cNvSpPr txBox="1"/>
          <p:nvPr/>
        </p:nvSpPr>
        <p:spPr>
          <a:xfrm>
            <a:off x="2457952" y="4053925"/>
            <a:ext cx="9596681" cy="1732269"/>
          </a:xfrm>
          <a:prstGeom prst="rect">
            <a:avLst/>
          </a:prstGeom>
          <a:noFill/>
        </p:spPr>
        <p:txBody>
          <a:bodyPr wrap="square" rtlCol="0">
            <a:spAutoFit/>
          </a:bodyPr>
          <a:lstStyle/>
          <a:p>
            <a:pPr algn="just"/>
            <a:endParaRPr lang="fr-CA" sz="2664" dirty="0">
              <a:latin typeface="Arial" panose="020B0604020202020204" pitchFamily="34" charset="0"/>
              <a:cs typeface="Arial" panose="020B0604020202020204" pitchFamily="34" charset="0"/>
            </a:endParaRPr>
          </a:p>
          <a:p>
            <a:pPr algn="just"/>
            <a:r>
              <a:rPr lang="fr-CA" sz="2664" dirty="0">
                <a:latin typeface="Arial" panose="020B0604020202020204" pitchFamily="34" charset="0"/>
                <a:cs typeface="Arial" panose="020B0604020202020204" pitchFamily="34" charset="0"/>
              </a:rPr>
              <a:t>Les réalités sociales se rapportent à l'action humaine dans un contexte sociohistorique donné et dont le choix repose sur l'importance des transformations qu'elles évoquent.</a:t>
            </a: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739"/>
          <a:stretch/>
        </p:blipFill>
        <p:spPr bwMode="auto">
          <a:xfrm>
            <a:off x="481160" y="6293629"/>
            <a:ext cx="11908485" cy="172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2031970" y="3842492"/>
            <a:ext cx="8536048" cy="502317"/>
          </a:xfrm>
          <a:prstGeom prst="rect">
            <a:avLst/>
          </a:prstGeom>
          <a:noFill/>
        </p:spPr>
        <p:txBody>
          <a:bodyPr wrap="square" rtlCol="0">
            <a:spAutoFit/>
          </a:bodyPr>
          <a:lstStyle/>
          <a:p>
            <a:pPr marL="456709" indent="-456709">
              <a:buFont typeface="Wingdings" panose="05000000000000000000" pitchFamily="2" charset="2"/>
              <a:buChar char="§"/>
            </a:pPr>
            <a:r>
              <a:rPr lang="fr-CA" sz="2664" dirty="0">
                <a:latin typeface="Arial" panose="020B0604020202020204" pitchFamily="34" charset="0"/>
                <a:cs typeface="Arial" panose="020B0604020202020204" pitchFamily="34" charset="0"/>
              </a:rPr>
              <a:t>Les réalités sociales</a:t>
            </a:r>
          </a:p>
        </p:txBody>
      </p:sp>
      <p:sp>
        <p:nvSpPr>
          <p:cNvPr id="7" name="ZoneTexte 6"/>
          <p:cNvSpPr txBox="1"/>
          <p:nvPr/>
        </p:nvSpPr>
        <p:spPr>
          <a:xfrm>
            <a:off x="2457952" y="2250403"/>
            <a:ext cx="9692592" cy="1732269"/>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Les périodes historiques du Québec et du Canada sont circonscrites à des événements marquants de l'histoire du Québec et du Canada.</a:t>
            </a:r>
          </a:p>
          <a:p>
            <a:pPr algn="just"/>
            <a:endParaRPr lang="fr-CA" sz="2664"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975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randombar(horizontal)">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2607434" y="246757"/>
            <a:ext cx="7385120" cy="1343125"/>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Deux objets d’étude</a:t>
            </a:r>
          </a:p>
          <a:p>
            <a:pPr algn="ctr"/>
            <a:r>
              <a:rPr lang="fr-CA"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Cours 1 et 2</a:t>
            </a:r>
            <a:endParaRPr lang="fr-CA"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8" name="Objet 7"/>
          <p:cNvGraphicFramePr>
            <a:graphicFrameLocks noChangeAspect="1"/>
          </p:cNvGraphicFramePr>
          <p:nvPr>
            <p:extLst>
              <p:ext uri="{D42A27DB-BD31-4B8C-83A1-F6EECF244321}">
                <p14:modId xmlns:p14="http://schemas.microsoft.com/office/powerpoint/2010/main" val="1801815770"/>
              </p:ext>
            </p:extLst>
          </p:nvPr>
        </p:nvGraphicFramePr>
        <p:xfrm>
          <a:off x="338138" y="1758950"/>
          <a:ext cx="11923712" cy="1655763"/>
        </p:xfrm>
        <a:graphic>
          <a:graphicData uri="http://schemas.openxmlformats.org/presentationml/2006/ole">
            <mc:AlternateContent xmlns:mc="http://schemas.openxmlformats.org/markup-compatibility/2006">
              <mc:Choice xmlns:v="urn:schemas-microsoft-com:vml" Requires="v">
                <p:oleObj spid="_x0000_s1896" name="Document" r:id="rId6" imgW="5497885" imgH="763732" progId="Word.Document.12">
                  <p:embed/>
                </p:oleObj>
              </mc:Choice>
              <mc:Fallback>
                <p:oleObj name="Document" r:id="rId6" imgW="5497885" imgH="763732" progId="Word.Document.12">
                  <p:embed/>
                  <p:pic>
                    <p:nvPicPr>
                      <p:cNvPr id="0" name=""/>
                      <p:cNvPicPr/>
                      <p:nvPr/>
                    </p:nvPicPr>
                    <p:blipFill>
                      <a:blip r:embed="rId7"/>
                      <a:stretch>
                        <a:fillRect/>
                      </a:stretch>
                    </p:blipFill>
                    <p:spPr>
                      <a:xfrm>
                        <a:off x="338138" y="1758950"/>
                        <a:ext cx="11923712" cy="1655763"/>
                      </a:xfrm>
                      <a:prstGeom prst="rect">
                        <a:avLst/>
                      </a:prstGeom>
                    </p:spPr>
                  </p:pic>
                </p:oleObj>
              </mc:Fallback>
            </mc:AlternateContent>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3439754562"/>
              </p:ext>
            </p:extLst>
          </p:nvPr>
        </p:nvGraphicFramePr>
        <p:xfrm>
          <a:off x="338079" y="3343101"/>
          <a:ext cx="11923827" cy="1784135"/>
        </p:xfrm>
        <a:graphic>
          <a:graphicData uri="http://schemas.openxmlformats.org/presentationml/2006/ole">
            <mc:AlternateContent xmlns:mc="http://schemas.openxmlformats.org/markup-compatibility/2006">
              <mc:Choice xmlns:v="urn:schemas-microsoft-com:vml" Requires="v">
                <p:oleObj spid="_x0000_s1897" name="Document" r:id="rId8" imgW="5497885" imgH="788206" progId="Word.Document.12">
                  <p:embed/>
                </p:oleObj>
              </mc:Choice>
              <mc:Fallback>
                <p:oleObj name="Document" r:id="rId8" imgW="5497885" imgH="788206" progId="Word.Document.12">
                  <p:embed/>
                  <p:pic>
                    <p:nvPicPr>
                      <p:cNvPr id="0" name=""/>
                      <p:cNvPicPr/>
                      <p:nvPr/>
                    </p:nvPicPr>
                    <p:blipFill>
                      <a:blip r:embed="rId9"/>
                      <a:stretch>
                        <a:fillRect/>
                      </a:stretch>
                    </p:blipFill>
                    <p:spPr>
                      <a:xfrm>
                        <a:off x="338079" y="3343101"/>
                        <a:ext cx="11923827" cy="1784135"/>
                      </a:xfrm>
                      <a:prstGeom prst="rect">
                        <a:avLst/>
                      </a:prstGeom>
                    </p:spPr>
                  </p:pic>
                </p:oleObj>
              </mc:Fallback>
            </mc:AlternateContent>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val="2314654098"/>
              </p:ext>
            </p:extLst>
          </p:nvPr>
        </p:nvGraphicFramePr>
        <p:xfrm>
          <a:off x="361606" y="5071293"/>
          <a:ext cx="11900299" cy="1672249"/>
        </p:xfrm>
        <a:graphic>
          <a:graphicData uri="http://schemas.openxmlformats.org/presentationml/2006/ole">
            <mc:AlternateContent xmlns:mc="http://schemas.openxmlformats.org/markup-compatibility/2006">
              <mc:Choice xmlns:v="urn:schemas-microsoft-com:vml" Requires="v">
                <p:oleObj spid="_x0000_s1898" name="Document" r:id="rId10" imgW="5497885" imgH="793245" progId="Word.Document.12">
                  <p:embed/>
                </p:oleObj>
              </mc:Choice>
              <mc:Fallback>
                <p:oleObj name="Document" r:id="rId10" imgW="5497885" imgH="793245" progId="Word.Document.12">
                  <p:embed/>
                  <p:pic>
                    <p:nvPicPr>
                      <p:cNvPr id="0" name=""/>
                      <p:cNvPicPr/>
                      <p:nvPr/>
                    </p:nvPicPr>
                    <p:blipFill>
                      <a:blip r:embed="rId11"/>
                      <a:stretch>
                        <a:fillRect/>
                      </a:stretch>
                    </p:blipFill>
                    <p:spPr>
                      <a:xfrm>
                        <a:off x="361606" y="5071293"/>
                        <a:ext cx="11900299" cy="1672249"/>
                      </a:xfrm>
                      <a:prstGeom prst="rect">
                        <a:avLst/>
                      </a:prstGeom>
                    </p:spPr>
                  </p:pic>
                </p:oleObj>
              </mc:Fallback>
            </mc:AlternateContent>
          </a:graphicData>
        </a:graphic>
      </p:graphicFrame>
      <p:graphicFrame>
        <p:nvGraphicFramePr>
          <p:cNvPr id="14" name="Objet 13"/>
          <p:cNvGraphicFramePr>
            <a:graphicFrameLocks noChangeAspect="1"/>
          </p:cNvGraphicFramePr>
          <p:nvPr>
            <p:extLst>
              <p:ext uri="{D42A27DB-BD31-4B8C-83A1-F6EECF244321}">
                <p14:modId xmlns:p14="http://schemas.microsoft.com/office/powerpoint/2010/main" val="3503356972"/>
              </p:ext>
            </p:extLst>
          </p:nvPr>
        </p:nvGraphicFramePr>
        <p:xfrm>
          <a:off x="361605" y="6719811"/>
          <a:ext cx="11900300" cy="1718207"/>
        </p:xfrm>
        <a:graphic>
          <a:graphicData uri="http://schemas.openxmlformats.org/presentationml/2006/ole">
            <mc:AlternateContent xmlns:mc="http://schemas.openxmlformats.org/markup-compatibility/2006">
              <mc:Choice xmlns:v="urn:schemas-microsoft-com:vml" Requires="v">
                <p:oleObj spid="_x0000_s1899" name="Document" r:id="rId12" imgW="5497885" imgH="793245" progId="Word.Document.12">
                  <p:embed/>
                </p:oleObj>
              </mc:Choice>
              <mc:Fallback>
                <p:oleObj name="Document" r:id="rId12" imgW="5497885" imgH="793245" progId="Word.Document.12">
                  <p:embed/>
                  <p:pic>
                    <p:nvPicPr>
                      <p:cNvPr id="0" name=""/>
                      <p:cNvPicPr/>
                      <p:nvPr/>
                    </p:nvPicPr>
                    <p:blipFill>
                      <a:blip r:embed="rId13"/>
                      <a:stretch>
                        <a:fillRect/>
                      </a:stretch>
                    </p:blipFill>
                    <p:spPr>
                      <a:xfrm>
                        <a:off x="361605" y="6719811"/>
                        <a:ext cx="11900300" cy="171820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8872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2607434" y="174749"/>
            <a:ext cx="7385120" cy="1343125"/>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Deux objets d’étude</a:t>
            </a:r>
          </a:p>
          <a:p>
            <a:pPr algn="ctr"/>
            <a:r>
              <a:rPr lang="fr-CA"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Cours 1 et 2</a:t>
            </a:r>
          </a:p>
        </p:txBody>
      </p:sp>
      <p:graphicFrame>
        <p:nvGraphicFramePr>
          <p:cNvPr id="8" name="Objet 7"/>
          <p:cNvGraphicFramePr>
            <a:graphicFrameLocks noChangeAspect="1"/>
          </p:cNvGraphicFramePr>
          <p:nvPr>
            <p:extLst>
              <p:ext uri="{D42A27DB-BD31-4B8C-83A1-F6EECF244321}">
                <p14:modId xmlns:p14="http://schemas.microsoft.com/office/powerpoint/2010/main" val="1149031768"/>
              </p:ext>
            </p:extLst>
          </p:nvPr>
        </p:nvGraphicFramePr>
        <p:xfrm>
          <a:off x="4280756" y="1758925"/>
          <a:ext cx="7981151" cy="1108558"/>
        </p:xfrm>
        <a:graphic>
          <a:graphicData uri="http://schemas.openxmlformats.org/presentationml/2006/ole">
            <mc:AlternateContent xmlns:mc="http://schemas.openxmlformats.org/markup-compatibility/2006">
              <mc:Choice xmlns:v="urn:schemas-microsoft-com:vml" Requires="v">
                <p:oleObj spid="_x0000_s2826" name="Document" r:id="rId6" imgW="5511233" imgH="763732" progId="Word.Document.12">
                  <p:embed/>
                </p:oleObj>
              </mc:Choice>
              <mc:Fallback>
                <p:oleObj name="Document" r:id="rId6" imgW="5511233" imgH="763732" progId="Word.Document.12">
                  <p:embed/>
                  <p:pic>
                    <p:nvPicPr>
                      <p:cNvPr id="0" name=""/>
                      <p:cNvPicPr/>
                      <p:nvPr/>
                    </p:nvPicPr>
                    <p:blipFill>
                      <a:blip r:embed="rId7"/>
                      <a:stretch>
                        <a:fillRect/>
                      </a:stretch>
                    </p:blipFill>
                    <p:spPr>
                      <a:xfrm>
                        <a:off x="4280756" y="1758925"/>
                        <a:ext cx="7981151" cy="1108558"/>
                      </a:xfrm>
                      <a:prstGeom prst="rect">
                        <a:avLst/>
                      </a:prstGeom>
                    </p:spPr>
                  </p:pic>
                </p:oleObj>
              </mc:Fallback>
            </mc:AlternateContent>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187277935"/>
              </p:ext>
            </p:extLst>
          </p:nvPr>
        </p:nvGraphicFramePr>
        <p:xfrm>
          <a:off x="4280756" y="3213507"/>
          <a:ext cx="7981150" cy="1296220"/>
        </p:xfrm>
        <a:graphic>
          <a:graphicData uri="http://schemas.openxmlformats.org/presentationml/2006/ole">
            <mc:AlternateContent xmlns:mc="http://schemas.openxmlformats.org/markup-compatibility/2006">
              <mc:Choice xmlns:v="urn:schemas-microsoft-com:vml" Requires="v">
                <p:oleObj spid="_x0000_s2827" name="Document" r:id="rId8" imgW="5497885" imgH="788206" progId="Word.Document.12">
                  <p:embed/>
                </p:oleObj>
              </mc:Choice>
              <mc:Fallback>
                <p:oleObj name="Document" r:id="rId8" imgW="5497885" imgH="788206" progId="Word.Document.12">
                  <p:embed/>
                  <p:pic>
                    <p:nvPicPr>
                      <p:cNvPr id="0" name=""/>
                      <p:cNvPicPr/>
                      <p:nvPr/>
                    </p:nvPicPr>
                    <p:blipFill>
                      <a:blip r:embed="rId9"/>
                      <a:stretch>
                        <a:fillRect/>
                      </a:stretch>
                    </p:blipFill>
                    <p:spPr>
                      <a:xfrm>
                        <a:off x="4280756" y="3213507"/>
                        <a:ext cx="7981150" cy="1296220"/>
                      </a:xfrm>
                      <a:prstGeom prst="rect">
                        <a:avLst/>
                      </a:prstGeom>
                    </p:spPr>
                  </p:pic>
                </p:oleObj>
              </mc:Fallback>
            </mc:AlternateContent>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val="2060005102"/>
              </p:ext>
            </p:extLst>
          </p:nvPr>
        </p:nvGraphicFramePr>
        <p:xfrm>
          <a:off x="4280755" y="4836599"/>
          <a:ext cx="8019163" cy="1170798"/>
        </p:xfrm>
        <a:graphic>
          <a:graphicData uri="http://schemas.openxmlformats.org/presentationml/2006/ole">
            <mc:AlternateContent xmlns:mc="http://schemas.openxmlformats.org/markup-compatibility/2006">
              <mc:Choice xmlns:v="urn:schemas-microsoft-com:vml" Requires="v">
                <p:oleObj spid="_x0000_s2828" name="Document" r:id="rId10" imgW="5497885" imgH="793245" progId="Word.Document.12">
                  <p:embed/>
                </p:oleObj>
              </mc:Choice>
              <mc:Fallback>
                <p:oleObj name="Document" r:id="rId10" imgW="5497885" imgH="793245" progId="Word.Document.12">
                  <p:embed/>
                  <p:pic>
                    <p:nvPicPr>
                      <p:cNvPr id="0" name=""/>
                      <p:cNvPicPr/>
                      <p:nvPr/>
                    </p:nvPicPr>
                    <p:blipFill>
                      <a:blip r:embed="rId11"/>
                      <a:stretch>
                        <a:fillRect/>
                      </a:stretch>
                    </p:blipFill>
                    <p:spPr>
                      <a:xfrm>
                        <a:off x="4280755" y="4836599"/>
                        <a:ext cx="8019163" cy="1170798"/>
                      </a:xfrm>
                      <a:prstGeom prst="rect">
                        <a:avLst/>
                      </a:prstGeom>
                    </p:spPr>
                  </p:pic>
                </p:oleObj>
              </mc:Fallback>
            </mc:AlternateContent>
          </a:graphicData>
        </a:graphic>
      </p:graphicFrame>
      <p:graphicFrame>
        <p:nvGraphicFramePr>
          <p:cNvPr id="14" name="Objet 13"/>
          <p:cNvGraphicFramePr>
            <a:graphicFrameLocks noChangeAspect="1"/>
          </p:cNvGraphicFramePr>
          <p:nvPr>
            <p:extLst>
              <p:ext uri="{D42A27DB-BD31-4B8C-83A1-F6EECF244321}">
                <p14:modId xmlns:p14="http://schemas.microsoft.com/office/powerpoint/2010/main" val="2203643375"/>
              </p:ext>
            </p:extLst>
          </p:nvPr>
        </p:nvGraphicFramePr>
        <p:xfrm>
          <a:off x="4280755" y="6348766"/>
          <a:ext cx="8019163" cy="1157835"/>
        </p:xfrm>
        <a:graphic>
          <a:graphicData uri="http://schemas.openxmlformats.org/presentationml/2006/ole">
            <mc:AlternateContent xmlns:mc="http://schemas.openxmlformats.org/markup-compatibility/2006">
              <mc:Choice xmlns:v="urn:schemas-microsoft-com:vml" Requires="v">
                <p:oleObj spid="_x0000_s2829" name="Document" r:id="rId12" imgW="5497885" imgH="793245" progId="Word.Document.12">
                  <p:embed/>
                </p:oleObj>
              </mc:Choice>
              <mc:Fallback>
                <p:oleObj name="Document" r:id="rId12" imgW="5497885" imgH="793245" progId="Word.Document.12">
                  <p:embed/>
                  <p:pic>
                    <p:nvPicPr>
                      <p:cNvPr id="0" name=""/>
                      <p:cNvPicPr/>
                      <p:nvPr/>
                    </p:nvPicPr>
                    <p:blipFill>
                      <a:blip r:embed="rId13"/>
                      <a:stretch>
                        <a:fillRect/>
                      </a:stretch>
                    </p:blipFill>
                    <p:spPr>
                      <a:xfrm>
                        <a:off x="4280755" y="6348766"/>
                        <a:ext cx="8019163" cy="1157835"/>
                      </a:xfrm>
                      <a:prstGeom prst="rect">
                        <a:avLst/>
                      </a:prstGeom>
                    </p:spPr>
                  </p:pic>
                </p:oleObj>
              </mc:Fallback>
            </mc:AlternateContent>
          </a:graphicData>
        </a:graphic>
      </p:graphicFrame>
      <p:pic>
        <p:nvPicPr>
          <p:cNvPr id="7" name="Picture 9"/>
          <p:cNvPicPr>
            <a:picLocks noChangeAspect="1"/>
          </p:cNvPicPr>
          <p:nvPr/>
        </p:nvPicPr>
        <p:blipFill>
          <a:blip r:embed="rId14"/>
          <a:stretch>
            <a:fillRect/>
          </a:stretch>
        </p:blipFill>
        <p:spPr>
          <a:xfrm>
            <a:off x="98767" y="1758925"/>
            <a:ext cx="3647560" cy="6049246"/>
          </a:xfrm>
          <a:prstGeom prst="rect">
            <a:avLst/>
          </a:prstGeom>
        </p:spPr>
      </p:pic>
      <p:sp>
        <p:nvSpPr>
          <p:cNvPr id="9" name="TextBox 6"/>
          <p:cNvSpPr txBox="1"/>
          <p:nvPr/>
        </p:nvSpPr>
        <p:spPr>
          <a:xfrm rot="19906557">
            <a:off x="37475" y="1159744"/>
            <a:ext cx="3148609" cy="468590"/>
          </a:xfrm>
          <a:prstGeom prst="rect">
            <a:avLst/>
          </a:prstGeom>
          <a:noFill/>
        </p:spPr>
        <p:txBody>
          <a:bodyPr wrap="square" rtlCol="0">
            <a:spAutoFit/>
          </a:bodyPr>
          <a:lstStyle/>
          <a:p>
            <a:r>
              <a:rPr lang="fr-CA" dirty="0">
                <a:solidFill>
                  <a:srgbClr val="FF0000"/>
                </a:solidFill>
              </a:rPr>
              <a:t>Rappel HIS -4016-2</a:t>
            </a:r>
          </a:p>
        </p:txBody>
      </p:sp>
    </p:spTree>
    <p:custDataLst>
      <p:tags r:id="rId2"/>
    </p:custDataLst>
    <p:extLst>
      <p:ext uri="{BB962C8B-B14F-4D97-AF65-F5344CB8AC3E}">
        <p14:creationId xmlns:p14="http://schemas.microsoft.com/office/powerpoint/2010/main" val="45385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2607434" y="174749"/>
            <a:ext cx="7385120" cy="1404680"/>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Deux objets d’étude</a:t>
            </a:r>
          </a:p>
          <a:p>
            <a:pPr algn="ctr"/>
            <a:r>
              <a:rPr lang="fr-CA" sz="3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Cours 3 et 4</a:t>
            </a:r>
          </a:p>
        </p:txBody>
      </p:sp>
      <p:graphicFrame>
        <p:nvGraphicFramePr>
          <p:cNvPr id="2" name="Tableau 1"/>
          <p:cNvGraphicFramePr>
            <a:graphicFrameLocks noGrp="1"/>
          </p:cNvGraphicFramePr>
          <p:nvPr>
            <p:extLst>
              <p:ext uri="{D42A27DB-BD31-4B8C-83A1-F6EECF244321}">
                <p14:modId xmlns:p14="http://schemas.microsoft.com/office/powerpoint/2010/main" val="329708310"/>
              </p:ext>
            </p:extLst>
          </p:nvPr>
        </p:nvGraphicFramePr>
        <p:xfrm>
          <a:off x="575358" y="1830933"/>
          <a:ext cx="11449272" cy="1296144"/>
        </p:xfrm>
        <a:graphic>
          <a:graphicData uri="http://schemas.openxmlformats.org/drawingml/2006/table">
            <a:tbl>
              <a:tblPr firstRow="1" firstCol="1" bandRow="1"/>
              <a:tblGrid>
                <a:gridCol w="2914164">
                  <a:extLst>
                    <a:ext uri="{9D8B030D-6E8A-4147-A177-3AD203B41FA5}">
                      <a16:colId xmlns:a16="http://schemas.microsoft.com/office/drawing/2014/main" val="20000"/>
                    </a:ext>
                  </a:extLst>
                </a:gridCol>
                <a:gridCol w="8535108">
                  <a:extLst>
                    <a:ext uri="{9D8B030D-6E8A-4147-A177-3AD203B41FA5}">
                      <a16:colId xmlns:a16="http://schemas.microsoft.com/office/drawing/2014/main" val="20001"/>
                    </a:ext>
                  </a:extLst>
                </a:gridCol>
              </a:tblGrid>
              <a:tr h="545745">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Réalité sociale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750399">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1840 – 1896</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La formation du régime fédéral canadien</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974703391"/>
              </p:ext>
            </p:extLst>
          </p:nvPr>
        </p:nvGraphicFramePr>
        <p:xfrm>
          <a:off x="602040" y="3343101"/>
          <a:ext cx="11422589" cy="1368152"/>
        </p:xfrm>
        <a:graphic>
          <a:graphicData uri="http://schemas.openxmlformats.org/drawingml/2006/table">
            <a:tbl>
              <a:tblPr firstRow="1" firstCol="1" bandRow="1"/>
              <a:tblGrid>
                <a:gridCol w="2907372">
                  <a:extLst>
                    <a:ext uri="{9D8B030D-6E8A-4147-A177-3AD203B41FA5}">
                      <a16:colId xmlns:a16="http://schemas.microsoft.com/office/drawing/2014/main" val="20000"/>
                    </a:ext>
                  </a:extLst>
                </a:gridCol>
                <a:gridCol w="8515217">
                  <a:extLst>
                    <a:ext uri="{9D8B030D-6E8A-4147-A177-3AD203B41FA5}">
                      <a16:colId xmlns:a16="http://schemas.microsoft.com/office/drawing/2014/main" val="20001"/>
                    </a:ext>
                  </a:extLst>
                </a:gridCol>
              </a:tblGrid>
              <a:tr h="364841">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a:solidFill>
                            <a:srgbClr val="FFFFFF"/>
                          </a:solidFill>
                          <a:effectLst/>
                          <a:latin typeface="Trebuchet MS" panose="020B0603020202020204" pitchFamily="34" charset="0"/>
                          <a:ea typeface="Times New Roman" panose="02020603050405020304" pitchFamily="18" charset="0"/>
                        </a:rPr>
                        <a:t>Réalité sociale</a:t>
                      </a:r>
                      <a:endParaRPr lang="fr-CA" sz="180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1003311">
                <a:tc>
                  <a:txBody>
                    <a:bodyPr/>
                    <a:lstStyle/>
                    <a:p>
                      <a:pPr>
                        <a:lnSpc>
                          <a:spcPct val="115000"/>
                        </a:lnSpc>
                        <a:spcBef>
                          <a:spcPts val="600"/>
                        </a:spcBef>
                        <a:spcAft>
                          <a:spcPts val="600"/>
                        </a:spcAft>
                      </a:pPr>
                      <a:endParaRPr lang="fr-CA" sz="1100" b="1" spc="300" dirty="0">
                        <a:solidFill>
                          <a:srgbClr val="FFFFFF"/>
                        </a:solidFill>
                        <a:effectLst/>
                        <a:latin typeface="Trebuchet MS" panose="020B0603020202020204" pitchFamily="34" charset="0"/>
                        <a:ea typeface="Times New Roman" panose="02020603050405020304" pitchFamily="18" charset="0"/>
                      </a:endParaRPr>
                    </a:p>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1896 – 1945</a:t>
                      </a:r>
                      <a:endParaRPr lang="fr-CA" sz="1800" dirty="0">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solidFill>
                      <a:srgbClr val="6C759A"/>
                    </a:solidFill>
                  </a:tcPr>
                </a:tc>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Les nationalismes et l’autonomie du Canada</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653009567"/>
              </p:ext>
            </p:extLst>
          </p:nvPr>
        </p:nvGraphicFramePr>
        <p:xfrm>
          <a:off x="636865" y="4999285"/>
          <a:ext cx="11387763" cy="1415018"/>
        </p:xfrm>
        <a:graphic>
          <a:graphicData uri="http://schemas.openxmlformats.org/drawingml/2006/table">
            <a:tbl>
              <a:tblPr firstRow="1" firstCol="1" bandRow="1"/>
              <a:tblGrid>
                <a:gridCol w="2898507">
                  <a:extLst>
                    <a:ext uri="{9D8B030D-6E8A-4147-A177-3AD203B41FA5}">
                      <a16:colId xmlns:a16="http://schemas.microsoft.com/office/drawing/2014/main" val="20000"/>
                    </a:ext>
                  </a:extLst>
                </a:gridCol>
                <a:gridCol w="8489256">
                  <a:extLst>
                    <a:ext uri="{9D8B030D-6E8A-4147-A177-3AD203B41FA5}">
                      <a16:colId xmlns:a16="http://schemas.microsoft.com/office/drawing/2014/main" val="20001"/>
                    </a:ext>
                  </a:extLst>
                </a:gridCol>
              </a:tblGrid>
              <a:tr h="377338">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a:solidFill>
                            <a:srgbClr val="FFFFFF"/>
                          </a:solidFill>
                          <a:effectLst/>
                          <a:latin typeface="Trebuchet MS" panose="020B0603020202020204" pitchFamily="34" charset="0"/>
                          <a:ea typeface="Times New Roman" panose="02020603050405020304" pitchFamily="18" charset="0"/>
                        </a:rPr>
                        <a:t>Réalité sociale</a:t>
                      </a:r>
                      <a:endParaRPr lang="fr-CA" sz="180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1037680">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1945 – 1980</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La modernisation du Québec et la Révolution tranquille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33119875"/>
              </p:ext>
            </p:extLst>
          </p:nvPr>
        </p:nvGraphicFramePr>
        <p:xfrm>
          <a:off x="636864" y="6702335"/>
          <a:ext cx="11387763" cy="1609318"/>
        </p:xfrm>
        <a:graphic>
          <a:graphicData uri="http://schemas.openxmlformats.org/drawingml/2006/table">
            <a:tbl>
              <a:tblPr firstRow="1" firstCol="1" bandRow="1"/>
              <a:tblGrid>
                <a:gridCol w="2898507">
                  <a:extLst>
                    <a:ext uri="{9D8B030D-6E8A-4147-A177-3AD203B41FA5}">
                      <a16:colId xmlns:a16="http://schemas.microsoft.com/office/drawing/2014/main" val="20000"/>
                    </a:ext>
                  </a:extLst>
                </a:gridCol>
                <a:gridCol w="8489256">
                  <a:extLst>
                    <a:ext uri="{9D8B030D-6E8A-4147-A177-3AD203B41FA5}">
                      <a16:colId xmlns:a16="http://schemas.microsoft.com/office/drawing/2014/main" val="20001"/>
                    </a:ext>
                  </a:extLst>
                </a:gridCol>
              </a:tblGrid>
              <a:tr h="429151">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a:solidFill>
                            <a:srgbClr val="FFFFFF"/>
                          </a:solidFill>
                          <a:effectLst/>
                          <a:latin typeface="Trebuchet MS" panose="020B0603020202020204" pitchFamily="34" charset="0"/>
                          <a:ea typeface="Times New Roman" panose="02020603050405020304" pitchFamily="18" charset="0"/>
                        </a:rPr>
                        <a:t>Réalité sociale</a:t>
                      </a:r>
                      <a:endParaRPr lang="fr-CA" sz="180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1180167">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1980 à nos jours</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600"/>
                        </a:spcBef>
                        <a:spcAft>
                          <a:spcPts val="600"/>
                        </a:spcAft>
                      </a:pPr>
                      <a:endParaRPr lang="fr-CA" sz="1800" b="1" spc="300" dirty="0">
                        <a:solidFill>
                          <a:srgbClr val="FFFFFF"/>
                        </a:solidFill>
                        <a:effectLst/>
                        <a:latin typeface="Trebuchet MS" panose="020B0603020202020204" pitchFamily="34" charset="0"/>
                        <a:ea typeface="Times New Roman" panose="02020603050405020304" pitchFamily="18" charset="0"/>
                      </a:endParaRPr>
                    </a:p>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Les choix de société dans le Québec contemporain</a:t>
                      </a:r>
                      <a:endParaRPr lang="fr-CA" sz="1800" dirty="0">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88261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2607434" y="174749"/>
            <a:ext cx="7385120" cy="1343125"/>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Deux objets d’étude</a:t>
            </a:r>
          </a:p>
          <a:p>
            <a:pPr algn="ctr"/>
            <a:r>
              <a:rPr lang="fr-CA"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Cours 3 et 4</a:t>
            </a:r>
            <a:endParaRPr lang="fr-CA"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881516270"/>
              </p:ext>
            </p:extLst>
          </p:nvPr>
        </p:nvGraphicFramePr>
        <p:xfrm>
          <a:off x="3635698" y="2118965"/>
          <a:ext cx="8388932" cy="786996"/>
        </p:xfrm>
        <a:graphic>
          <a:graphicData uri="http://schemas.openxmlformats.org/drawingml/2006/table">
            <a:tbl>
              <a:tblPr firstRow="1" firstCol="1" bandRow="1"/>
              <a:tblGrid>
                <a:gridCol w="2135220">
                  <a:extLst>
                    <a:ext uri="{9D8B030D-6E8A-4147-A177-3AD203B41FA5}">
                      <a16:colId xmlns:a16="http://schemas.microsoft.com/office/drawing/2014/main" val="20000"/>
                    </a:ext>
                  </a:extLst>
                </a:gridCol>
                <a:gridCol w="6253712">
                  <a:extLst>
                    <a:ext uri="{9D8B030D-6E8A-4147-A177-3AD203B41FA5}">
                      <a16:colId xmlns:a16="http://schemas.microsoft.com/office/drawing/2014/main" val="20001"/>
                    </a:ext>
                  </a:extLst>
                </a:gridCol>
              </a:tblGrid>
              <a:tr h="359466">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Réalité sociale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427530">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1840 – 1896</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La formation du régime fédéral canadien</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88195048"/>
              </p:ext>
            </p:extLst>
          </p:nvPr>
        </p:nvGraphicFramePr>
        <p:xfrm>
          <a:off x="3635698" y="3271093"/>
          <a:ext cx="8388931" cy="976122"/>
        </p:xfrm>
        <a:graphic>
          <a:graphicData uri="http://schemas.openxmlformats.org/drawingml/2006/table">
            <a:tbl>
              <a:tblPr firstRow="1" firstCol="1" bandRow="1"/>
              <a:tblGrid>
                <a:gridCol w="2135221">
                  <a:extLst>
                    <a:ext uri="{9D8B030D-6E8A-4147-A177-3AD203B41FA5}">
                      <a16:colId xmlns:a16="http://schemas.microsoft.com/office/drawing/2014/main" val="20000"/>
                    </a:ext>
                  </a:extLst>
                </a:gridCol>
                <a:gridCol w="6253710">
                  <a:extLst>
                    <a:ext uri="{9D8B030D-6E8A-4147-A177-3AD203B41FA5}">
                      <a16:colId xmlns:a16="http://schemas.microsoft.com/office/drawing/2014/main" val="20001"/>
                    </a:ext>
                  </a:extLst>
                </a:gridCol>
              </a:tblGrid>
              <a:tr h="271064">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a:solidFill>
                            <a:srgbClr val="FFFFFF"/>
                          </a:solidFill>
                          <a:effectLst/>
                          <a:latin typeface="Trebuchet MS" panose="020B0603020202020204" pitchFamily="34" charset="0"/>
                          <a:ea typeface="Times New Roman" panose="02020603050405020304" pitchFamily="18" charset="0"/>
                        </a:rPr>
                        <a:t>Réalité sociale</a:t>
                      </a:r>
                      <a:endParaRPr lang="fr-CA" sz="180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567662">
                <a:tc>
                  <a:txBody>
                    <a:bodyPr/>
                    <a:lstStyle/>
                    <a:p>
                      <a:pPr>
                        <a:lnSpc>
                          <a:spcPct val="115000"/>
                        </a:lnSpc>
                        <a:spcBef>
                          <a:spcPts val="600"/>
                        </a:spcBef>
                        <a:spcAft>
                          <a:spcPts val="600"/>
                        </a:spcAft>
                      </a:pPr>
                      <a:endParaRPr lang="fr-CA" sz="1100" b="1" spc="300" dirty="0">
                        <a:solidFill>
                          <a:srgbClr val="FFFFFF"/>
                        </a:solidFill>
                        <a:effectLst/>
                        <a:latin typeface="Trebuchet MS" panose="020B0603020202020204" pitchFamily="34" charset="0"/>
                        <a:ea typeface="Times New Roman" panose="02020603050405020304" pitchFamily="18" charset="0"/>
                      </a:endParaRPr>
                    </a:p>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1896 – 1945</a:t>
                      </a:r>
                      <a:endParaRPr lang="fr-CA" sz="1800" dirty="0">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solidFill>
                      <a:srgbClr val="6C759A"/>
                    </a:solidFill>
                  </a:tcPr>
                </a:tc>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Les nationalismes et l’autonomie du Canada</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793835477"/>
              </p:ext>
            </p:extLst>
          </p:nvPr>
        </p:nvGraphicFramePr>
        <p:xfrm>
          <a:off x="3635698" y="4639245"/>
          <a:ext cx="8388930" cy="946404"/>
        </p:xfrm>
        <a:graphic>
          <a:graphicData uri="http://schemas.openxmlformats.org/drawingml/2006/table">
            <a:tbl>
              <a:tblPr firstRow="1" firstCol="1" bandRow="1"/>
              <a:tblGrid>
                <a:gridCol w="2135220">
                  <a:extLst>
                    <a:ext uri="{9D8B030D-6E8A-4147-A177-3AD203B41FA5}">
                      <a16:colId xmlns:a16="http://schemas.microsoft.com/office/drawing/2014/main" val="20000"/>
                    </a:ext>
                  </a:extLst>
                </a:gridCol>
                <a:gridCol w="6253710">
                  <a:extLst>
                    <a:ext uri="{9D8B030D-6E8A-4147-A177-3AD203B41FA5}">
                      <a16:colId xmlns:a16="http://schemas.microsoft.com/office/drawing/2014/main" val="20001"/>
                    </a:ext>
                  </a:extLst>
                </a:gridCol>
              </a:tblGrid>
              <a:tr h="206325">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a:solidFill>
                            <a:srgbClr val="FFFFFF"/>
                          </a:solidFill>
                          <a:effectLst/>
                          <a:latin typeface="Trebuchet MS" panose="020B0603020202020204" pitchFamily="34" charset="0"/>
                          <a:ea typeface="Times New Roman" panose="02020603050405020304" pitchFamily="18" charset="0"/>
                        </a:rPr>
                        <a:t>Réalité sociale</a:t>
                      </a:r>
                      <a:endParaRPr lang="fr-CA" sz="180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562895">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1945 – 1980</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La modernisation du Québec et la Révolution tranquille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63845434"/>
              </p:ext>
            </p:extLst>
          </p:nvPr>
        </p:nvGraphicFramePr>
        <p:xfrm>
          <a:off x="3635698" y="5925455"/>
          <a:ext cx="8388929" cy="1090054"/>
        </p:xfrm>
        <a:graphic>
          <a:graphicData uri="http://schemas.openxmlformats.org/drawingml/2006/table">
            <a:tbl>
              <a:tblPr firstRow="1" firstCol="1" bandRow="1"/>
              <a:tblGrid>
                <a:gridCol w="2135220">
                  <a:extLst>
                    <a:ext uri="{9D8B030D-6E8A-4147-A177-3AD203B41FA5}">
                      <a16:colId xmlns:a16="http://schemas.microsoft.com/office/drawing/2014/main" val="20000"/>
                    </a:ext>
                  </a:extLst>
                </a:gridCol>
                <a:gridCol w="6253709">
                  <a:extLst>
                    <a:ext uri="{9D8B030D-6E8A-4147-A177-3AD203B41FA5}">
                      <a16:colId xmlns:a16="http://schemas.microsoft.com/office/drawing/2014/main" val="20001"/>
                    </a:ext>
                  </a:extLst>
                </a:gridCol>
              </a:tblGrid>
              <a:tr h="257617">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Période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300"/>
                        </a:spcBef>
                        <a:spcAft>
                          <a:spcPts val="0"/>
                        </a:spcAft>
                      </a:pPr>
                      <a:r>
                        <a:rPr lang="fr-CA" sz="1800" b="1" spc="300" dirty="0">
                          <a:solidFill>
                            <a:srgbClr val="FFFFFF"/>
                          </a:solidFill>
                          <a:effectLst/>
                          <a:latin typeface="Trebuchet MS" panose="020B0603020202020204" pitchFamily="34" charset="0"/>
                          <a:ea typeface="Times New Roman" panose="02020603050405020304" pitchFamily="18" charset="0"/>
                        </a:rPr>
                        <a:t>Réalité sociale</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774586">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1980 à nos jours</a:t>
                      </a:r>
                      <a:endParaRPr lang="fr-CA" sz="1800" dirty="0">
                        <a:effectLst/>
                        <a:latin typeface="Arial" panose="020B0604020202020204" pitchFamily="34" charset="0"/>
                        <a:ea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lnSpc>
                          <a:spcPct val="115000"/>
                        </a:lnSpc>
                        <a:spcBef>
                          <a:spcPts val="600"/>
                        </a:spcBef>
                        <a:spcAft>
                          <a:spcPts val="600"/>
                        </a:spcAft>
                      </a:pPr>
                      <a:r>
                        <a:rPr lang="fr-CA" sz="1800" b="1" spc="300" dirty="0">
                          <a:solidFill>
                            <a:srgbClr val="FFFFFF"/>
                          </a:solidFill>
                          <a:effectLst/>
                          <a:latin typeface="Trebuchet MS" panose="020B0603020202020204" pitchFamily="34" charset="0"/>
                          <a:ea typeface="Times New Roman" panose="02020603050405020304" pitchFamily="18" charset="0"/>
                        </a:rPr>
                        <a:t>Les choix de société dans le Québec contemporain</a:t>
                      </a:r>
                      <a:endParaRPr lang="fr-CA" sz="1800" dirty="0">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pic>
        <p:nvPicPr>
          <p:cNvPr id="7"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467346" y="2695029"/>
            <a:ext cx="2952328" cy="3024336"/>
          </a:xfrm>
          <a:prstGeom prst="rect">
            <a:avLst/>
          </a:prstGeom>
          <a:noFill/>
          <a:ln>
            <a:noFill/>
          </a:ln>
        </p:spPr>
      </p:pic>
      <p:sp>
        <p:nvSpPr>
          <p:cNvPr id="8" name="TextBox 6"/>
          <p:cNvSpPr txBox="1"/>
          <p:nvPr/>
        </p:nvSpPr>
        <p:spPr>
          <a:xfrm rot="19906557">
            <a:off x="37475" y="2301862"/>
            <a:ext cx="3148609" cy="468590"/>
          </a:xfrm>
          <a:prstGeom prst="rect">
            <a:avLst/>
          </a:prstGeom>
          <a:noFill/>
        </p:spPr>
        <p:txBody>
          <a:bodyPr wrap="square" rtlCol="0">
            <a:spAutoFit/>
          </a:bodyPr>
          <a:lstStyle/>
          <a:p>
            <a:r>
              <a:rPr lang="fr-CA" dirty="0">
                <a:solidFill>
                  <a:srgbClr val="FF0000"/>
                </a:solidFill>
              </a:rPr>
              <a:t>Rappel HIS -4017-2</a:t>
            </a:r>
          </a:p>
        </p:txBody>
      </p:sp>
    </p:spTree>
    <p:custDataLst>
      <p:tags r:id="rId1"/>
    </p:custDataLst>
    <p:extLst>
      <p:ext uri="{BB962C8B-B14F-4D97-AF65-F5344CB8AC3E}">
        <p14:creationId xmlns:p14="http://schemas.microsoft.com/office/powerpoint/2010/main" val="200113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compétences</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2194223"/>
            <a:ext cx="10262440" cy="1823320"/>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Le programme d'études provisoire </a:t>
            </a:r>
            <a:r>
              <a:rPr lang="fr-CA" sz="2664" i="1" dirty="0">
                <a:latin typeface="Arial" panose="020B0604020202020204" pitchFamily="34" charset="0"/>
                <a:cs typeface="Arial" panose="020B0604020202020204" pitchFamily="34" charset="0"/>
              </a:rPr>
              <a:t>Histoire du Québec et du Canada </a:t>
            </a:r>
            <a:r>
              <a:rPr lang="fr-CA" sz="2664" dirty="0">
                <a:latin typeface="Arial" panose="020B0604020202020204" pitchFamily="34" charset="0"/>
                <a:cs typeface="Arial" panose="020B0604020202020204" pitchFamily="34" charset="0"/>
              </a:rPr>
              <a:t>vise le développement de deux compétences disciplinaires.</a:t>
            </a:r>
          </a:p>
          <a:p>
            <a:endParaRPr lang="fr-CA" sz="3256" dirty="0"/>
          </a:p>
        </p:txBody>
      </p:sp>
      <p:sp>
        <p:nvSpPr>
          <p:cNvPr id="4" name="Flèche droite 3"/>
          <p:cNvSpPr/>
          <p:nvPr/>
        </p:nvSpPr>
        <p:spPr>
          <a:xfrm>
            <a:off x="833087" y="4183594"/>
            <a:ext cx="2301856" cy="976121"/>
          </a:xfrm>
          <a:prstGeom prst="rightArrow">
            <a:avLst/>
          </a:prstGeom>
          <a:solidFill>
            <a:srgbClr val="6C759A"/>
          </a:solidFill>
          <a:ln>
            <a:solidFill>
              <a:srgbClr val="6C759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131" b="1" dirty="0">
                <a:solidFill>
                  <a:schemeClr val="bg1"/>
                </a:solidFill>
                <a:latin typeface="Arial Narrow" panose="020B0606020202030204" pitchFamily="34" charset="0"/>
              </a:rPr>
              <a:t>Compétence 1</a:t>
            </a:r>
          </a:p>
        </p:txBody>
      </p:sp>
      <p:sp>
        <p:nvSpPr>
          <p:cNvPr id="5" name="ZoneTexte 4"/>
          <p:cNvSpPr txBox="1"/>
          <p:nvPr/>
        </p:nvSpPr>
        <p:spPr>
          <a:xfrm>
            <a:off x="3134942" y="4183595"/>
            <a:ext cx="8727870" cy="912301"/>
          </a:xfrm>
          <a:prstGeom prst="rect">
            <a:avLst/>
          </a:prstGeom>
          <a:noFill/>
        </p:spPr>
        <p:txBody>
          <a:bodyPr wrap="square" rtlCol="0">
            <a:spAutoFit/>
          </a:bodyPr>
          <a:lstStyle/>
          <a:p>
            <a:r>
              <a:rPr lang="fr-CA" sz="2664" dirty="0">
                <a:latin typeface="Arial" panose="020B0604020202020204" pitchFamily="34" charset="0"/>
                <a:cs typeface="Arial" panose="020B0604020202020204" pitchFamily="34" charset="0"/>
              </a:rPr>
              <a:t>Caractériser une période de l'histoire du Québec et du Canada</a:t>
            </a:r>
          </a:p>
        </p:txBody>
      </p:sp>
      <p:sp>
        <p:nvSpPr>
          <p:cNvPr id="6" name="Flèche droite 5"/>
          <p:cNvSpPr/>
          <p:nvPr/>
        </p:nvSpPr>
        <p:spPr>
          <a:xfrm>
            <a:off x="833084" y="5718165"/>
            <a:ext cx="2301600" cy="978180"/>
          </a:xfrm>
          <a:prstGeom prst="rightArrow">
            <a:avLst/>
          </a:prstGeom>
          <a:solidFill>
            <a:srgbClr val="A0A0CC"/>
          </a:solidFill>
          <a:ln>
            <a:solidFill>
              <a:srgbClr val="A0A0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131" b="1" dirty="0">
                <a:solidFill>
                  <a:schemeClr val="bg1"/>
                </a:solidFill>
                <a:latin typeface="Arial Narrow" panose="020B0606020202030204" pitchFamily="34" charset="0"/>
              </a:rPr>
              <a:t>Compétence 2</a:t>
            </a:r>
          </a:p>
        </p:txBody>
      </p:sp>
      <p:sp>
        <p:nvSpPr>
          <p:cNvPr id="7" name="ZoneTexte 6"/>
          <p:cNvSpPr txBox="1"/>
          <p:nvPr/>
        </p:nvSpPr>
        <p:spPr>
          <a:xfrm>
            <a:off x="3134942" y="5951754"/>
            <a:ext cx="8727870" cy="502317"/>
          </a:xfrm>
          <a:prstGeom prst="rect">
            <a:avLst/>
          </a:prstGeom>
          <a:noFill/>
        </p:spPr>
        <p:txBody>
          <a:bodyPr wrap="square" rtlCol="0">
            <a:spAutoFit/>
          </a:bodyPr>
          <a:lstStyle/>
          <a:p>
            <a:r>
              <a:rPr lang="fr-CA" sz="2664" dirty="0">
                <a:latin typeface="Arial" panose="020B0604020202020204" pitchFamily="34" charset="0"/>
                <a:cs typeface="Arial" panose="020B0604020202020204" pitchFamily="34" charset="0"/>
              </a:rPr>
              <a:t>Interpréter une réalité sociale</a:t>
            </a:r>
          </a:p>
        </p:txBody>
      </p:sp>
    </p:spTree>
    <p:custDataLst>
      <p:tags r:id="rId1"/>
    </p:custDataLst>
    <p:extLst>
      <p:ext uri="{BB962C8B-B14F-4D97-AF65-F5344CB8AC3E}">
        <p14:creationId xmlns:p14="http://schemas.microsoft.com/office/powerpoint/2010/main" val="335087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 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Flèche droite 3"/>
          <p:cNvSpPr/>
          <p:nvPr/>
        </p:nvSpPr>
        <p:spPr>
          <a:xfrm>
            <a:off x="833087" y="2190973"/>
            <a:ext cx="2301856" cy="976121"/>
          </a:xfrm>
          <a:prstGeom prst="rightArrow">
            <a:avLst/>
          </a:prstGeom>
          <a:solidFill>
            <a:srgbClr val="6C759A"/>
          </a:solidFill>
          <a:ln>
            <a:solidFill>
              <a:srgbClr val="6C759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131" b="1" dirty="0">
                <a:solidFill>
                  <a:schemeClr val="bg1"/>
                </a:solidFill>
                <a:latin typeface="Arial Narrow" panose="020B0606020202030204" pitchFamily="34" charset="0"/>
              </a:rPr>
              <a:t>Compétence 1</a:t>
            </a:r>
          </a:p>
        </p:txBody>
      </p:sp>
      <p:sp>
        <p:nvSpPr>
          <p:cNvPr id="5" name="ZoneTexte 4"/>
          <p:cNvSpPr txBox="1"/>
          <p:nvPr/>
        </p:nvSpPr>
        <p:spPr>
          <a:xfrm>
            <a:off x="3134942" y="2190974"/>
            <a:ext cx="8727870" cy="912301"/>
          </a:xfrm>
          <a:prstGeom prst="rect">
            <a:avLst/>
          </a:prstGeom>
          <a:noFill/>
        </p:spPr>
        <p:txBody>
          <a:bodyPr wrap="square" rtlCol="0">
            <a:spAutoFit/>
          </a:bodyPr>
          <a:lstStyle/>
          <a:p>
            <a:r>
              <a:rPr lang="fr-CA" sz="2664" dirty="0">
                <a:latin typeface="Arial" panose="020B0604020202020204" pitchFamily="34" charset="0"/>
                <a:cs typeface="Arial" panose="020B0604020202020204" pitchFamily="34" charset="0"/>
              </a:rPr>
              <a:t>Caractériser une période de l'histoire du Québec et du Canada</a:t>
            </a:r>
          </a:p>
        </p:txBody>
      </p:sp>
      <p:pic>
        <p:nvPicPr>
          <p:cNvPr id="9" name="Picture 8"/>
          <p:cNvPicPr>
            <a:picLocks noChangeAspect="1"/>
          </p:cNvPicPr>
          <p:nvPr/>
        </p:nvPicPr>
        <p:blipFill>
          <a:blip r:embed="rId5"/>
          <a:stretch>
            <a:fillRect/>
          </a:stretch>
        </p:blipFill>
        <p:spPr>
          <a:xfrm>
            <a:off x="1243380" y="4213283"/>
            <a:ext cx="4220992" cy="3234274"/>
          </a:xfrm>
          <a:prstGeom prst="rect">
            <a:avLst/>
          </a:prstGeom>
        </p:spPr>
      </p:pic>
      <p:sp>
        <p:nvSpPr>
          <p:cNvPr id="10" name="TextBox 9"/>
          <p:cNvSpPr txBox="1"/>
          <p:nvPr/>
        </p:nvSpPr>
        <p:spPr>
          <a:xfrm rot="19906557">
            <a:off x="462981" y="3819939"/>
            <a:ext cx="3148609" cy="468590"/>
          </a:xfrm>
          <a:prstGeom prst="rect">
            <a:avLst/>
          </a:prstGeom>
          <a:noFill/>
        </p:spPr>
        <p:txBody>
          <a:bodyPr wrap="square" rtlCol="0">
            <a:spAutoFit/>
          </a:bodyPr>
          <a:lstStyle/>
          <a:p>
            <a:r>
              <a:rPr lang="fr-CA" dirty="0">
                <a:solidFill>
                  <a:srgbClr val="FF0000"/>
                </a:solidFill>
              </a:rPr>
              <a:t>Rappel HIS -4016-2</a:t>
            </a:r>
          </a:p>
        </p:txBody>
      </p:sp>
      <p:pic>
        <p:nvPicPr>
          <p:cNvPr id="7" name="Picture 1"/>
          <p:cNvPicPr/>
          <p:nvPr/>
        </p:nvPicPr>
        <p:blipFill>
          <a:blip r:embed="rId6">
            <a:extLst>
              <a:ext uri="{28A0092B-C50C-407E-A947-70E740481C1C}">
                <a14:useLocalDpi xmlns:a14="http://schemas.microsoft.com/office/drawing/2010/main" val="0"/>
              </a:ext>
            </a:extLst>
          </a:blip>
          <a:srcRect/>
          <a:stretch>
            <a:fillRect/>
          </a:stretch>
        </p:blipFill>
        <p:spPr bwMode="auto">
          <a:xfrm>
            <a:off x="6660034" y="4213283"/>
            <a:ext cx="4104456" cy="3283619"/>
          </a:xfrm>
          <a:prstGeom prst="rect">
            <a:avLst/>
          </a:prstGeom>
          <a:noFill/>
          <a:ln>
            <a:noFill/>
          </a:ln>
        </p:spPr>
      </p:pic>
      <p:sp>
        <p:nvSpPr>
          <p:cNvPr id="8" name="TextBox 9"/>
          <p:cNvSpPr txBox="1"/>
          <p:nvPr/>
        </p:nvSpPr>
        <p:spPr>
          <a:xfrm rot="19906557">
            <a:off x="5532014" y="3972339"/>
            <a:ext cx="3148609" cy="468590"/>
          </a:xfrm>
          <a:prstGeom prst="rect">
            <a:avLst/>
          </a:prstGeom>
          <a:noFill/>
        </p:spPr>
        <p:txBody>
          <a:bodyPr wrap="square" rtlCol="0">
            <a:spAutoFit/>
          </a:bodyPr>
          <a:lstStyle/>
          <a:p>
            <a:r>
              <a:rPr lang="fr-CA" dirty="0">
                <a:solidFill>
                  <a:srgbClr val="FF0000"/>
                </a:solidFill>
              </a:rPr>
              <a:t>Rappel HIS -4017-2</a:t>
            </a:r>
          </a:p>
        </p:txBody>
      </p:sp>
    </p:spTree>
    <p:custDataLst>
      <p:tags r:id="rId1"/>
    </p:custDataLst>
    <p:extLst>
      <p:ext uri="{BB962C8B-B14F-4D97-AF65-F5344CB8AC3E}">
        <p14:creationId xmlns:p14="http://schemas.microsoft.com/office/powerpoint/2010/main" val="145310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 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6" name="Flèche droite 5"/>
          <p:cNvSpPr/>
          <p:nvPr/>
        </p:nvSpPr>
        <p:spPr>
          <a:xfrm>
            <a:off x="833084" y="2046957"/>
            <a:ext cx="2301600" cy="978180"/>
          </a:xfrm>
          <a:prstGeom prst="rightArrow">
            <a:avLst/>
          </a:prstGeom>
          <a:solidFill>
            <a:srgbClr val="A0A0CC"/>
          </a:solidFill>
          <a:ln>
            <a:solidFill>
              <a:srgbClr val="A0A0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131" b="1" dirty="0">
                <a:solidFill>
                  <a:schemeClr val="bg1"/>
                </a:solidFill>
                <a:latin typeface="Arial Narrow" panose="020B0606020202030204" pitchFamily="34" charset="0"/>
              </a:rPr>
              <a:t>Compétence 2</a:t>
            </a:r>
          </a:p>
        </p:txBody>
      </p:sp>
      <p:sp>
        <p:nvSpPr>
          <p:cNvPr id="7" name="ZoneTexte 6"/>
          <p:cNvSpPr txBox="1"/>
          <p:nvPr/>
        </p:nvSpPr>
        <p:spPr>
          <a:xfrm>
            <a:off x="3134942" y="2280546"/>
            <a:ext cx="8727870" cy="502317"/>
          </a:xfrm>
          <a:prstGeom prst="rect">
            <a:avLst/>
          </a:prstGeom>
          <a:noFill/>
        </p:spPr>
        <p:txBody>
          <a:bodyPr wrap="square" rtlCol="0">
            <a:spAutoFit/>
          </a:bodyPr>
          <a:lstStyle/>
          <a:p>
            <a:r>
              <a:rPr lang="fr-CA" sz="2664" dirty="0">
                <a:latin typeface="Arial" panose="020B0604020202020204" pitchFamily="34" charset="0"/>
                <a:cs typeface="Arial" panose="020B0604020202020204" pitchFamily="34" charset="0"/>
              </a:rPr>
              <a:t>Interpréter une réalité sociale</a:t>
            </a:r>
          </a:p>
        </p:txBody>
      </p:sp>
      <p:pic>
        <p:nvPicPr>
          <p:cNvPr id="8" name="Picture 7"/>
          <p:cNvPicPr>
            <a:picLocks noChangeAspect="1"/>
          </p:cNvPicPr>
          <p:nvPr/>
        </p:nvPicPr>
        <p:blipFill>
          <a:blip r:embed="rId5"/>
          <a:stretch>
            <a:fillRect/>
          </a:stretch>
        </p:blipFill>
        <p:spPr>
          <a:xfrm>
            <a:off x="2051522" y="3402318"/>
            <a:ext cx="3084912" cy="4903388"/>
          </a:xfrm>
          <a:prstGeom prst="rect">
            <a:avLst/>
          </a:prstGeom>
        </p:spPr>
      </p:pic>
      <p:sp>
        <p:nvSpPr>
          <p:cNvPr id="9" name="TextBox 8"/>
          <p:cNvSpPr txBox="1"/>
          <p:nvPr/>
        </p:nvSpPr>
        <p:spPr>
          <a:xfrm rot="19906557">
            <a:off x="769930" y="3248368"/>
            <a:ext cx="3148609" cy="468590"/>
          </a:xfrm>
          <a:prstGeom prst="rect">
            <a:avLst/>
          </a:prstGeom>
          <a:noFill/>
        </p:spPr>
        <p:txBody>
          <a:bodyPr wrap="square" rtlCol="0">
            <a:spAutoFit/>
          </a:bodyPr>
          <a:lstStyle/>
          <a:p>
            <a:r>
              <a:rPr lang="fr-CA" dirty="0">
                <a:solidFill>
                  <a:srgbClr val="FF0000"/>
                </a:solidFill>
              </a:rPr>
              <a:t>Rappel HIS -4016-2</a:t>
            </a:r>
          </a:p>
        </p:txBody>
      </p:sp>
      <p:pic>
        <p:nvPicPr>
          <p:cNvPr id="10" name="Picture 2"/>
          <p:cNvPicPr/>
          <p:nvPr/>
        </p:nvPicPr>
        <p:blipFill>
          <a:blip r:embed="rId6">
            <a:extLst>
              <a:ext uri="{28A0092B-C50C-407E-A947-70E740481C1C}">
                <a14:useLocalDpi xmlns:a14="http://schemas.microsoft.com/office/drawing/2010/main" val="0"/>
              </a:ext>
            </a:extLst>
          </a:blip>
          <a:srcRect/>
          <a:stretch>
            <a:fillRect/>
          </a:stretch>
        </p:blipFill>
        <p:spPr bwMode="auto">
          <a:xfrm>
            <a:off x="6804050" y="3487117"/>
            <a:ext cx="2736304" cy="3552401"/>
          </a:xfrm>
          <a:prstGeom prst="rect">
            <a:avLst/>
          </a:prstGeom>
          <a:noFill/>
          <a:ln>
            <a:noFill/>
          </a:ln>
        </p:spPr>
      </p:pic>
      <p:sp>
        <p:nvSpPr>
          <p:cNvPr id="12" name="TextBox 8"/>
          <p:cNvSpPr txBox="1"/>
          <p:nvPr/>
        </p:nvSpPr>
        <p:spPr>
          <a:xfrm rot="19906557">
            <a:off x="5594169" y="3281899"/>
            <a:ext cx="3148609" cy="468590"/>
          </a:xfrm>
          <a:prstGeom prst="rect">
            <a:avLst/>
          </a:prstGeom>
          <a:noFill/>
        </p:spPr>
        <p:txBody>
          <a:bodyPr wrap="square" rtlCol="0">
            <a:spAutoFit/>
          </a:bodyPr>
          <a:lstStyle/>
          <a:p>
            <a:r>
              <a:rPr lang="fr-CA" dirty="0">
                <a:solidFill>
                  <a:srgbClr val="FF0000"/>
                </a:solidFill>
              </a:rPr>
              <a:t>Rappel HIS -4017-2</a:t>
            </a:r>
          </a:p>
        </p:txBody>
      </p:sp>
    </p:spTree>
    <p:custDataLst>
      <p:tags r:id="rId1"/>
    </p:custDataLst>
    <p:extLst>
      <p:ext uri="{BB962C8B-B14F-4D97-AF65-F5344CB8AC3E}">
        <p14:creationId xmlns:p14="http://schemas.microsoft.com/office/powerpoint/2010/main" val="220466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593310" y="1206728"/>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But de la rencontre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ZoneTexte 4"/>
          <p:cNvSpPr txBox="1"/>
          <p:nvPr/>
        </p:nvSpPr>
        <p:spPr>
          <a:xfrm>
            <a:off x="833087" y="4087684"/>
            <a:ext cx="10933815" cy="912301"/>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Se donner une compréhension commune du programme d’études </a:t>
            </a:r>
            <a:r>
              <a:rPr lang="fr-CA" sz="2664" i="1" dirty="0">
                <a:latin typeface="Arial" panose="020B0604020202020204" pitchFamily="34" charset="0"/>
                <a:cs typeface="Arial" panose="020B0604020202020204" pitchFamily="34" charset="0"/>
              </a:rPr>
              <a:t>Histoire du Québec et du Canada</a:t>
            </a:r>
            <a:r>
              <a:rPr lang="fr-CA" sz="2664"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791219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2073561"/>
            <a:ext cx="10262440"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p:txBody>
      </p:sp>
      <p:sp>
        <p:nvSpPr>
          <p:cNvPr id="4" name="ZoneTexte 3"/>
          <p:cNvSpPr txBox="1"/>
          <p:nvPr/>
        </p:nvSpPr>
        <p:spPr>
          <a:xfrm>
            <a:off x="833087" y="4087684"/>
            <a:ext cx="10933815" cy="1322285"/>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Caractériser une période, c'est déterminer des éléments distinctifs d'une époque de l'histoire du Québec et du Canada, les lier et les décrire.</a:t>
            </a:r>
          </a:p>
        </p:txBody>
      </p:sp>
    </p:spTree>
    <p:custDataLst>
      <p:tags r:id="rId1"/>
    </p:custDataLst>
    <p:extLst>
      <p:ext uri="{BB962C8B-B14F-4D97-AF65-F5344CB8AC3E}">
        <p14:creationId xmlns:p14="http://schemas.microsoft.com/office/powerpoint/2010/main" val="201362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180726" y="462781"/>
            <a:ext cx="12599988" cy="931664"/>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5328"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rPr>
              <a:t>Caractériser c’est…</a:t>
            </a:r>
          </a:p>
          <a:p>
            <a:pPr algn="ctr" eaLnBrk="1" hangingPunct="1"/>
            <a:endParaRPr lang="fr-CA" sz="3200" dirty="0">
              <a:latin typeface="Arial Narrow" panose="020B0606020202030204" pitchFamily="34" charset="0"/>
            </a:endParaRPr>
          </a:p>
          <a:p>
            <a:pPr algn="ctr" eaLnBrk="1" hangingPunct="1"/>
            <a:endParaRPr lang="fr-CA" sz="3600" kern="0" dirty="0">
              <a:solidFill>
                <a:schemeClr val="tx1"/>
              </a:solidFill>
              <a:latin typeface="Bradley Hand ITC" panose="03070402050302030203" pitchFamily="66" charset="0"/>
            </a:endParaRPr>
          </a:p>
        </p:txBody>
      </p:sp>
      <p:graphicFrame>
        <p:nvGraphicFramePr>
          <p:cNvPr id="3" name="Diagramme 2"/>
          <p:cNvGraphicFramePr/>
          <p:nvPr>
            <p:extLst>
              <p:ext uri="{D42A27DB-BD31-4B8C-83A1-F6EECF244321}">
                <p14:modId xmlns:p14="http://schemas.microsoft.com/office/powerpoint/2010/main" val="1150597167"/>
              </p:ext>
            </p:extLst>
          </p:nvPr>
        </p:nvGraphicFramePr>
        <p:xfrm>
          <a:off x="1043410" y="1847562"/>
          <a:ext cx="10657184" cy="6392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61633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2073561"/>
            <a:ext cx="10262440"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p:txBody>
      </p:sp>
      <p:sp>
        <p:nvSpPr>
          <p:cNvPr id="5" name="Rectangle 4"/>
          <p:cNvSpPr/>
          <p:nvPr/>
        </p:nvSpPr>
        <p:spPr>
          <a:xfrm>
            <a:off x="2195538" y="2717082"/>
            <a:ext cx="8445426" cy="4400435"/>
          </a:xfrm>
          <a:prstGeom prst="rect">
            <a:avLst/>
          </a:prstGeom>
        </p:spPr>
        <p:txBody>
          <a:bodyPr wrap="square">
            <a:spAutoFit/>
          </a:bodyPr>
          <a:lstStyle/>
          <a:p>
            <a:pPr algn="ctr"/>
            <a:endParaRPr lang="fr-CA" sz="4795" kern="0" dirty="0">
              <a:latin typeface="Bradley Hand ITC" panose="03070402050302030203" pitchFamily="66" charset="0"/>
            </a:endParaRPr>
          </a:p>
          <a:p>
            <a:pPr algn="ctr"/>
            <a:r>
              <a:rPr lang="fr-CA" sz="3200" kern="0" dirty="0">
                <a:latin typeface="Arial Narrow" panose="020B0606020202030204" pitchFamily="34" charset="0"/>
              </a:rPr>
              <a:t>Trois composantes</a:t>
            </a:r>
          </a:p>
          <a:p>
            <a:pPr lvl="6"/>
            <a:endParaRPr lang="fr-CA" sz="3200" kern="0" dirty="0">
              <a:latin typeface="Arial Narrow" panose="020B0606020202030204" pitchFamily="34" charset="0"/>
            </a:endParaRPr>
          </a:p>
          <a:p>
            <a:pPr marL="1370126" lvl="5" indent="-761181">
              <a:buFont typeface="Wingdings 3" panose="05040102010807070707" pitchFamily="18" charset="2"/>
              <a:buChar char=""/>
            </a:pPr>
            <a:r>
              <a:rPr lang="fr-CA" altLang="fr-FR" sz="3200" dirty="0">
                <a:latin typeface="Arial Narrow" panose="020B0606020202030204" pitchFamily="34" charset="0"/>
                <a:ea typeface="Times New Roman" pitchFamily="18" charset="0"/>
                <a:cs typeface="Arial" pitchFamily="34" charset="0"/>
              </a:rPr>
              <a:t>Établir des faits historiques</a:t>
            </a:r>
          </a:p>
          <a:p>
            <a:pPr marL="1370126" lvl="5" indent="-761181">
              <a:buFont typeface="Wingdings 3" panose="05040102010807070707" pitchFamily="18" charset="2"/>
              <a:buChar char=""/>
            </a:pPr>
            <a:endParaRPr lang="fr-CA" altLang="fr-FR" sz="4000" dirty="0">
              <a:latin typeface="Arial Narrow" panose="020B0606020202030204" pitchFamily="34" charset="0"/>
              <a:ea typeface="Times New Roman" pitchFamily="18" charset="0"/>
              <a:cs typeface="Arial" pitchFamily="34" charset="0"/>
            </a:endParaRPr>
          </a:p>
          <a:p>
            <a:pPr marL="1370126" lvl="5" indent="-761181">
              <a:buFont typeface="Wingdings 3" panose="05040102010807070707" pitchFamily="18" charset="2"/>
              <a:buChar char=""/>
            </a:pPr>
            <a:r>
              <a:rPr lang="fr-CA" altLang="fr-FR" sz="3200" dirty="0">
                <a:latin typeface="Arial Narrow" panose="020B0606020202030204" pitchFamily="34" charset="0"/>
                <a:ea typeface="Times New Roman" pitchFamily="18" charset="0"/>
                <a:cs typeface="Arial" pitchFamily="34" charset="0"/>
              </a:rPr>
              <a:t>Établir la chronologie</a:t>
            </a:r>
          </a:p>
          <a:p>
            <a:pPr marL="1370126" lvl="5" indent="-761181">
              <a:buFont typeface="Wingdings 3" panose="05040102010807070707" pitchFamily="18" charset="2"/>
              <a:buChar char=""/>
            </a:pPr>
            <a:endParaRPr lang="fr-CA" altLang="fr-FR" sz="3200" dirty="0">
              <a:latin typeface="Arial Narrow" panose="020B0606020202030204" pitchFamily="34" charset="0"/>
              <a:cs typeface="Arial" pitchFamily="34" charset="0"/>
            </a:endParaRPr>
          </a:p>
          <a:p>
            <a:pPr marL="1370126" lvl="5" indent="-761181">
              <a:buFont typeface="Wingdings 3" panose="05040102010807070707" pitchFamily="18" charset="2"/>
              <a:buChar char=""/>
            </a:pPr>
            <a:r>
              <a:rPr lang="fr-CA" altLang="fr-FR" sz="3200" dirty="0">
                <a:latin typeface="Arial Narrow" panose="020B0606020202030204" pitchFamily="34" charset="0"/>
                <a:ea typeface="Times New Roman" pitchFamily="18" charset="0"/>
                <a:cs typeface="Arial" pitchFamily="34" charset="0"/>
              </a:rPr>
              <a:t>Considérer des éléments géographiques</a:t>
            </a:r>
            <a:endParaRPr lang="fr-CA" sz="3200" kern="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421245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155348"/>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1114454"/>
            <a:ext cx="10262440"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p:txBody>
      </p:sp>
      <p:sp>
        <p:nvSpPr>
          <p:cNvPr id="6" name="ZoneTexte 5"/>
          <p:cNvSpPr txBox="1"/>
          <p:nvPr/>
        </p:nvSpPr>
        <p:spPr>
          <a:xfrm>
            <a:off x="4094049" y="2457202"/>
            <a:ext cx="4699622"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Retracer des événements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7" name="ZoneTexte 6"/>
          <p:cNvSpPr txBox="1"/>
          <p:nvPr/>
        </p:nvSpPr>
        <p:spPr>
          <a:xfrm>
            <a:off x="4118904" y="3032666"/>
            <a:ext cx="6357554"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Considérer les aspects de société</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8" name="ZoneTexte 7"/>
          <p:cNvSpPr txBox="1"/>
          <p:nvPr/>
        </p:nvSpPr>
        <p:spPr>
          <a:xfrm>
            <a:off x="4118904" y="4183594"/>
            <a:ext cx="7312310"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Relever des actions et des paroles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9" name="ZoneTexte 8"/>
          <p:cNvSpPr txBox="1"/>
          <p:nvPr/>
        </p:nvSpPr>
        <p:spPr>
          <a:xfrm>
            <a:off x="4118904" y="3608130"/>
            <a:ext cx="8013738"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Identifier des acteurs historiques et des témoins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10" name="Rectangle 2"/>
          <p:cNvSpPr txBox="1">
            <a:spLocks noChangeArrowheads="1"/>
          </p:cNvSpPr>
          <p:nvPr/>
        </p:nvSpPr>
        <p:spPr>
          <a:xfrm>
            <a:off x="210344" y="1689918"/>
            <a:ext cx="12179300" cy="528615"/>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3729" kern="0" dirty="0">
                <a:solidFill>
                  <a:schemeClr val="tx1"/>
                </a:solidFill>
                <a:latin typeface="Arial Narrow" panose="020B0606020202030204" pitchFamily="34" charset="0"/>
              </a:rPr>
              <a:t>Établir des faits historiques</a:t>
            </a:r>
          </a:p>
          <a:p>
            <a:pPr algn="ctr" eaLnBrk="1" hangingPunct="1"/>
            <a:endParaRPr lang="fr-CA" sz="4795" kern="0" dirty="0">
              <a:solidFill>
                <a:schemeClr val="tx1"/>
              </a:solidFill>
              <a:latin typeface="Bradley Hand ITC" panose="03070402050302030203" pitchFamily="66" charset="0"/>
            </a:endParaRPr>
          </a:p>
        </p:txBody>
      </p:sp>
      <p:sp>
        <p:nvSpPr>
          <p:cNvPr id="4" name="Rectangle à coins arrondis 3"/>
          <p:cNvSpPr/>
          <p:nvPr/>
        </p:nvSpPr>
        <p:spPr>
          <a:xfrm>
            <a:off x="3134942" y="514270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lvl="3"/>
            <a:r>
              <a:rPr lang="fr-CA" sz="3197" b="1" dirty="0"/>
              <a:t>A</a:t>
            </a:r>
            <a:r>
              <a:rPr lang="fr-CA" sz="3256" dirty="0"/>
              <a:t>SPECTS</a:t>
            </a:r>
          </a:p>
          <a:p>
            <a:pPr lvl="3"/>
            <a:r>
              <a:rPr lang="fr-CA" sz="3197" b="1" dirty="0"/>
              <a:t>S</a:t>
            </a:r>
            <a:r>
              <a:rPr lang="fr-CA" sz="3256" dirty="0"/>
              <a:t>OCIAL</a:t>
            </a:r>
          </a:p>
          <a:p>
            <a:pPr lvl="3"/>
            <a:r>
              <a:rPr lang="fr-CA" sz="3197" b="1" dirty="0"/>
              <a:t>P</a:t>
            </a:r>
            <a:r>
              <a:rPr lang="fr-CA" sz="3256" dirty="0"/>
              <a:t>OLITIQUE</a:t>
            </a:r>
          </a:p>
          <a:p>
            <a:pPr lvl="3"/>
            <a:r>
              <a:rPr lang="fr-CA" sz="3197" b="1" dirty="0"/>
              <a:t>É</a:t>
            </a:r>
            <a:r>
              <a:rPr lang="fr-CA" sz="3256" dirty="0"/>
              <a:t>CONOMIQUE</a:t>
            </a:r>
          </a:p>
          <a:p>
            <a:pPr lvl="3"/>
            <a:r>
              <a:rPr lang="fr-CA" sz="3197" b="1" dirty="0"/>
              <a:t>C</a:t>
            </a:r>
            <a:r>
              <a:rPr lang="fr-CA" sz="3256" dirty="0"/>
              <a:t>ULTUREL</a:t>
            </a:r>
          </a:p>
          <a:p>
            <a:pPr lvl="3"/>
            <a:r>
              <a:rPr lang="fr-CA" sz="3197" b="1" dirty="0"/>
              <a:t>T</a:t>
            </a:r>
            <a:r>
              <a:rPr lang="fr-CA" sz="3256" dirty="0"/>
              <a:t>ERRITORIAL</a:t>
            </a:r>
          </a:p>
        </p:txBody>
      </p:sp>
      <p:sp>
        <p:nvSpPr>
          <p:cNvPr id="12" name="Rectangle à coins arrondis 11"/>
          <p:cNvSpPr/>
          <p:nvPr/>
        </p:nvSpPr>
        <p:spPr>
          <a:xfrm>
            <a:off x="3134941" y="511658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3197" b="1" dirty="0"/>
              <a:t>Dater</a:t>
            </a:r>
          </a:p>
          <a:p>
            <a:pPr algn="ctr"/>
            <a:r>
              <a:rPr lang="fr-CA" sz="3197" b="1" dirty="0"/>
              <a:t>Établir la provenance</a:t>
            </a:r>
          </a:p>
        </p:txBody>
      </p:sp>
      <p:sp>
        <p:nvSpPr>
          <p:cNvPr id="13" name="Rectangle à coins arrondis 12"/>
          <p:cNvSpPr/>
          <p:nvPr/>
        </p:nvSpPr>
        <p:spPr>
          <a:xfrm>
            <a:off x="3123233" y="5085412"/>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3197" b="1" dirty="0"/>
              <a:t>Les acteurs… ceux qui agissent</a:t>
            </a:r>
          </a:p>
          <a:p>
            <a:pPr algn="ctr"/>
            <a:r>
              <a:rPr lang="fr-CA" sz="3197" b="1" dirty="0"/>
              <a:t>Les témoins… ceux qui observent</a:t>
            </a:r>
            <a:endParaRPr lang="fr-CA" sz="3197" dirty="0"/>
          </a:p>
        </p:txBody>
      </p:sp>
      <p:sp>
        <p:nvSpPr>
          <p:cNvPr id="14" name="Rectangle à coins arrondis 13"/>
          <p:cNvSpPr/>
          <p:nvPr/>
        </p:nvSpPr>
        <p:spPr>
          <a:xfrm>
            <a:off x="3134940" y="511658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marL="0" lvl="1" algn="ctr"/>
            <a:r>
              <a:rPr lang="fr-CA" sz="3197" b="1" dirty="0"/>
              <a:t>Qui a dit quoi?</a:t>
            </a:r>
          </a:p>
          <a:p>
            <a:pPr marL="0" lvl="1" algn="ctr"/>
            <a:r>
              <a:rPr lang="fr-CA" sz="3197" b="1" dirty="0"/>
              <a:t>Qui a fait quoi?</a:t>
            </a:r>
            <a:endParaRPr lang="fr-CA" sz="3256" dirty="0"/>
          </a:p>
        </p:txBody>
      </p:sp>
    </p:spTree>
    <p:custDataLst>
      <p:tags r:id="rId1"/>
    </p:custDataLst>
    <p:extLst>
      <p:ext uri="{BB962C8B-B14F-4D97-AF65-F5344CB8AC3E}">
        <p14:creationId xmlns:p14="http://schemas.microsoft.com/office/powerpoint/2010/main" val="16784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4" grpId="1" animBg="1"/>
      <p:bldP spid="12" grpId="0" animBg="1"/>
      <p:bldP spid="12" grpId="1" animBg="1"/>
      <p:bldP spid="13" grpId="0" animBg="1"/>
      <p:bldP spid="13"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1594007"/>
            <a:ext cx="10262440"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p:txBody>
      </p:sp>
      <p:sp>
        <p:nvSpPr>
          <p:cNvPr id="4" name="Rectangle 2"/>
          <p:cNvSpPr txBox="1">
            <a:spLocks noChangeArrowheads="1"/>
          </p:cNvSpPr>
          <p:nvPr/>
        </p:nvSpPr>
        <p:spPr>
          <a:xfrm>
            <a:off x="210344" y="2457203"/>
            <a:ext cx="12179300" cy="528615"/>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3729" kern="0" dirty="0">
                <a:solidFill>
                  <a:schemeClr val="tx1"/>
                </a:solidFill>
                <a:latin typeface="Arial Narrow" panose="020B0606020202030204" pitchFamily="34" charset="0"/>
              </a:rPr>
              <a:t>Établir la chronologie</a:t>
            </a:r>
          </a:p>
          <a:p>
            <a:pPr algn="ctr" eaLnBrk="1" hangingPunct="1"/>
            <a:endParaRPr lang="fr-CA" sz="4795" kern="0" dirty="0">
              <a:solidFill>
                <a:schemeClr val="tx1"/>
              </a:solidFill>
              <a:latin typeface="Bradley Hand ITC" panose="03070402050302030203" pitchFamily="66" charset="0"/>
            </a:endParaRPr>
          </a:p>
          <a:p>
            <a:pPr algn="ctr" eaLnBrk="1" hangingPunct="1"/>
            <a:endParaRPr lang="fr-CA" sz="4795" kern="0" dirty="0">
              <a:solidFill>
                <a:schemeClr val="tx1"/>
              </a:solidFill>
              <a:latin typeface="Bradley Hand ITC" panose="03070402050302030203" pitchFamily="66" charset="0"/>
            </a:endParaRPr>
          </a:p>
        </p:txBody>
      </p:sp>
      <p:sp>
        <p:nvSpPr>
          <p:cNvPr id="5" name="ZoneTexte 4"/>
          <p:cNvSpPr txBox="1"/>
          <p:nvPr/>
        </p:nvSpPr>
        <p:spPr>
          <a:xfrm>
            <a:off x="4094048" y="3512220"/>
            <a:ext cx="6166385"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Référer à des repères de temps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6" name="ZoneTexte 5"/>
          <p:cNvSpPr txBox="1"/>
          <p:nvPr/>
        </p:nvSpPr>
        <p:spPr>
          <a:xfrm>
            <a:off x="4118904" y="4244130"/>
            <a:ext cx="6305248"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Établir la succession des événements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7" name="Rectangle à coins arrondis 6"/>
          <p:cNvSpPr/>
          <p:nvPr/>
        </p:nvSpPr>
        <p:spPr>
          <a:xfrm>
            <a:off x="3134942" y="514270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marL="0" lvl="1" algn="ctr"/>
            <a:r>
              <a:rPr lang="fr-CA" sz="3197" b="1" dirty="0"/>
              <a:t>Année</a:t>
            </a:r>
          </a:p>
          <a:p>
            <a:pPr marL="0" lvl="1" algn="ctr"/>
            <a:r>
              <a:rPr lang="fr-CA" sz="3197" b="1" dirty="0"/>
              <a:t>Décennie</a:t>
            </a:r>
          </a:p>
          <a:p>
            <a:pPr marL="0" lvl="1" algn="ctr"/>
            <a:r>
              <a:rPr lang="fr-CA" sz="3197" b="1" dirty="0"/>
              <a:t>Siècle</a:t>
            </a:r>
            <a:endParaRPr lang="fr-CA" sz="3197" dirty="0"/>
          </a:p>
        </p:txBody>
      </p:sp>
      <p:sp>
        <p:nvSpPr>
          <p:cNvPr id="8" name="Rectangle à coins arrondis 7"/>
          <p:cNvSpPr/>
          <p:nvPr/>
        </p:nvSpPr>
        <p:spPr>
          <a:xfrm>
            <a:off x="3134942" y="514270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marL="0" lvl="1" algn="ctr"/>
            <a:r>
              <a:rPr lang="fr-CA" sz="3197" b="1" dirty="0"/>
              <a:t>Antériorité</a:t>
            </a:r>
          </a:p>
          <a:p>
            <a:pPr marL="0" lvl="1" algn="ctr"/>
            <a:r>
              <a:rPr lang="fr-CA" sz="3197" b="1" dirty="0"/>
              <a:t>Postériorité</a:t>
            </a:r>
            <a:endParaRPr lang="fr-CA" sz="3197" dirty="0"/>
          </a:p>
        </p:txBody>
      </p:sp>
    </p:spTree>
    <p:custDataLst>
      <p:tags r:id="rId1"/>
    </p:custDataLst>
    <p:extLst>
      <p:ext uri="{BB962C8B-B14F-4D97-AF65-F5344CB8AC3E}">
        <p14:creationId xmlns:p14="http://schemas.microsoft.com/office/powerpoint/2010/main" val="18027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155348"/>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1306276"/>
            <a:ext cx="10262440"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p:txBody>
      </p:sp>
      <p:sp>
        <p:nvSpPr>
          <p:cNvPr id="4" name="Rectangle 2"/>
          <p:cNvSpPr txBox="1">
            <a:spLocks noChangeArrowheads="1"/>
          </p:cNvSpPr>
          <p:nvPr/>
        </p:nvSpPr>
        <p:spPr>
          <a:xfrm>
            <a:off x="210344" y="1881740"/>
            <a:ext cx="12179300" cy="528615"/>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3729" kern="0" dirty="0">
                <a:solidFill>
                  <a:schemeClr val="tx1"/>
                </a:solidFill>
                <a:latin typeface="Arial Narrow" panose="020B0606020202030204" pitchFamily="34" charset="0"/>
              </a:rPr>
              <a:t>Considérer des éléments géographiques</a:t>
            </a:r>
          </a:p>
          <a:p>
            <a:pPr algn="ctr" eaLnBrk="1" hangingPunct="1"/>
            <a:endParaRPr lang="fr-CA" sz="4795" kern="0" dirty="0">
              <a:solidFill>
                <a:schemeClr val="tx1"/>
              </a:solidFill>
              <a:latin typeface="Bradley Hand ITC" panose="03070402050302030203" pitchFamily="66" charset="0"/>
            </a:endParaRPr>
          </a:p>
          <a:p>
            <a:pPr algn="ctr" eaLnBrk="1" hangingPunct="1"/>
            <a:endParaRPr lang="fr-CA" sz="4795" kern="0" dirty="0">
              <a:solidFill>
                <a:schemeClr val="tx1"/>
              </a:solidFill>
              <a:latin typeface="Bradley Hand ITC" panose="03070402050302030203" pitchFamily="66" charset="0"/>
            </a:endParaRPr>
          </a:p>
        </p:txBody>
      </p:sp>
      <p:sp>
        <p:nvSpPr>
          <p:cNvPr id="5" name="ZoneTexte 4"/>
          <p:cNvSpPr txBox="1"/>
          <p:nvPr/>
        </p:nvSpPr>
        <p:spPr>
          <a:xfrm>
            <a:off x="4094048" y="2840845"/>
            <a:ext cx="6598433"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sym typeface="Wingdings 2" pitchFamily="18" charset="2"/>
              </a:rPr>
              <a:t>Déterminer les limites du territoire</a:t>
            </a:r>
          </a:p>
        </p:txBody>
      </p:sp>
      <p:sp>
        <p:nvSpPr>
          <p:cNvPr id="6" name="ZoneTexte 5"/>
          <p:cNvSpPr txBox="1"/>
          <p:nvPr/>
        </p:nvSpPr>
        <p:spPr>
          <a:xfrm>
            <a:off x="4118903" y="3572755"/>
            <a:ext cx="7581691"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Relever des éléments naturels du territoire</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7" name="ZoneTexte 6"/>
          <p:cNvSpPr txBox="1"/>
          <p:nvPr/>
        </p:nvSpPr>
        <p:spPr>
          <a:xfrm>
            <a:off x="4118904" y="4294216"/>
            <a:ext cx="7581690"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Relever des traces de l’occupation du territoire</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8" name="Rectangle à coins arrondis 7"/>
          <p:cNvSpPr/>
          <p:nvPr/>
        </p:nvSpPr>
        <p:spPr>
          <a:xfrm>
            <a:off x="3134942" y="514270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marL="0" lvl="1" algn="ctr"/>
            <a:r>
              <a:rPr lang="fr-CA" sz="3197" b="1" dirty="0"/>
              <a:t>Situer dans l’espace une société</a:t>
            </a:r>
          </a:p>
        </p:txBody>
      </p:sp>
      <p:sp>
        <p:nvSpPr>
          <p:cNvPr id="9" name="Rectangle à coins arrondis 8"/>
          <p:cNvSpPr/>
          <p:nvPr/>
        </p:nvSpPr>
        <p:spPr>
          <a:xfrm>
            <a:off x="3134942" y="514270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marL="0" lvl="1" algn="ctr"/>
            <a:r>
              <a:rPr lang="fr-CA" sz="3197" b="1" dirty="0"/>
              <a:t>Cours d’eau</a:t>
            </a:r>
          </a:p>
          <a:p>
            <a:pPr marL="0" lvl="1" algn="ctr"/>
            <a:r>
              <a:rPr lang="fr-CA" sz="3197" b="1" dirty="0"/>
              <a:t>Faune</a:t>
            </a:r>
          </a:p>
          <a:p>
            <a:pPr marL="0" lvl="1" algn="ctr"/>
            <a:r>
              <a:rPr lang="fr-CA" sz="3197" b="1" dirty="0"/>
              <a:t>Autres</a:t>
            </a:r>
          </a:p>
        </p:txBody>
      </p:sp>
      <p:sp>
        <p:nvSpPr>
          <p:cNvPr id="10" name="Rectangle à coins arrondis 9"/>
          <p:cNvSpPr/>
          <p:nvPr/>
        </p:nvSpPr>
        <p:spPr>
          <a:xfrm>
            <a:off x="3134942" y="5142701"/>
            <a:ext cx="6617835" cy="3107088"/>
          </a:xfrm>
          <a:prstGeom prst="roundRect">
            <a:avLst/>
          </a:prstGeom>
          <a:solidFill>
            <a:srgbClr val="6C759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marL="0" lvl="2" algn="ctr"/>
            <a:r>
              <a:rPr lang="fr-CA" sz="3197" b="1" dirty="0"/>
              <a:t>Postes de traite</a:t>
            </a:r>
          </a:p>
          <a:p>
            <a:pPr marL="0" lvl="2" algn="ctr"/>
            <a:r>
              <a:rPr lang="fr-CA" sz="3197" b="1" dirty="0"/>
              <a:t>Villes</a:t>
            </a:r>
          </a:p>
          <a:p>
            <a:pPr marL="0" lvl="2" algn="ctr"/>
            <a:r>
              <a:rPr lang="fr-CA" sz="3197" b="1" dirty="0"/>
              <a:t>Routes</a:t>
            </a:r>
          </a:p>
        </p:txBody>
      </p:sp>
    </p:spTree>
    <p:custDataLst>
      <p:tags r:id="rId1"/>
    </p:custDataLst>
    <p:extLst>
      <p:ext uri="{BB962C8B-B14F-4D97-AF65-F5344CB8AC3E}">
        <p14:creationId xmlns:p14="http://schemas.microsoft.com/office/powerpoint/2010/main" val="19602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8" grpId="1" animBg="1"/>
      <p:bldP spid="9" grpId="0" animBg="1"/>
      <p:bldP spid="9" grpId="1"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36474"/>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922633"/>
            <a:ext cx="10262440" cy="810094"/>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a:p>
            <a:pPr algn="ctr"/>
            <a:r>
              <a:rPr lang="fr-CA" sz="2000" b="1" dirty="0">
                <a:latin typeface="Arial" panose="020B0604020202020204" pitchFamily="34" charset="0"/>
                <a:cs typeface="Arial" panose="020B0604020202020204" pitchFamily="34" charset="0"/>
              </a:rPr>
              <a:t>Composantes et manifestations</a:t>
            </a:r>
          </a:p>
        </p:txBody>
      </p:sp>
      <p:pic>
        <p:nvPicPr>
          <p:cNvPr id="3114" name="Image 3113"/>
          <p:cNvPicPr>
            <a:picLocks noChangeAspect="1"/>
          </p:cNvPicPr>
          <p:nvPr/>
        </p:nvPicPr>
        <p:blipFill>
          <a:blip r:embed="rId5">
            <a:clrChange>
              <a:clrFrom>
                <a:srgbClr val="FFFFFF"/>
              </a:clrFrom>
              <a:clrTo>
                <a:srgbClr val="FFFFFF">
                  <a:alpha val="0"/>
                </a:srgbClr>
              </a:clrTo>
            </a:clrChange>
          </a:blip>
          <a:stretch>
            <a:fillRect/>
          </a:stretch>
        </p:blipFill>
        <p:spPr>
          <a:xfrm>
            <a:off x="899394" y="1830933"/>
            <a:ext cx="10539511" cy="6718618"/>
          </a:xfrm>
          <a:prstGeom prst="rect">
            <a:avLst/>
          </a:prstGeom>
        </p:spPr>
      </p:pic>
      <p:sp>
        <p:nvSpPr>
          <p:cNvPr id="8" name="Rectangle à coins arrondis 7"/>
          <p:cNvSpPr/>
          <p:nvPr/>
        </p:nvSpPr>
        <p:spPr>
          <a:xfrm>
            <a:off x="6856656" y="2118965"/>
            <a:ext cx="4411890" cy="15345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56"/>
          </a:p>
        </p:txBody>
      </p:sp>
      <p:sp>
        <p:nvSpPr>
          <p:cNvPr id="7" name="Rectangle à coins arrondis 6"/>
          <p:cNvSpPr/>
          <p:nvPr/>
        </p:nvSpPr>
        <p:spPr>
          <a:xfrm>
            <a:off x="1187426" y="2118965"/>
            <a:ext cx="4392488" cy="15345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56"/>
          </a:p>
        </p:txBody>
      </p:sp>
      <p:sp>
        <p:nvSpPr>
          <p:cNvPr id="9" name="Rectangle à coins arrondis 8"/>
          <p:cNvSpPr/>
          <p:nvPr/>
        </p:nvSpPr>
        <p:spPr>
          <a:xfrm>
            <a:off x="3851722" y="6799485"/>
            <a:ext cx="4507801" cy="15345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3256"/>
          </a:p>
        </p:txBody>
      </p:sp>
    </p:spTree>
    <p:custDataLst>
      <p:tags r:id="rId1"/>
    </p:custDataLst>
    <p:extLst>
      <p:ext uri="{BB962C8B-B14F-4D97-AF65-F5344CB8AC3E}">
        <p14:creationId xmlns:p14="http://schemas.microsoft.com/office/powerpoint/2010/main" val="144578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1402186"/>
            <a:ext cx="10262440" cy="1322285"/>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a:p>
            <a:endParaRPr lang="fr-CA" sz="2664" b="1" dirty="0">
              <a:latin typeface="Arial" panose="020B0604020202020204" pitchFamily="34" charset="0"/>
              <a:cs typeface="Arial" panose="020B0604020202020204" pitchFamily="34" charset="0"/>
            </a:endParaRPr>
          </a:p>
          <a:p>
            <a:pPr algn="ctr"/>
            <a:r>
              <a:rPr lang="fr-CA" sz="2664" b="1" dirty="0">
                <a:latin typeface="Arial" panose="020B0604020202020204" pitchFamily="34" charset="0"/>
                <a:cs typeface="Arial" panose="020B0604020202020204" pitchFamily="34" charset="0"/>
              </a:rPr>
              <a:t>Cours 1 et 2</a:t>
            </a:r>
          </a:p>
        </p:txBody>
      </p:sp>
      <p:graphicFrame>
        <p:nvGraphicFramePr>
          <p:cNvPr id="4" name="Tableau 3"/>
          <p:cNvGraphicFramePr>
            <a:graphicFrameLocks noGrp="1"/>
          </p:cNvGraphicFramePr>
          <p:nvPr>
            <p:extLst>
              <p:ext uri="{D42A27DB-BD31-4B8C-83A1-F6EECF244321}">
                <p14:modId xmlns:p14="http://schemas.microsoft.com/office/powerpoint/2010/main" val="513384262"/>
              </p:ext>
            </p:extLst>
          </p:nvPr>
        </p:nvGraphicFramePr>
        <p:xfrm>
          <a:off x="2240228" y="3081682"/>
          <a:ext cx="8119533" cy="2829066"/>
        </p:xfrm>
        <a:graphic>
          <a:graphicData uri="http://schemas.openxmlformats.org/drawingml/2006/table">
            <a:tbl>
              <a:tblPr firstRow="1" bandRow="1">
                <a:tableStyleId>{5C22544A-7EE6-4342-B048-85BDC9FD1C3A}</a:tableStyleId>
              </a:tblPr>
              <a:tblGrid>
                <a:gridCol w="8119533">
                  <a:extLst>
                    <a:ext uri="{9D8B030D-6E8A-4147-A177-3AD203B41FA5}">
                      <a16:colId xmlns:a16="http://schemas.microsoft.com/office/drawing/2014/main" val="20000"/>
                    </a:ext>
                  </a:extLst>
                </a:gridCol>
              </a:tblGrid>
              <a:tr h="852551">
                <a:tc>
                  <a:txBody>
                    <a:bodyPr/>
                    <a:lstStyle/>
                    <a:p>
                      <a:pPr algn="ctr"/>
                      <a:r>
                        <a:rPr lang="fr-CA" sz="2400" dirty="0"/>
                        <a:t>Période de l’histoire</a:t>
                      </a:r>
                      <a:r>
                        <a:rPr lang="fr-CA" sz="2400" baseline="0" dirty="0"/>
                        <a:t> du Québec et du Canada</a:t>
                      </a:r>
                    </a:p>
                    <a:p>
                      <a:pPr algn="ctr"/>
                      <a:r>
                        <a:rPr lang="fr-CA" sz="2400" baseline="0" dirty="0"/>
                        <a:t>Objet d’étude de la compétence </a:t>
                      </a:r>
                      <a:r>
                        <a:rPr lang="fr-CA" sz="2400" i="1" baseline="0" dirty="0"/>
                        <a:t>Caractériser</a:t>
                      </a:r>
                      <a:endParaRPr lang="fr-CA" sz="2400" i="1" dirty="0"/>
                    </a:p>
                  </a:txBody>
                  <a:tcPr marL="121793" marR="121793" marT="60897" marB="60897"/>
                </a:tc>
                <a:extLst>
                  <a:ext uri="{0D108BD9-81ED-4DB2-BD59-A6C34878D82A}">
                    <a16:rowId xmlns:a16="http://schemas.microsoft.com/office/drawing/2014/main" val="10000"/>
                  </a:ext>
                </a:extLst>
              </a:tr>
              <a:tr h="493938">
                <a:tc>
                  <a:txBody>
                    <a:bodyPr/>
                    <a:lstStyle/>
                    <a:p>
                      <a:pPr algn="ctr"/>
                      <a:r>
                        <a:rPr lang="fr-CA" sz="2400" dirty="0"/>
                        <a:t>Des origines à 1608</a:t>
                      </a:r>
                    </a:p>
                  </a:txBody>
                  <a:tcPr marL="121793" marR="121793" marT="60897" marB="60897"/>
                </a:tc>
                <a:extLst>
                  <a:ext uri="{0D108BD9-81ED-4DB2-BD59-A6C34878D82A}">
                    <a16:rowId xmlns:a16="http://schemas.microsoft.com/office/drawing/2014/main" val="10001"/>
                  </a:ext>
                </a:extLst>
              </a:tr>
              <a:tr h="493938">
                <a:tc>
                  <a:txBody>
                    <a:bodyPr/>
                    <a:lstStyle/>
                    <a:p>
                      <a:pPr algn="ctr"/>
                      <a:r>
                        <a:rPr lang="fr-CA" sz="2400" dirty="0"/>
                        <a:t>1608 - 1760</a:t>
                      </a:r>
                    </a:p>
                  </a:txBody>
                  <a:tcPr marL="121793" marR="121793" marT="60897" marB="60897"/>
                </a:tc>
                <a:extLst>
                  <a:ext uri="{0D108BD9-81ED-4DB2-BD59-A6C34878D82A}">
                    <a16:rowId xmlns:a16="http://schemas.microsoft.com/office/drawing/2014/main" val="10002"/>
                  </a:ext>
                </a:extLst>
              </a:tr>
              <a:tr h="493938">
                <a:tc>
                  <a:txBody>
                    <a:bodyPr/>
                    <a:lstStyle/>
                    <a:p>
                      <a:pPr algn="ctr"/>
                      <a:r>
                        <a:rPr lang="fr-CA" sz="2400" dirty="0"/>
                        <a:t>1760 - 1791</a:t>
                      </a:r>
                    </a:p>
                  </a:txBody>
                  <a:tcPr marL="121793" marR="121793" marT="60897" marB="60897"/>
                </a:tc>
                <a:extLst>
                  <a:ext uri="{0D108BD9-81ED-4DB2-BD59-A6C34878D82A}">
                    <a16:rowId xmlns:a16="http://schemas.microsoft.com/office/drawing/2014/main" val="10003"/>
                  </a:ext>
                </a:extLst>
              </a:tr>
              <a:tr h="493938">
                <a:tc>
                  <a:txBody>
                    <a:bodyPr/>
                    <a:lstStyle/>
                    <a:p>
                      <a:pPr algn="ctr"/>
                      <a:r>
                        <a:rPr lang="fr-CA" sz="2400" dirty="0"/>
                        <a:t>1791 - 1840*</a:t>
                      </a:r>
                    </a:p>
                  </a:txBody>
                  <a:tcPr marL="121793" marR="121793" marT="60897" marB="60897"/>
                </a:tc>
                <a:extLst>
                  <a:ext uri="{0D108BD9-81ED-4DB2-BD59-A6C34878D82A}">
                    <a16:rowId xmlns:a16="http://schemas.microsoft.com/office/drawing/2014/main" val="10004"/>
                  </a:ext>
                </a:extLst>
              </a:tr>
            </a:tbl>
          </a:graphicData>
        </a:graphic>
      </p:graphicFrame>
      <p:sp>
        <p:nvSpPr>
          <p:cNvPr id="5" name="ZoneTexte 4"/>
          <p:cNvSpPr txBox="1"/>
          <p:nvPr/>
        </p:nvSpPr>
        <p:spPr>
          <a:xfrm>
            <a:off x="1504460" y="6965003"/>
            <a:ext cx="10124125" cy="593368"/>
          </a:xfrm>
          <a:prstGeom prst="rect">
            <a:avLst/>
          </a:prstGeom>
          <a:noFill/>
        </p:spPr>
        <p:txBody>
          <a:bodyPr wrap="square" rtlCol="0">
            <a:spAutoFit/>
          </a:bodyPr>
          <a:lstStyle/>
          <a:p>
            <a:r>
              <a:rPr lang="fr-CA" sz="3256" dirty="0"/>
              <a:t>* Le point de bascule entre le 2</a:t>
            </a:r>
            <a:r>
              <a:rPr lang="fr-CA" sz="3256" baseline="30000" dirty="0"/>
              <a:t>e</a:t>
            </a:r>
            <a:r>
              <a:rPr lang="fr-CA" sz="3256" dirty="0"/>
              <a:t> et le 3</a:t>
            </a:r>
            <a:r>
              <a:rPr lang="fr-CA" sz="3256" baseline="30000" dirty="0"/>
              <a:t>e</a:t>
            </a:r>
            <a:r>
              <a:rPr lang="fr-CA" sz="3256" dirty="0"/>
              <a:t> cours</a:t>
            </a:r>
          </a:p>
        </p:txBody>
      </p:sp>
    </p:spTree>
    <p:custDataLst>
      <p:tags r:id="rId1"/>
    </p:custDataLst>
    <p:extLst>
      <p:ext uri="{BB962C8B-B14F-4D97-AF65-F5344CB8AC3E}">
        <p14:creationId xmlns:p14="http://schemas.microsoft.com/office/powerpoint/2010/main" val="409127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1402186"/>
            <a:ext cx="10262440" cy="1322285"/>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Caractériser une période de l'histoire du Québec et du Canada</a:t>
            </a:r>
          </a:p>
          <a:p>
            <a:endParaRPr lang="fr-CA" sz="2664" b="1" dirty="0">
              <a:latin typeface="Arial" panose="020B0604020202020204" pitchFamily="34" charset="0"/>
              <a:cs typeface="Arial" panose="020B0604020202020204" pitchFamily="34" charset="0"/>
            </a:endParaRPr>
          </a:p>
          <a:p>
            <a:pPr algn="ctr"/>
            <a:r>
              <a:rPr lang="fr-CA" sz="2664" b="1" dirty="0">
                <a:latin typeface="Arial" panose="020B0604020202020204" pitchFamily="34" charset="0"/>
                <a:cs typeface="Arial" panose="020B0604020202020204" pitchFamily="34" charset="0"/>
              </a:rPr>
              <a:t>Cours 3 et 4</a:t>
            </a:r>
          </a:p>
        </p:txBody>
      </p:sp>
      <p:graphicFrame>
        <p:nvGraphicFramePr>
          <p:cNvPr id="4" name="Tableau 3"/>
          <p:cNvGraphicFramePr>
            <a:graphicFrameLocks noGrp="1"/>
          </p:cNvGraphicFramePr>
          <p:nvPr>
            <p:extLst>
              <p:ext uri="{D42A27DB-BD31-4B8C-83A1-F6EECF244321}">
                <p14:modId xmlns:p14="http://schemas.microsoft.com/office/powerpoint/2010/main" val="2746723434"/>
              </p:ext>
            </p:extLst>
          </p:nvPr>
        </p:nvGraphicFramePr>
        <p:xfrm>
          <a:off x="2240228" y="3081682"/>
          <a:ext cx="8119533" cy="2829066"/>
        </p:xfrm>
        <a:graphic>
          <a:graphicData uri="http://schemas.openxmlformats.org/drawingml/2006/table">
            <a:tbl>
              <a:tblPr firstRow="1" bandRow="1">
                <a:tableStyleId>{5C22544A-7EE6-4342-B048-85BDC9FD1C3A}</a:tableStyleId>
              </a:tblPr>
              <a:tblGrid>
                <a:gridCol w="8119533">
                  <a:extLst>
                    <a:ext uri="{9D8B030D-6E8A-4147-A177-3AD203B41FA5}">
                      <a16:colId xmlns:a16="http://schemas.microsoft.com/office/drawing/2014/main" val="20000"/>
                    </a:ext>
                  </a:extLst>
                </a:gridCol>
              </a:tblGrid>
              <a:tr h="852551">
                <a:tc>
                  <a:txBody>
                    <a:bodyPr/>
                    <a:lstStyle/>
                    <a:p>
                      <a:pPr algn="ctr"/>
                      <a:r>
                        <a:rPr lang="fr-CA" sz="2400" dirty="0"/>
                        <a:t>Période de l’histoire</a:t>
                      </a:r>
                      <a:r>
                        <a:rPr lang="fr-CA" sz="2400" baseline="0" dirty="0"/>
                        <a:t> du Québec et du Canada</a:t>
                      </a:r>
                    </a:p>
                    <a:p>
                      <a:pPr algn="ctr"/>
                      <a:r>
                        <a:rPr lang="fr-CA" sz="2400" baseline="0" dirty="0"/>
                        <a:t>Objet d’étude de la compétence </a:t>
                      </a:r>
                      <a:r>
                        <a:rPr lang="fr-CA" sz="2400" i="1" baseline="0" dirty="0"/>
                        <a:t>Caractériser</a:t>
                      </a:r>
                      <a:endParaRPr lang="fr-CA" sz="2400" i="1" dirty="0"/>
                    </a:p>
                  </a:txBody>
                  <a:tcPr marL="121793" marR="121793" marT="60897" marB="60897"/>
                </a:tc>
                <a:extLst>
                  <a:ext uri="{0D108BD9-81ED-4DB2-BD59-A6C34878D82A}">
                    <a16:rowId xmlns:a16="http://schemas.microsoft.com/office/drawing/2014/main" val="10000"/>
                  </a:ext>
                </a:extLst>
              </a:tr>
              <a:tr h="493938">
                <a:tc>
                  <a:txBody>
                    <a:bodyPr/>
                    <a:lstStyle/>
                    <a:p>
                      <a:pPr algn="ctr"/>
                      <a:r>
                        <a:rPr lang="fr-CA" sz="2400" dirty="0"/>
                        <a:t>*1840 - 1896</a:t>
                      </a:r>
                    </a:p>
                  </a:txBody>
                  <a:tcPr marL="121793" marR="121793" marT="60897" marB="60897"/>
                </a:tc>
                <a:extLst>
                  <a:ext uri="{0D108BD9-81ED-4DB2-BD59-A6C34878D82A}">
                    <a16:rowId xmlns:a16="http://schemas.microsoft.com/office/drawing/2014/main" val="10001"/>
                  </a:ext>
                </a:extLst>
              </a:tr>
              <a:tr h="493938">
                <a:tc>
                  <a:txBody>
                    <a:bodyPr/>
                    <a:lstStyle/>
                    <a:p>
                      <a:pPr algn="ctr"/>
                      <a:r>
                        <a:rPr lang="fr-CA" sz="2400" dirty="0"/>
                        <a:t>1896 - 1945</a:t>
                      </a:r>
                    </a:p>
                  </a:txBody>
                  <a:tcPr marL="121793" marR="121793" marT="60897" marB="60897"/>
                </a:tc>
                <a:extLst>
                  <a:ext uri="{0D108BD9-81ED-4DB2-BD59-A6C34878D82A}">
                    <a16:rowId xmlns:a16="http://schemas.microsoft.com/office/drawing/2014/main" val="10002"/>
                  </a:ext>
                </a:extLst>
              </a:tr>
              <a:tr h="493938">
                <a:tc>
                  <a:txBody>
                    <a:bodyPr/>
                    <a:lstStyle/>
                    <a:p>
                      <a:pPr algn="ctr"/>
                      <a:r>
                        <a:rPr lang="fr-CA" sz="2400" dirty="0"/>
                        <a:t>1945 - 1980</a:t>
                      </a:r>
                    </a:p>
                  </a:txBody>
                  <a:tcPr marL="121793" marR="121793" marT="60897" marB="60897"/>
                </a:tc>
                <a:extLst>
                  <a:ext uri="{0D108BD9-81ED-4DB2-BD59-A6C34878D82A}">
                    <a16:rowId xmlns:a16="http://schemas.microsoft.com/office/drawing/2014/main" val="10003"/>
                  </a:ext>
                </a:extLst>
              </a:tr>
              <a:tr h="493938">
                <a:tc>
                  <a:txBody>
                    <a:bodyPr/>
                    <a:lstStyle/>
                    <a:p>
                      <a:pPr algn="ctr"/>
                      <a:r>
                        <a:rPr lang="fr-CA" sz="2400" dirty="0"/>
                        <a:t>1980 - à nos jours</a:t>
                      </a:r>
                    </a:p>
                  </a:txBody>
                  <a:tcPr marL="121793" marR="121793" marT="60897" marB="60897"/>
                </a:tc>
                <a:extLst>
                  <a:ext uri="{0D108BD9-81ED-4DB2-BD59-A6C34878D82A}">
                    <a16:rowId xmlns:a16="http://schemas.microsoft.com/office/drawing/2014/main" val="10004"/>
                  </a:ext>
                </a:extLst>
              </a:tr>
            </a:tbl>
          </a:graphicData>
        </a:graphic>
      </p:graphicFrame>
      <p:sp>
        <p:nvSpPr>
          <p:cNvPr id="5" name="ZoneTexte 4"/>
          <p:cNvSpPr txBox="1"/>
          <p:nvPr/>
        </p:nvSpPr>
        <p:spPr>
          <a:xfrm>
            <a:off x="1504460" y="6965003"/>
            <a:ext cx="10124125" cy="593368"/>
          </a:xfrm>
          <a:prstGeom prst="rect">
            <a:avLst/>
          </a:prstGeom>
          <a:noFill/>
        </p:spPr>
        <p:txBody>
          <a:bodyPr wrap="square" rtlCol="0">
            <a:spAutoFit/>
          </a:bodyPr>
          <a:lstStyle/>
          <a:p>
            <a:r>
              <a:rPr lang="fr-CA" sz="3256" dirty="0"/>
              <a:t>* Le point de bascule entre le 2</a:t>
            </a:r>
            <a:r>
              <a:rPr lang="fr-CA" sz="3256" baseline="30000" dirty="0"/>
              <a:t>e</a:t>
            </a:r>
            <a:r>
              <a:rPr lang="fr-CA" sz="3256" dirty="0"/>
              <a:t> et le 3</a:t>
            </a:r>
            <a:r>
              <a:rPr lang="fr-CA" sz="3256" baseline="30000" dirty="0"/>
              <a:t>e</a:t>
            </a:r>
            <a:r>
              <a:rPr lang="fr-CA" sz="3256" dirty="0"/>
              <a:t> cours</a:t>
            </a:r>
          </a:p>
        </p:txBody>
      </p:sp>
    </p:spTree>
    <p:custDataLst>
      <p:tags r:id="rId1"/>
    </p:custDataLst>
    <p:extLst>
      <p:ext uri="{BB962C8B-B14F-4D97-AF65-F5344CB8AC3E}">
        <p14:creationId xmlns:p14="http://schemas.microsoft.com/office/powerpoint/2010/main" val="66714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p:nvSpPr>
        <p:spPr>
          <a:xfrm>
            <a:off x="899592" y="3625089"/>
            <a:ext cx="11305058" cy="3102388"/>
          </a:xfrm>
          <a:prstGeom prst="rect">
            <a:avLst/>
          </a:prstGeom>
          <a:noFill/>
        </p:spPr>
        <p:txBody>
          <a:bodyPr wrap="square" rtlCol="0">
            <a:spAutoFit/>
          </a:bodyPr>
          <a:lstStyle/>
          <a:p>
            <a:pPr marL="285750" indent="-285750">
              <a:buFont typeface="Wingdings 3" panose="05040102010807070707" pitchFamily="18" charset="2"/>
              <a:buChar char=""/>
            </a:pPr>
            <a:r>
              <a:rPr lang="fr-CA" dirty="0">
                <a:latin typeface="Arial Narrow" panose="020B0606020202030204" pitchFamily="34" charset="0"/>
              </a:rPr>
              <a:t>Caractériser une période de l’histoire du Québec et du Canada repose sur la mise à distance du passé et sur l’établissement rigoureux des faits historiques.</a:t>
            </a:r>
          </a:p>
          <a:p>
            <a:pPr marL="285750" indent="-285750">
              <a:buFont typeface="Wingdings 3" panose="05040102010807070707" pitchFamily="18" charset="2"/>
              <a:buChar char=""/>
            </a:pPr>
            <a:endParaRPr lang="fr-CA" dirty="0">
              <a:latin typeface="Arial Narrow" panose="020B0606020202030204" pitchFamily="34" charset="0"/>
            </a:endParaRPr>
          </a:p>
          <a:p>
            <a:pPr marL="285750" indent="-285750">
              <a:buFont typeface="Wingdings 3" panose="05040102010807070707" pitchFamily="18" charset="2"/>
              <a:buChar char=""/>
            </a:pPr>
            <a:r>
              <a:rPr lang="fr-CA" dirty="0">
                <a:latin typeface="Arial Narrow" panose="020B0606020202030204" pitchFamily="34" charset="0"/>
              </a:rPr>
              <a:t>Caractériser c’est déterminer des éléments distinctifs d’une époque de l’histoire du Québec et du Canada, les lier et les décrire.</a:t>
            </a:r>
          </a:p>
          <a:p>
            <a:pPr marL="285750" indent="-285750">
              <a:buFont typeface="Wingdings 3" panose="05040102010807070707" pitchFamily="18" charset="2"/>
              <a:buChar char=""/>
            </a:pPr>
            <a:endParaRPr lang="fr-CA" dirty="0">
              <a:latin typeface="Arial Narrow" panose="020B0606020202030204" pitchFamily="34" charset="0"/>
            </a:endParaRPr>
          </a:p>
          <a:p>
            <a:pPr marL="285750" indent="-285750">
              <a:buFont typeface="Wingdings 3" panose="05040102010807070707" pitchFamily="18" charset="2"/>
              <a:buChar char=""/>
            </a:pPr>
            <a:r>
              <a:rPr lang="fr-CA" dirty="0">
                <a:latin typeface="Arial Narrow" panose="020B0606020202030204" pitchFamily="34" charset="0"/>
              </a:rPr>
              <a:t>Caractériser une période de l’histoire du Québec et du Canada permet d’établir le cadre dans lequel s’exerce l’interprétation d’une réalité sociale.</a:t>
            </a:r>
          </a:p>
        </p:txBody>
      </p:sp>
      <p:sp>
        <p:nvSpPr>
          <p:cNvPr id="7" name="Rectangle 2"/>
          <p:cNvSpPr txBox="1">
            <a:spLocks noChangeArrowheads="1"/>
          </p:cNvSpPr>
          <p:nvPr/>
        </p:nvSpPr>
        <p:spPr>
          <a:xfrm>
            <a:off x="0" y="462781"/>
            <a:ext cx="12599988" cy="931664"/>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5328"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rPr>
              <a:t>Caractériser une période de l’histoire du Québec et du Canada</a:t>
            </a:r>
          </a:p>
          <a:p>
            <a:pPr algn="ctr" eaLnBrk="1" hangingPunct="1"/>
            <a:endParaRPr lang="fr-CA" sz="3200" dirty="0">
              <a:latin typeface="Arial Narrow" panose="020B0606020202030204" pitchFamily="34" charset="0"/>
            </a:endParaRPr>
          </a:p>
          <a:p>
            <a:pPr algn="ctr" eaLnBrk="1" hangingPunct="1"/>
            <a:r>
              <a:rPr lang="fr-CA" sz="3200" dirty="0">
                <a:latin typeface="Arial Narrow" panose="020B0606020202030204" pitchFamily="34" charset="0"/>
              </a:rPr>
              <a:t>Sens de la compétence</a:t>
            </a:r>
          </a:p>
          <a:p>
            <a:pPr algn="ctr" eaLnBrk="1" hangingPunct="1"/>
            <a:endParaRPr lang="fr-CA" sz="3600" kern="0" dirty="0">
              <a:solidFill>
                <a:schemeClr val="tx1"/>
              </a:solidFill>
              <a:latin typeface="Bradley Hand ITC" panose="03070402050302030203" pitchFamily="66" charset="0"/>
            </a:endParaRPr>
          </a:p>
          <a:p>
            <a:pPr algn="ctr" eaLnBrk="1" hangingPunct="1"/>
            <a:endParaRPr lang="fr-CA" sz="3600" kern="0" dirty="0">
              <a:solidFill>
                <a:schemeClr val="tx1"/>
              </a:solidFill>
              <a:latin typeface="Bradley Hand ITC" panose="03070402050302030203" pitchFamily="66" charset="0"/>
            </a:endParaRPr>
          </a:p>
        </p:txBody>
      </p:sp>
    </p:spTree>
    <p:custDataLst>
      <p:tags r:id="rId1"/>
    </p:custDataLst>
    <p:extLst>
      <p:ext uri="{BB962C8B-B14F-4D97-AF65-F5344CB8AC3E}">
        <p14:creationId xmlns:p14="http://schemas.microsoft.com/office/powerpoint/2010/main" val="447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593310" y="30733"/>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Ordre du jour</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Rectangle 2"/>
          <p:cNvSpPr/>
          <p:nvPr/>
        </p:nvSpPr>
        <p:spPr>
          <a:xfrm>
            <a:off x="3347666" y="1110853"/>
            <a:ext cx="6299200" cy="7078861"/>
          </a:xfrm>
          <a:prstGeom prst="rect">
            <a:avLst/>
          </a:prstGeom>
        </p:spPr>
        <p:txBody>
          <a:bodyPr>
            <a:spAutoFit/>
          </a:bodyPr>
          <a:lstStyle/>
          <a:p>
            <a:pPr marL="449580">
              <a:spcAft>
                <a:spcPts val="0"/>
              </a:spcAft>
            </a:pPr>
            <a:r>
              <a:rPr lang="fr-CA" sz="1600" b="1" dirty="0">
                <a:latin typeface="Arial" panose="020B0604020202020204" pitchFamily="34" charset="0"/>
                <a:ea typeface="Times New Roman" panose="02020603050405020304" pitchFamily="18" charset="0"/>
              </a:rPr>
              <a:t>Après-midi du 20 mars (13 h à 16 h30) : </a:t>
            </a:r>
            <a:endParaRPr lang="fr-CA" sz="1200" dirty="0">
              <a:latin typeface="Times New Roman" panose="02020603050405020304" pitchFamily="18" charset="0"/>
              <a:ea typeface="Times New Roman" panose="02020603050405020304" pitchFamily="18" charset="0"/>
            </a:endParaRPr>
          </a:p>
          <a:p>
            <a:pPr marL="495300" indent="-228600">
              <a:spcAft>
                <a:spcPts val="0"/>
              </a:spcAft>
            </a:pPr>
            <a:r>
              <a:rPr lang="fr-CA" sz="1600" dirty="0">
                <a:latin typeface="Arial" panose="020B0604020202020204" pitchFamily="34" charset="0"/>
                <a:ea typeface="Times New Roman" panose="02020603050405020304" pitchFamily="18" charset="0"/>
              </a:rPr>
              <a:t> </a:t>
            </a:r>
            <a:endParaRPr lang="fr-CA" sz="12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Contexte d’écriture du programme</a:t>
            </a:r>
            <a:endParaRPr lang="fr-CA" sz="18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Le développement de compétences</a:t>
            </a:r>
            <a:endParaRPr lang="fr-CA" sz="18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Les visées du programme</a:t>
            </a:r>
            <a:endParaRPr lang="fr-CA" sz="18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Les objets d’étude</a:t>
            </a: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Les compétences disciplinaires</a:t>
            </a:r>
            <a:endParaRPr lang="fr-CA" sz="18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Vue d’ensemble des cours </a:t>
            </a: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Précision des savoirs</a:t>
            </a:r>
          </a:p>
          <a:p>
            <a:pPr marL="342900" indent="-342900">
              <a:spcAft>
                <a:spcPts val="600"/>
              </a:spcAft>
              <a:buFont typeface="Wingdings" panose="05000000000000000000" pitchFamily="2" charset="2"/>
              <a:buChar char=""/>
            </a:pPr>
            <a:r>
              <a:rPr lang="fr-CA" sz="1600" dirty="0">
                <a:latin typeface="Arial" panose="020B0604020202020204" pitchFamily="34" charset="0"/>
                <a:cs typeface="Arial" panose="020B0604020202020204" pitchFamily="34" charset="0"/>
              </a:rPr>
              <a:t>La Communauté – Histoire du Québec et du Canada</a:t>
            </a:r>
          </a:p>
          <a:p>
            <a:pPr marL="449580">
              <a:spcAft>
                <a:spcPts val="0"/>
              </a:spcAft>
            </a:pPr>
            <a:endParaRPr lang="fr-CA" sz="1600" b="1" dirty="0">
              <a:latin typeface="Arial" panose="020B0604020202020204" pitchFamily="34" charset="0"/>
              <a:ea typeface="Times New Roman" panose="02020603050405020304" pitchFamily="18" charset="0"/>
            </a:endParaRPr>
          </a:p>
          <a:p>
            <a:pPr marL="449580">
              <a:spcAft>
                <a:spcPts val="0"/>
              </a:spcAft>
            </a:pPr>
            <a:r>
              <a:rPr lang="fr-CA" sz="1600" b="1" dirty="0">
                <a:latin typeface="Arial" panose="020B0604020202020204" pitchFamily="34" charset="0"/>
                <a:ea typeface="Times New Roman" panose="02020603050405020304" pitchFamily="18" charset="0"/>
              </a:rPr>
              <a:t>Avant-midi du </a:t>
            </a:r>
            <a:r>
              <a:rPr lang="fr-CA" sz="1600" b="1">
                <a:latin typeface="Arial" panose="020B0604020202020204" pitchFamily="34" charset="0"/>
                <a:ea typeface="Times New Roman" panose="02020603050405020304" pitchFamily="18" charset="0"/>
              </a:rPr>
              <a:t>21 mars (8 h 30 à 16 h 00): </a:t>
            </a:r>
            <a:endParaRPr lang="fr-CA" sz="1200" dirty="0">
              <a:latin typeface="Times New Roman" panose="02020603050405020304" pitchFamily="18" charset="0"/>
              <a:ea typeface="Times New Roman" panose="02020603050405020304" pitchFamily="18" charset="0"/>
            </a:endParaRPr>
          </a:p>
          <a:p>
            <a:pPr>
              <a:spcAft>
                <a:spcPts val="0"/>
              </a:spcAft>
            </a:pPr>
            <a:r>
              <a:rPr lang="fr-CA" sz="1600" dirty="0">
                <a:latin typeface="Arial" panose="020B0604020202020204" pitchFamily="34" charset="0"/>
                <a:ea typeface="Times New Roman" panose="02020603050405020304" pitchFamily="18" charset="0"/>
              </a:rPr>
              <a:t> </a:t>
            </a:r>
            <a:endParaRPr lang="fr-CA" sz="12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Les critères d’évaluation</a:t>
            </a:r>
            <a:endParaRPr lang="fr-CA" sz="1800" dirty="0">
              <a:latin typeface="Times New Roman" panose="02020603050405020304" pitchFamily="18" charset="0"/>
              <a:ea typeface="Times New Roman" panose="02020603050405020304" pitchFamily="18" charset="0"/>
            </a:endParaRPr>
          </a:p>
          <a:p>
            <a:pPr marL="742950" lvl="1" indent="-285750">
              <a:spcAft>
                <a:spcPts val="600"/>
              </a:spcAft>
              <a:buFont typeface="Courier New" panose="02070309020205020404" pitchFamily="49" charset="0"/>
              <a:buChar char="o"/>
            </a:pPr>
            <a:r>
              <a:rPr lang="fr-CA" sz="1600" dirty="0">
                <a:latin typeface="Arial" panose="020B0604020202020204" pitchFamily="34" charset="0"/>
              </a:rPr>
              <a:t>Utilisation appropriée de connaissances</a:t>
            </a:r>
          </a:p>
          <a:p>
            <a:pPr marL="742950" lvl="1" indent="-285750">
              <a:spcAft>
                <a:spcPts val="600"/>
              </a:spcAft>
              <a:buFont typeface="Courier New" panose="02070309020205020404" pitchFamily="49" charset="0"/>
              <a:buChar char="o"/>
            </a:pPr>
            <a:r>
              <a:rPr lang="fr-CA" sz="1600" dirty="0">
                <a:latin typeface="Arial" panose="020B0604020202020204" pitchFamily="34" charset="0"/>
                <a:ea typeface="Times New Roman" panose="02020603050405020304" pitchFamily="18" charset="0"/>
              </a:rPr>
              <a:t>Représentation cohérente d’une période de l’histoire du Québec et du Canada</a:t>
            </a:r>
            <a:endParaRPr lang="fr-CA" sz="1800" dirty="0">
              <a:latin typeface="Times New Roman" panose="02020603050405020304" pitchFamily="18" charset="0"/>
              <a:ea typeface="Times New Roman" panose="02020603050405020304" pitchFamily="18" charset="0"/>
            </a:endParaRPr>
          </a:p>
          <a:p>
            <a:pPr marL="1638300">
              <a:spcAft>
                <a:spcPts val="0"/>
              </a:spcAft>
            </a:pPr>
            <a:r>
              <a:rPr lang="fr-CA" sz="1600" dirty="0">
                <a:latin typeface="Arial" panose="020B0604020202020204" pitchFamily="34" charset="0"/>
                <a:ea typeface="Times New Roman" panose="02020603050405020304" pitchFamily="18" charset="0"/>
              </a:rPr>
              <a:t> </a:t>
            </a:r>
            <a:endParaRPr lang="fr-CA" sz="1800" dirty="0">
              <a:latin typeface="Times New Roman" panose="02020603050405020304" pitchFamily="18" charset="0"/>
              <a:ea typeface="Times New Roman" panose="02020603050405020304" pitchFamily="18" charset="0"/>
            </a:endParaRPr>
          </a:p>
          <a:p>
            <a:pPr marL="449580">
              <a:spcAft>
                <a:spcPts val="0"/>
              </a:spcAft>
            </a:pPr>
            <a:r>
              <a:rPr lang="fr-CA" sz="1600" b="1" dirty="0">
                <a:latin typeface="Arial" panose="020B0604020202020204" pitchFamily="34" charset="0"/>
                <a:ea typeface="Times New Roman" panose="02020603050405020304" pitchFamily="18" charset="0"/>
              </a:rPr>
              <a:t>Après-midi du 21 mars : </a:t>
            </a:r>
            <a:endParaRPr lang="fr-CA" sz="1200" dirty="0">
              <a:latin typeface="Times New Roman" panose="02020603050405020304" pitchFamily="18" charset="0"/>
              <a:ea typeface="Times New Roman" panose="02020603050405020304" pitchFamily="18" charset="0"/>
            </a:endParaRPr>
          </a:p>
          <a:p>
            <a:pPr marL="449580">
              <a:spcAft>
                <a:spcPts val="0"/>
              </a:spcAft>
            </a:pPr>
            <a:r>
              <a:rPr lang="fr-CA" sz="1600" b="1" dirty="0">
                <a:latin typeface="Arial" panose="020B0604020202020204" pitchFamily="34" charset="0"/>
                <a:ea typeface="Times New Roman" panose="02020603050405020304" pitchFamily="18" charset="0"/>
              </a:rPr>
              <a:t> </a:t>
            </a:r>
            <a:endParaRPr lang="fr-CA" sz="12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Les critères d’évaluation (suite)</a:t>
            </a:r>
            <a:endParaRPr lang="fr-CA" sz="1800" dirty="0">
              <a:latin typeface="Times New Roman" panose="02020603050405020304" pitchFamily="18" charset="0"/>
              <a:ea typeface="Times New Roman" panose="02020603050405020304" pitchFamily="18" charset="0"/>
            </a:endParaRPr>
          </a:p>
          <a:p>
            <a:pPr marL="742950" lvl="1" indent="-285750">
              <a:spcAft>
                <a:spcPts val="600"/>
              </a:spcAft>
              <a:buFont typeface="Courier New" panose="02070309020205020404" pitchFamily="49" charset="0"/>
              <a:buChar char="o"/>
            </a:pPr>
            <a:r>
              <a:rPr lang="fr-CA" sz="1600" dirty="0">
                <a:latin typeface="Arial" panose="020B0604020202020204" pitchFamily="34" charset="0"/>
                <a:ea typeface="Times New Roman" panose="02020603050405020304" pitchFamily="18" charset="0"/>
              </a:rPr>
              <a:t>Rigueur de l’interprétation</a:t>
            </a:r>
            <a:endParaRPr lang="fr-CA" sz="1800" dirty="0">
              <a:latin typeface="Times New Roman" panose="02020603050405020304" pitchFamily="18" charset="0"/>
              <a:ea typeface="Times New Roman" panose="02020603050405020304" pitchFamily="18" charset="0"/>
            </a:endParaRPr>
          </a:p>
          <a:p>
            <a:pPr marL="342900" lvl="0" indent="-342900">
              <a:spcAft>
                <a:spcPts val="600"/>
              </a:spcAft>
              <a:buFont typeface="Wingdings" panose="05000000000000000000" pitchFamily="2" charset="2"/>
              <a:buChar char=""/>
            </a:pPr>
            <a:r>
              <a:rPr lang="fr-CA" sz="1600" dirty="0">
                <a:latin typeface="Arial" panose="020B0604020202020204" pitchFamily="34" charset="0"/>
                <a:ea typeface="Times New Roman" panose="02020603050405020304" pitchFamily="18" charset="0"/>
              </a:rPr>
              <a:t>Vue schématique du programme</a:t>
            </a:r>
          </a:p>
          <a:p>
            <a:pPr marL="342900" lvl="0" indent="-342900">
              <a:spcAft>
                <a:spcPts val="600"/>
              </a:spcAft>
              <a:buFont typeface="Wingdings" panose="05000000000000000000" pitchFamily="2" charset="2"/>
              <a:buChar char=""/>
            </a:pPr>
            <a:r>
              <a:rPr lang="fr-CA" sz="1600" dirty="0">
                <a:effectLst/>
                <a:latin typeface="Arial" panose="020B0604020202020204" pitchFamily="34" charset="0"/>
                <a:ea typeface="Times New Roman" panose="02020603050405020304" pitchFamily="18" charset="0"/>
              </a:rPr>
              <a:t>Accompagnement national</a:t>
            </a:r>
            <a:endParaRPr lang="fr-CA" sz="1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988210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3782340" y="2073561"/>
            <a:ext cx="5035309"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Interpréter une réalité sociale</a:t>
            </a:r>
          </a:p>
        </p:txBody>
      </p:sp>
      <p:sp>
        <p:nvSpPr>
          <p:cNvPr id="4" name="ZoneTexte 3"/>
          <p:cNvSpPr txBox="1"/>
          <p:nvPr/>
        </p:nvSpPr>
        <p:spPr>
          <a:xfrm>
            <a:off x="833087" y="4087684"/>
            <a:ext cx="10933815" cy="1322285"/>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Interpréter une réalité sociale, c'est lui donner un sens et l'expliquer. Une réalité sociale intègre l'ensemble des aspects politique, économique, social, culturel et territorial.</a:t>
            </a:r>
          </a:p>
        </p:txBody>
      </p:sp>
    </p:spTree>
    <p:custDataLst>
      <p:tags r:id="rId1"/>
    </p:custDataLst>
    <p:extLst>
      <p:ext uri="{BB962C8B-B14F-4D97-AF65-F5344CB8AC3E}">
        <p14:creationId xmlns:p14="http://schemas.microsoft.com/office/powerpoint/2010/main" val="1889532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Interpréter c’est…</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7" name="Diagramme 6"/>
          <p:cNvGraphicFramePr/>
          <p:nvPr>
            <p:extLst>
              <p:ext uri="{D42A27DB-BD31-4B8C-83A1-F6EECF244321}">
                <p14:modId xmlns:p14="http://schemas.microsoft.com/office/powerpoint/2010/main" val="2899409399"/>
              </p:ext>
            </p:extLst>
          </p:nvPr>
        </p:nvGraphicFramePr>
        <p:xfrm>
          <a:off x="755378" y="1902941"/>
          <a:ext cx="10657184" cy="6392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165663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3782340" y="2073561"/>
            <a:ext cx="5035309"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Interpréter une réalité sociale</a:t>
            </a:r>
          </a:p>
        </p:txBody>
      </p:sp>
      <p:sp>
        <p:nvSpPr>
          <p:cNvPr id="5" name="Rectangle 4"/>
          <p:cNvSpPr/>
          <p:nvPr/>
        </p:nvSpPr>
        <p:spPr>
          <a:xfrm>
            <a:off x="2483570" y="3274760"/>
            <a:ext cx="7509321" cy="3539430"/>
          </a:xfrm>
          <a:prstGeom prst="rect">
            <a:avLst/>
          </a:prstGeom>
        </p:spPr>
        <p:txBody>
          <a:bodyPr wrap="square">
            <a:spAutoFit/>
          </a:bodyPr>
          <a:lstStyle/>
          <a:p>
            <a:pPr algn="ctr"/>
            <a:r>
              <a:rPr lang="fr-CA" sz="3200" kern="0" dirty="0">
                <a:latin typeface="Arial Narrow" panose="020B0606020202030204" pitchFamily="34" charset="0"/>
              </a:rPr>
              <a:t>Trois composantes</a:t>
            </a:r>
          </a:p>
          <a:p>
            <a:pPr lvl="6"/>
            <a:endParaRPr lang="fr-CA" sz="3200" kern="0" dirty="0">
              <a:latin typeface="Bradley Hand ITC" panose="03070402050302030203" pitchFamily="66" charset="0"/>
            </a:endParaRPr>
          </a:p>
          <a:p>
            <a:pPr marL="1370126" lvl="5" indent="-761181">
              <a:buFont typeface="Wingdings 3" panose="05040102010807070707" pitchFamily="18" charset="2"/>
              <a:buChar char=""/>
            </a:pPr>
            <a:r>
              <a:rPr lang="fr-CA" altLang="fr-FR" sz="3200" dirty="0">
                <a:latin typeface="Arial Narrow" panose="020B0606020202030204" pitchFamily="34" charset="0"/>
                <a:ea typeface="Times New Roman" pitchFamily="18" charset="0"/>
                <a:cs typeface="Arial" pitchFamily="34" charset="0"/>
              </a:rPr>
              <a:t>Cerner l’objet d’interprétation</a:t>
            </a:r>
          </a:p>
          <a:p>
            <a:pPr marL="1370126" lvl="5" indent="-761181">
              <a:buFont typeface="Wingdings 3" panose="05040102010807070707" pitchFamily="18" charset="2"/>
              <a:buChar char=""/>
            </a:pPr>
            <a:endParaRPr lang="fr-CA" altLang="fr-FR" sz="3200" dirty="0">
              <a:latin typeface="Arial Narrow" panose="020B0606020202030204" pitchFamily="34" charset="0"/>
              <a:ea typeface="Times New Roman" pitchFamily="18" charset="0"/>
              <a:cs typeface="Arial" pitchFamily="34" charset="0"/>
            </a:endParaRPr>
          </a:p>
          <a:p>
            <a:pPr marL="1370126" lvl="5" indent="-761181">
              <a:buFont typeface="Wingdings 3" panose="05040102010807070707" pitchFamily="18" charset="2"/>
              <a:buChar char=""/>
            </a:pPr>
            <a:r>
              <a:rPr lang="fr-CA" altLang="fr-FR" sz="3200" dirty="0">
                <a:latin typeface="Arial Narrow" panose="020B0606020202030204" pitchFamily="34" charset="0"/>
                <a:ea typeface="Times New Roman" pitchFamily="18" charset="0"/>
                <a:cs typeface="Arial" pitchFamily="34" charset="0"/>
              </a:rPr>
              <a:t>Analyser une réalité sociale</a:t>
            </a:r>
          </a:p>
          <a:p>
            <a:pPr marL="1370126" lvl="5" indent="-761181">
              <a:buFont typeface="Wingdings 3" panose="05040102010807070707" pitchFamily="18" charset="2"/>
              <a:buChar char=""/>
            </a:pPr>
            <a:endParaRPr lang="fr-CA" altLang="fr-FR" sz="3200" dirty="0">
              <a:latin typeface="Arial Narrow" panose="020B0606020202030204" pitchFamily="34" charset="0"/>
              <a:cs typeface="Arial" pitchFamily="34" charset="0"/>
            </a:endParaRPr>
          </a:p>
          <a:p>
            <a:pPr marL="1370126" lvl="5" indent="-761181">
              <a:buFont typeface="Wingdings 3" panose="05040102010807070707" pitchFamily="18" charset="2"/>
              <a:buChar char=""/>
            </a:pPr>
            <a:r>
              <a:rPr lang="fr-CA" altLang="fr-FR" sz="3200" dirty="0">
                <a:latin typeface="Arial Narrow" panose="020B0606020202030204" pitchFamily="34" charset="0"/>
                <a:ea typeface="Times New Roman" pitchFamily="18" charset="0"/>
                <a:cs typeface="Arial" pitchFamily="34" charset="0"/>
              </a:rPr>
              <a:t>Assurer la validité de son interprétation</a:t>
            </a:r>
            <a:endParaRPr lang="fr-CA" sz="3200" kern="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1434145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318765"/>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3782340" y="1470893"/>
            <a:ext cx="5035309"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Interpréter une réalité sociale</a:t>
            </a:r>
          </a:p>
        </p:txBody>
      </p:sp>
      <p:sp>
        <p:nvSpPr>
          <p:cNvPr id="4" name="Rectangle 2"/>
          <p:cNvSpPr txBox="1">
            <a:spLocks noChangeArrowheads="1"/>
          </p:cNvSpPr>
          <p:nvPr/>
        </p:nvSpPr>
        <p:spPr>
          <a:xfrm>
            <a:off x="210344" y="2118965"/>
            <a:ext cx="12179300" cy="528615"/>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3729" kern="0" dirty="0">
                <a:solidFill>
                  <a:schemeClr val="tx1"/>
                </a:solidFill>
                <a:latin typeface="Arial Narrow" panose="020B0606020202030204" pitchFamily="34" charset="0"/>
              </a:rPr>
              <a:t>Cerner l’objet d’interprétation</a:t>
            </a:r>
          </a:p>
          <a:p>
            <a:pPr algn="ctr" eaLnBrk="1" hangingPunct="1"/>
            <a:endParaRPr lang="fr-CA" sz="4795" kern="0" dirty="0">
              <a:solidFill>
                <a:schemeClr val="tx1"/>
              </a:solidFill>
              <a:latin typeface="Bradley Hand ITC" panose="03070402050302030203" pitchFamily="66" charset="0"/>
            </a:endParaRPr>
          </a:p>
          <a:p>
            <a:pPr algn="ctr" eaLnBrk="1" hangingPunct="1"/>
            <a:endParaRPr lang="fr-CA" sz="4795" kern="0" dirty="0">
              <a:solidFill>
                <a:schemeClr val="tx1"/>
              </a:solidFill>
              <a:latin typeface="Bradley Hand ITC" panose="03070402050302030203" pitchFamily="66" charset="0"/>
            </a:endParaRPr>
          </a:p>
        </p:txBody>
      </p:sp>
      <p:sp>
        <p:nvSpPr>
          <p:cNvPr id="5" name="ZoneTexte 4"/>
          <p:cNvSpPr txBox="1"/>
          <p:nvPr/>
        </p:nvSpPr>
        <p:spPr>
          <a:xfrm>
            <a:off x="4094048" y="3055069"/>
            <a:ext cx="5898505"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Préciser des éléments du contexte</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6" name="ZoneTexte 5"/>
          <p:cNvSpPr txBox="1"/>
          <p:nvPr/>
        </p:nvSpPr>
        <p:spPr>
          <a:xfrm>
            <a:off x="4118903" y="3703141"/>
            <a:ext cx="5873649"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Considérer les aspects de société</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7" name="ZoneTexte 6"/>
          <p:cNvSpPr txBox="1"/>
          <p:nvPr/>
        </p:nvSpPr>
        <p:spPr>
          <a:xfrm>
            <a:off x="4087026" y="4279205"/>
            <a:ext cx="6905567"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Formuler des explications provisoires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8" name="Rectangle à coins arrondis 7"/>
          <p:cNvSpPr/>
          <p:nvPr/>
        </p:nvSpPr>
        <p:spPr>
          <a:xfrm>
            <a:off x="2987626" y="5142701"/>
            <a:ext cx="6617835" cy="3107088"/>
          </a:xfrm>
          <a:prstGeom prst="roundRect">
            <a:avLst/>
          </a:prstGeom>
          <a:solidFill>
            <a:srgbClr val="A0A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2400" b="1" dirty="0"/>
              <a:t>Les conditions qui avaient cours sur le plan national et transnational.</a:t>
            </a:r>
          </a:p>
        </p:txBody>
      </p:sp>
      <p:sp>
        <p:nvSpPr>
          <p:cNvPr id="9" name="Rectangle à coins arrondis 8"/>
          <p:cNvSpPr/>
          <p:nvPr/>
        </p:nvSpPr>
        <p:spPr>
          <a:xfrm>
            <a:off x="2987626" y="5142701"/>
            <a:ext cx="6617835" cy="3107088"/>
          </a:xfrm>
          <a:prstGeom prst="roundRect">
            <a:avLst/>
          </a:prstGeom>
          <a:solidFill>
            <a:srgbClr val="A0A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lvl="3"/>
            <a:r>
              <a:rPr lang="fr-CA" sz="2400" b="1" dirty="0"/>
              <a:t>A</a:t>
            </a:r>
            <a:r>
              <a:rPr lang="fr-CA" dirty="0"/>
              <a:t>SPECTS</a:t>
            </a:r>
          </a:p>
          <a:p>
            <a:pPr lvl="3"/>
            <a:r>
              <a:rPr lang="fr-CA" sz="2400" b="1" dirty="0"/>
              <a:t>S</a:t>
            </a:r>
            <a:r>
              <a:rPr lang="fr-CA" dirty="0"/>
              <a:t>OCIAL</a:t>
            </a:r>
          </a:p>
          <a:p>
            <a:pPr lvl="3"/>
            <a:r>
              <a:rPr lang="fr-CA" sz="2400" b="1" dirty="0"/>
              <a:t>P</a:t>
            </a:r>
            <a:r>
              <a:rPr lang="fr-CA" dirty="0"/>
              <a:t>OLITIQUE</a:t>
            </a:r>
          </a:p>
          <a:p>
            <a:pPr lvl="3"/>
            <a:r>
              <a:rPr lang="fr-CA" sz="2400" b="1" dirty="0"/>
              <a:t>É</a:t>
            </a:r>
            <a:r>
              <a:rPr lang="fr-CA" dirty="0"/>
              <a:t>CONOMIQUE</a:t>
            </a:r>
          </a:p>
          <a:p>
            <a:pPr lvl="3"/>
            <a:r>
              <a:rPr lang="fr-CA" sz="2400" b="1" dirty="0"/>
              <a:t>C</a:t>
            </a:r>
            <a:r>
              <a:rPr lang="fr-CA" dirty="0"/>
              <a:t>ULTUREL</a:t>
            </a:r>
          </a:p>
          <a:p>
            <a:pPr lvl="3"/>
            <a:r>
              <a:rPr lang="fr-CA" sz="2400" b="1" dirty="0"/>
              <a:t>T</a:t>
            </a:r>
            <a:r>
              <a:rPr lang="fr-CA" dirty="0"/>
              <a:t>ERRITORIAL</a:t>
            </a:r>
          </a:p>
        </p:txBody>
      </p:sp>
      <p:sp>
        <p:nvSpPr>
          <p:cNvPr id="11" name="Rectangle à coins arrondis 10"/>
          <p:cNvSpPr/>
          <p:nvPr/>
        </p:nvSpPr>
        <p:spPr>
          <a:xfrm>
            <a:off x="2994671" y="5142701"/>
            <a:ext cx="6617835" cy="3107088"/>
          </a:xfrm>
          <a:prstGeom prst="roundRect">
            <a:avLst/>
          </a:prstGeom>
          <a:solidFill>
            <a:srgbClr val="A0A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2400" b="1" dirty="0"/>
              <a:t>Explication provisoire</a:t>
            </a:r>
          </a:p>
          <a:p>
            <a:pPr algn="ctr"/>
            <a:endParaRPr lang="fr-CA" sz="2400" b="1" dirty="0"/>
          </a:p>
          <a:p>
            <a:pPr algn="ctr"/>
            <a:r>
              <a:rPr lang="fr-CA" sz="2400" b="1" dirty="0"/>
              <a:t>Je pense que….</a:t>
            </a:r>
          </a:p>
          <a:p>
            <a:pPr algn="ctr"/>
            <a:r>
              <a:rPr lang="fr-CA" sz="2400" b="1" dirty="0"/>
              <a:t>Je crois que…</a:t>
            </a:r>
            <a:endParaRPr lang="fr-CA" dirty="0"/>
          </a:p>
        </p:txBody>
      </p:sp>
    </p:spTree>
    <p:custDataLst>
      <p:tags r:id="rId1"/>
    </p:custDataLst>
    <p:extLst>
      <p:ext uri="{BB962C8B-B14F-4D97-AF65-F5344CB8AC3E}">
        <p14:creationId xmlns:p14="http://schemas.microsoft.com/office/powerpoint/2010/main" val="28176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8" grpId="1" animBg="1"/>
      <p:bldP spid="9" grpId="0" animBg="1"/>
      <p:bldP spid="9" grpId="1" animBg="1"/>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3782340" y="1542901"/>
            <a:ext cx="5035309"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Interpréter une réalité sociale</a:t>
            </a:r>
          </a:p>
        </p:txBody>
      </p:sp>
      <p:sp>
        <p:nvSpPr>
          <p:cNvPr id="4" name="Rectangle 2"/>
          <p:cNvSpPr txBox="1">
            <a:spLocks noChangeArrowheads="1"/>
          </p:cNvSpPr>
          <p:nvPr/>
        </p:nvSpPr>
        <p:spPr>
          <a:xfrm>
            <a:off x="210344" y="2190973"/>
            <a:ext cx="12179300" cy="528615"/>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3729" kern="0" dirty="0">
                <a:solidFill>
                  <a:schemeClr val="tx1"/>
                </a:solidFill>
                <a:latin typeface="Arial Narrow" panose="020B0606020202030204" pitchFamily="34" charset="0"/>
              </a:rPr>
              <a:t>Analyser une réalité sociale</a:t>
            </a:r>
          </a:p>
          <a:p>
            <a:pPr algn="ctr" eaLnBrk="1" hangingPunct="1"/>
            <a:endParaRPr lang="fr-CA" sz="4795" kern="0" dirty="0">
              <a:solidFill>
                <a:schemeClr val="tx1"/>
              </a:solidFill>
              <a:latin typeface="Bradley Hand ITC" panose="03070402050302030203" pitchFamily="66" charset="0"/>
            </a:endParaRPr>
          </a:p>
          <a:p>
            <a:pPr algn="ctr" eaLnBrk="1" hangingPunct="1"/>
            <a:endParaRPr lang="fr-CA" sz="4795" kern="0" dirty="0">
              <a:solidFill>
                <a:schemeClr val="tx1"/>
              </a:solidFill>
              <a:latin typeface="Bradley Hand ITC" panose="03070402050302030203" pitchFamily="66" charset="0"/>
            </a:endParaRPr>
          </a:p>
        </p:txBody>
      </p:sp>
      <p:sp>
        <p:nvSpPr>
          <p:cNvPr id="5" name="ZoneTexte 4"/>
          <p:cNvSpPr txBox="1"/>
          <p:nvPr/>
        </p:nvSpPr>
        <p:spPr>
          <a:xfrm>
            <a:off x="4094049" y="2983061"/>
            <a:ext cx="8295595"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Établir des changements et des continuités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6" name="ZoneTexte 5"/>
          <p:cNvSpPr txBox="1"/>
          <p:nvPr/>
        </p:nvSpPr>
        <p:spPr>
          <a:xfrm>
            <a:off x="4118904" y="3714971"/>
            <a:ext cx="8085746"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ngsana New" panose="02020603050405020304" pitchFamily="18" charset="-34"/>
              </a:rPr>
              <a:t>Déterminer des causes et des conséquences</a:t>
            </a:r>
            <a:endParaRPr lang="fr-CA" altLang="fr-FR" sz="3256" dirty="0">
              <a:latin typeface="Arial Narrow" panose="020B0606020202030204" pitchFamily="34" charset="0"/>
              <a:ea typeface="Times New Roman" pitchFamily="18" charset="0"/>
              <a:cs typeface="Angsana New" panose="02020603050405020304" pitchFamily="18" charset="-34"/>
              <a:sym typeface="Wingdings 2" pitchFamily="18" charset="2"/>
            </a:endParaRPr>
          </a:p>
        </p:txBody>
      </p:sp>
      <p:sp>
        <p:nvSpPr>
          <p:cNvPr id="7" name="Rectangle à coins arrondis 6"/>
          <p:cNvSpPr/>
          <p:nvPr/>
        </p:nvSpPr>
        <p:spPr>
          <a:xfrm>
            <a:off x="2987626" y="5143301"/>
            <a:ext cx="6617835" cy="3107088"/>
          </a:xfrm>
          <a:prstGeom prst="roundRect">
            <a:avLst/>
          </a:prstGeom>
          <a:solidFill>
            <a:srgbClr val="A0A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2400" b="1" dirty="0"/>
              <a:t>Dans le temps!</a:t>
            </a:r>
          </a:p>
          <a:p>
            <a:pPr algn="ctr"/>
            <a:r>
              <a:rPr lang="fr-CA" sz="2400" b="1" dirty="0"/>
              <a:t>Dans l’espace!</a:t>
            </a:r>
          </a:p>
        </p:txBody>
      </p:sp>
      <p:sp>
        <p:nvSpPr>
          <p:cNvPr id="8" name="Rectangle à coins arrondis 7"/>
          <p:cNvSpPr/>
          <p:nvPr/>
        </p:nvSpPr>
        <p:spPr>
          <a:xfrm>
            <a:off x="2987626" y="5134718"/>
            <a:ext cx="6617835" cy="3107088"/>
          </a:xfrm>
          <a:prstGeom prst="roundRect">
            <a:avLst/>
          </a:prstGeom>
          <a:solidFill>
            <a:srgbClr val="A0A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2400" b="1" dirty="0"/>
              <a:t>Ce qui a un effet</a:t>
            </a:r>
          </a:p>
          <a:p>
            <a:pPr algn="ctr"/>
            <a:r>
              <a:rPr lang="fr-CA" sz="2400" b="1" dirty="0"/>
              <a:t>Ce qui découle</a:t>
            </a:r>
          </a:p>
        </p:txBody>
      </p:sp>
    </p:spTree>
    <p:custDataLst>
      <p:tags r:id="rId1"/>
    </p:custDataLst>
    <p:extLst>
      <p:ext uri="{BB962C8B-B14F-4D97-AF65-F5344CB8AC3E}">
        <p14:creationId xmlns:p14="http://schemas.microsoft.com/office/powerpoint/2010/main" val="33826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3782340" y="1398885"/>
            <a:ext cx="5035309" cy="502317"/>
          </a:xfrm>
          <a:prstGeom prst="rect">
            <a:avLst/>
          </a:prstGeom>
          <a:noFill/>
        </p:spPr>
        <p:txBody>
          <a:bodyPr wrap="square" rtlCol="0">
            <a:spAutoFit/>
          </a:bodyPr>
          <a:lstStyle/>
          <a:p>
            <a:r>
              <a:rPr lang="fr-CA" sz="2664" b="1" dirty="0">
                <a:latin typeface="Arial" panose="020B0604020202020204" pitchFamily="34" charset="0"/>
                <a:cs typeface="Arial" panose="020B0604020202020204" pitchFamily="34" charset="0"/>
              </a:rPr>
              <a:t>Interpréter une réalité sociale</a:t>
            </a:r>
          </a:p>
        </p:txBody>
      </p:sp>
      <p:sp>
        <p:nvSpPr>
          <p:cNvPr id="4" name="Rectangle 2"/>
          <p:cNvSpPr txBox="1">
            <a:spLocks noChangeArrowheads="1"/>
          </p:cNvSpPr>
          <p:nvPr/>
        </p:nvSpPr>
        <p:spPr>
          <a:xfrm>
            <a:off x="210344" y="1974949"/>
            <a:ext cx="12179300" cy="528615"/>
          </a:xfrm>
          <a:prstGeom prst="rect">
            <a:avLst/>
          </a:prstGeom>
        </p:spPr>
        <p:txBody>
          <a:bodyPr/>
          <a:lstStyle>
            <a:lvl1pPr algn="l" rtl="0" eaLnBrk="0" fontAlgn="base" hangingPunct="0">
              <a:spcBef>
                <a:spcPct val="0"/>
              </a:spcBef>
              <a:spcAft>
                <a:spcPct val="0"/>
              </a:spcAft>
              <a:defRPr sz="3400" b="1">
                <a:solidFill>
                  <a:srgbClr val="4D4D4D"/>
                </a:solidFill>
                <a:latin typeface="+mj-lt"/>
                <a:ea typeface="+mj-ea"/>
                <a:cs typeface="+mj-cs"/>
              </a:defRPr>
            </a:lvl1pPr>
            <a:lvl2pPr algn="l" rtl="0" eaLnBrk="0" fontAlgn="base" hangingPunct="0">
              <a:spcBef>
                <a:spcPct val="0"/>
              </a:spcBef>
              <a:spcAft>
                <a:spcPct val="0"/>
              </a:spcAft>
              <a:defRPr sz="3400" b="1">
                <a:solidFill>
                  <a:srgbClr val="4D4D4D"/>
                </a:solidFill>
                <a:latin typeface="Arial" charset="0"/>
                <a:cs typeface="Arial" charset="0"/>
              </a:defRPr>
            </a:lvl2pPr>
            <a:lvl3pPr algn="l" rtl="0" eaLnBrk="0" fontAlgn="base" hangingPunct="0">
              <a:spcBef>
                <a:spcPct val="0"/>
              </a:spcBef>
              <a:spcAft>
                <a:spcPct val="0"/>
              </a:spcAft>
              <a:defRPr sz="3400" b="1">
                <a:solidFill>
                  <a:srgbClr val="4D4D4D"/>
                </a:solidFill>
                <a:latin typeface="Arial" charset="0"/>
                <a:cs typeface="Arial" charset="0"/>
              </a:defRPr>
            </a:lvl3pPr>
            <a:lvl4pPr algn="l" rtl="0" eaLnBrk="0" fontAlgn="base" hangingPunct="0">
              <a:spcBef>
                <a:spcPct val="0"/>
              </a:spcBef>
              <a:spcAft>
                <a:spcPct val="0"/>
              </a:spcAft>
              <a:defRPr sz="3400" b="1">
                <a:solidFill>
                  <a:srgbClr val="4D4D4D"/>
                </a:solidFill>
                <a:latin typeface="Arial" charset="0"/>
                <a:cs typeface="Arial" charset="0"/>
              </a:defRPr>
            </a:lvl4pPr>
            <a:lvl5pPr algn="l" rtl="0" eaLnBrk="0" fontAlgn="base" hangingPunct="0">
              <a:spcBef>
                <a:spcPct val="0"/>
              </a:spcBef>
              <a:spcAft>
                <a:spcPct val="0"/>
              </a:spcAft>
              <a:defRPr sz="3400" b="1">
                <a:solidFill>
                  <a:srgbClr val="4D4D4D"/>
                </a:solidFill>
                <a:latin typeface="Arial" charset="0"/>
                <a:cs typeface="Arial" charset="0"/>
              </a:defRPr>
            </a:lvl5pPr>
            <a:lvl6pPr marL="457200" algn="l" rtl="0" fontAlgn="base">
              <a:spcBef>
                <a:spcPct val="0"/>
              </a:spcBef>
              <a:spcAft>
                <a:spcPct val="0"/>
              </a:spcAft>
              <a:defRPr sz="3400" b="1">
                <a:solidFill>
                  <a:srgbClr val="4D4D4D"/>
                </a:solidFill>
                <a:latin typeface="Arial" charset="0"/>
                <a:cs typeface="Arial" charset="0"/>
              </a:defRPr>
            </a:lvl6pPr>
            <a:lvl7pPr marL="914400" algn="l" rtl="0" fontAlgn="base">
              <a:spcBef>
                <a:spcPct val="0"/>
              </a:spcBef>
              <a:spcAft>
                <a:spcPct val="0"/>
              </a:spcAft>
              <a:defRPr sz="3400" b="1">
                <a:solidFill>
                  <a:srgbClr val="4D4D4D"/>
                </a:solidFill>
                <a:latin typeface="Arial" charset="0"/>
                <a:cs typeface="Arial" charset="0"/>
              </a:defRPr>
            </a:lvl7pPr>
            <a:lvl8pPr marL="1371600" algn="l" rtl="0" fontAlgn="base">
              <a:spcBef>
                <a:spcPct val="0"/>
              </a:spcBef>
              <a:spcAft>
                <a:spcPct val="0"/>
              </a:spcAft>
              <a:defRPr sz="3400" b="1">
                <a:solidFill>
                  <a:srgbClr val="4D4D4D"/>
                </a:solidFill>
                <a:latin typeface="Arial" charset="0"/>
                <a:cs typeface="Arial" charset="0"/>
              </a:defRPr>
            </a:lvl8pPr>
            <a:lvl9pPr marL="1828800" algn="l" rtl="0" fontAlgn="base">
              <a:spcBef>
                <a:spcPct val="0"/>
              </a:spcBef>
              <a:spcAft>
                <a:spcPct val="0"/>
              </a:spcAft>
              <a:defRPr sz="3400" b="1">
                <a:solidFill>
                  <a:srgbClr val="4D4D4D"/>
                </a:solidFill>
                <a:latin typeface="Arial" charset="0"/>
                <a:cs typeface="Arial" charset="0"/>
              </a:defRPr>
            </a:lvl9pPr>
          </a:lstStyle>
          <a:p>
            <a:pPr algn="ctr" eaLnBrk="1" hangingPunct="1"/>
            <a:r>
              <a:rPr lang="fr-CA" sz="3729" kern="0" dirty="0">
                <a:solidFill>
                  <a:schemeClr val="tx1"/>
                </a:solidFill>
                <a:latin typeface="Arial Narrow" panose="020B0606020202030204" pitchFamily="34" charset="0"/>
              </a:rPr>
              <a:t>Assurer la validité de son interprétation</a:t>
            </a:r>
          </a:p>
          <a:p>
            <a:pPr algn="ctr" eaLnBrk="1" hangingPunct="1"/>
            <a:endParaRPr lang="fr-CA" sz="4795" kern="0" dirty="0">
              <a:solidFill>
                <a:schemeClr val="tx1"/>
              </a:solidFill>
              <a:latin typeface="Bradley Hand ITC" panose="03070402050302030203" pitchFamily="66" charset="0"/>
            </a:endParaRPr>
          </a:p>
          <a:p>
            <a:pPr algn="ctr" eaLnBrk="1" hangingPunct="1"/>
            <a:endParaRPr lang="fr-CA" sz="4795" kern="0" dirty="0">
              <a:solidFill>
                <a:schemeClr val="tx1"/>
              </a:solidFill>
              <a:latin typeface="Bradley Hand ITC" panose="03070402050302030203" pitchFamily="66" charset="0"/>
            </a:endParaRPr>
          </a:p>
        </p:txBody>
      </p:sp>
      <p:sp>
        <p:nvSpPr>
          <p:cNvPr id="5" name="ZoneTexte 4"/>
          <p:cNvSpPr txBox="1"/>
          <p:nvPr/>
        </p:nvSpPr>
        <p:spPr>
          <a:xfrm>
            <a:off x="4094049" y="2839045"/>
            <a:ext cx="7768763" cy="1094402"/>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sym typeface="Wingdings 2" pitchFamily="18" charset="2"/>
              </a:rPr>
              <a:t>Discerner des intentions, des valeurs et des croyances </a:t>
            </a:r>
          </a:p>
        </p:txBody>
      </p:sp>
      <p:sp>
        <p:nvSpPr>
          <p:cNvPr id="6" name="ZoneTexte 5"/>
          <p:cNvSpPr txBox="1"/>
          <p:nvPr/>
        </p:nvSpPr>
        <p:spPr>
          <a:xfrm>
            <a:off x="4118903" y="4048899"/>
            <a:ext cx="7743909" cy="593368"/>
          </a:xfrm>
          <a:prstGeom prst="rect">
            <a:avLst/>
          </a:prstGeom>
          <a:noFill/>
        </p:spPr>
        <p:txBody>
          <a:bodyPr wrap="square" rtlCol="0">
            <a:spAutoFit/>
          </a:bodyPr>
          <a:lstStyle/>
          <a:p>
            <a:pPr marL="380590" indent="-380590" algn="just" eaLnBrk="0" hangingPunct="0">
              <a:buFont typeface="Arial" panose="020B0604020202020204" pitchFamily="34" charset="0"/>
              <a:buChar char="•"/>
            </a:pPr>
            <a:r>
              <a:rPr lang="fr-CA" altLang="fr-FR" sz="3256" dirty="0">
                <a:latin typeface="Arial Narrow" panose="020B0606020202030204" pitchFamily="34" charset="0"/>
                <a:ea typeface="Times New Roman" pitchFamily="18" charset="0"/>
                <a:cs typeface="Arial" pitchFamily="34" charset="0"/>
              </a:rPr>
              <a:t>Considérer différentes autres interprétations</a:t>
            </a:r>
            <a:endParaRPr lang="fr-CA" altLang="fr-FR" sz="3256" dirty="0">
              <a:latin typeface="Arial Narrow" panose="020B0606020202030204" pitchFamily="34" charset="0"/>
              <a:ea typeface="Times New Roman" pitchFamily="18" charset="0"/>
              <a:cs typeface="Arial" pitchFamily="34" charset="0"/>
              <a:sym typeface="Wingdings 2" pitchFamily="18" charset="2"/>
            </a:endParaRPr>
          </a:p>
        </p:txBody>
      </p:sp>
      <p:sp>
        <p:nvSpPr>
          <p:cNvPr id="7" name="Rectangle à coins arrondis 6"/>
          <p:cNvSpPr/>
          <p:nvPr/>
        </p:nvSpPr>
        <p:spPr>
          <a:xfrm>
            <a:off x="2994527" y="5143301"/>
            <a:ext cx="6617835" cy="3107088"/>
          </a:xfrm>
          <a:prstGeom prst="roundRect">
            <a:avLst/>
          </a:prstGeom>
          <a:solidFill>
            <a:srgbClr val="A0A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2400" b="1" dirty="0"/>
              <a:t>Raisons</a:t>
            </a:r>
          </a:p>
          <a:p>
            <a:pPr algn="ctr"/>
            <a:r>
              <a:rPr lang="fr-CA" sz="2400" b="1" dirty="0"/>
              <a:t>Références</a:t>
            </a:r>
          </a:p>
          <a:p>
            <a:pPr algn="ctr"/>
            <a:r>
              <a:rPr lang="fr-CA" sz="2400" b="1" dirty="0"/>
              <a:t>Convictions</a:t>
            </a:r>
          </a:p>
        </p:txBody>
      </p:sp>
      <p:sp>
        <p:nvSpPr>
          <p:cNvPr id="9" name="Rectangle à coins arrondis 8"/>
          <p:cNvSpPr/>
          <p:nvPr/>
        </p:nvSpPr>
        <p:spPr>
          <a:xfrm>
            <a:off x="2987626" y="5143301"/>
            <a:ext cx="6617835" cy="3107088"/>
          </a:xfrm>
          <a:prstGeom prst="roundRect">
            <a:avLst/>
          </a:prstGeom>
          <a:solidFill>
            <a:srgbClr val="A0A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93" tIns="60897" rIns="121793" bIns="60897" numCol="1" spcCol="0" rtlCol="0" fromWordArt="0" anchor="ctr" anchorCtr="0" forceAA="0" compatLnSpc="1">
            <a:prstTxWarp prst="textNoShape">
              <a:avLst/>
            </a:prstTxWarp>
            <a:noAutofit/>
          </a:bodyPr>
          <a:lstStyle/>
          <a:p>
            <a:pPr algn="ctr"/>
            <a:r>
              <a:rPr lang="fr-CA" sz="2400" b="1" dirty="0"/>
              <a:t>Explications</a:t>
            </a:r>
          </a:p>
          <a:p>
            <a:pPr algn="ctr"/>
            <a:r>
              <a:rPr lang="fr-CA" sz="2400" b="1" dirty="0"/>
              <a:t>Hypothèses</a:t>
            </a:r>
          </a:p>
          <a:p>
            <a:pPr algn="ctr"/>
            <a:r>
              <a:rPr lang="fr-CA" sz="2400" b="1" dirty="0"/>
              <a:t>Théories</a:t>
            </a:r>
          </a:p>
        </p:txBody>
      </p:sp>
    </p:spTree>
    <p:custDataLst>
      <p:tags r:id="rId1"/>
    </p:custDataLst>
    <p:extLst>
      <p:ext uri="{BB962C8B-B14F-4D97-AF65-F5344CB8AC3E}">
        <p14:creationId xmlns:p14="http://schemas.microsoft.com/office/powerpoint/2010/main" val="4682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7" grpId="1" animBg="1"/>
      <p:bldP spid="9" grpId="0" animBg="1"/>
      <p:bldP spid="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46757"/>
            <a:ext cx="1259998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0" y="1402186"/>
            <a:ext cx="12599988" cy="830227"/>
          </a:xfrm>
          <a:prstGeom prst="rect">
            <a:avLst/>
          </a:prstGeom>
          <a:noFill/>
        </p:spPr>
        <p:txBody>
          <a:bodyPr wrap="square" rtlCol="0">
            <a:spAutoFit/>
          </a:bodyPr>
          <a:lstStyle/>
          <a:p>
            <a:pPr algn="ctr"/>
            <a:r>
              <a:rPr lang="fr-CA" sz="2664" b="1" dirty="0">
                <a:latin typeface="Arial" panose="020B0604020202020204" pitchFamily="34" charset="0"/>
                <a:cs typeface="Arial" panose="020B0604020202020204" pitchFamily="34" charset="0"/>
              </a:rPr>
              <a:t>Interpréter une réalité sociale</a:t>
            </a:r>
          </a:p>
          <a:p>
            <a:pPr algn="ctr"/>
            <a:r>
              <a:rPr lang="fr-CA" sz="2000" b="1" dirty="0">
                <a:latin typeface="Arial" panose="020B0604020202020204" pitchFamily="34" charset="0"/>
                <a:cs typeface="Arial" panose="020B0604020202020204" pitchFamily="34" charset="0"/>
              </a:rPr>
              <a:t>Composantes et manifestations</a:t>
            </a:r>
          </a:p>
        </p:txBody>
      </p:sp>
      <p:pic>
        <p:nvPicPr>
          <p:cNvPr id="5" name="Image 4"/>
          <p:cNvPicPr>
            <a:picLocks noChangeAspect="1"/>
          </p:cNvPicPr>
          <p:nvPr/>
        </p:nvPicPr>
        <p:blipFill>
          <a:blip r:embed="rId5">
            <a:clrChange>
              <a:clrFrom>
                <a:srgbClr val="FFFFFF"/>
              </a:clrFrom>
              <a:clrTo>
                <a:srgbClr val="FFFFFF">
                  <a:alpha val="0"/>
                </a:srgbClr>
              </a:clrTo>
            </a:clrChange>
          </a:blip>
          <a:stretch>
            <a:fillRect/>
          </a:stretch>
        </p:blipFill>
        <p:spPr>
          <a:xfrm>
            <a:off x="1331442" y="2232413"/>
            <a:ext cx="9944677" cy="6287836"/>
          </a:xfrm>
          <a:prstGeom prst="rect">
            <a:avLst/>
          </a:prstGeom>
        </p:spPr>
      </p:pic>
      <p:sp>
        <p:nvSpPr>
          <p:cNvPr id="7" name="Rectangle à coins arrondis 6"/>
          <p:cNvSpPr/>
          <p:nvPr/>
        </p:nvSpPr>
        <p:spPr>
          <a:xfrm>
            <a:off x="1547466" y="2475605"/>
            <a:ext cx="4320480" cy="11555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à coins arrondis 7"/>
          <p:cNvSpPr/>
          <p:nvPr/>
        </p:nvSpPr>
        <p:spPr>
          <a:xfrm>
            <a:off x="6948066" y="2475605"/>
            <a:ext cx="4104456" cy="11555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à coins arrondis 8"/>
          <p:cNvSpPr/>
          <p:nvPr/>
        </p:nvSpPr>
        <p:spPr>
          <a:xfrm>
            <a:off x="4139754" y="6943501"/>
            <a:ext cx="4320480" cy="11555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5028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1402186"/>
            <a:ext cx="10262440" cy="1322285"/>
          </a:xfrm>
          <a:prstGeom prst="rect">
            <a:avLst/>
          </a:prstGeom>
          <a:noFill/>
        </p:spPr>
        <p:txBody>
          <a:bodyPr wrap="square" rtlCol="0">
            <a:spAutoFit/>
          </a:bodyPr>
          <a:lstStyle/>
          <a:p>
            <a:pPr algn="ctr"/>
            <a:r>
              <a:rPr lang="fr-CA" sz="2664" b="1" dirty="0">
                <a:latin typeface="Arial" panose="020B0604020202020204" pitchFamily="34" charset="0"/>
                <a:cs typeface="Arial" panose="020B0604020202020204" pitchFamily="34" charset="0"/>
              </a:rPr>
              <a:t>Interpréter une réalité sociale</a:t>
            </a:r>
          </a:p>
          <a:p>
            <a:pPr algn="ctr"/>
            <a:endParaRPr lang="fr-CA" sz="2664" b="1" dirty="0">
              <a:latin typeface="Arial" panose="020B0604020202020204" pitchFamily="34" charset="0"/>
              <a:cs typeface="Arial" panose="020B0604020202020204" pitchFamily="34" charset="0"/>
            </a:endParaRPr>
          </a:p>
          <a:p>
            <a:pPr algn="ctr"/>
            <a:r>
              <a:rPr lang="fr-CA" sz="2664" b="1" dirty="0">
                <a:latin typeface="Arial" panose="020B0604020202020204" pitchFamily="34" charset="0"/>
                <a:cs typeface="Arial" panose="020B0604020202020204" pitchFamily="34" charset="0"/>
              </a:rPr>
              <a:t>Cours 1 et 2</a:t>
            </a:r>
          </a:p>
        </p:txBody>
      </p:sp>
      <p:graphicFrame>
        <p:nvGraphicFramePr>
          <p:cNvPr id="4" name="Tableau 3"/>
          <p:cNvGraphicFramePr>
            <a:graphicFrameLocks noGrp="1"/>
          </p:cNvGraphicFramePr>
          <p:nvPr>
            <p:extLst>
              <p:ext uri="{D42A27DB-BD31-4B8C-83A1-F6EECF244321}">
                <p14:modId xmlns:p14="http://schemas.microsoft.com/office/powerpoint/2010/main" val="3355955289"/>
              </p:ext>
            </p:extLst>
          </p:nvPr>
        </p:nvGraphicFramePr>
        <p:xfrm>
          <a:off x="2240228" y="3081682"/>
          <a:ext cx="8119533" cy="4510410"/>
        </p:xfrm>
        <a:graphic>
          <a:graphicData uri="http://schemas.openxmlformats.org/drawingml/2006/table">
            <a:tbl>
              <a:tblPr firstRow="1" bandRow="1">
                <a:tableStyleId>{5C22544A-7EE6-4342-B048-85BDC9FD1C3A}</a:tableStyleId>
              </a:tblPr>
              <a:tblGrid>
                <a:gridCol w="8119533">
                  <a:extLst>
                    <a:ext uri="{9D8B030D-6E8A-4147-A177-3AD203B41FA5}">
                      <a16:colId xmlns:a16="http://schemas.microsoft.com/office/drawing/2014/main" val="20000"/>
                    </a:ext>
                  </a:extLst>
                </a:gridCol>
              </a:tblGrid>
              <a:tr h="1094953">
                <a:tc>
                  <a:txBody>
                    <a:bodyPr/>
                    <a:lstStyle/>
                    <a:p>
                      <a:pPr algn="ctr"/>
                      <a:r>
                        <a:rPr lang="fr-CA" sz="3200" dirty="0"/>
                        <a:t>Réalité sociale</a:t>
                      </a:r>
                      <a:endParaRPr lang="fr-CA" sz="3200" baseline="0" dirty="0"/>
                    </a:p>
                    <a:p>
                      <a:pPr algn="ctr"/>
                      <a:r>
                        <a:rPr lang="fr-CA" sz="3200" baseline="0" dirty="0"/>
                        <a:t>Objet d’étude de la compétence </a:t>
                      </a:r>
                      <a:r>
                        <a:rPr lang="fr-CA" sz="3200" i="1" baseline="0" dirty="0"/>
                        <a:t>Interpréter</a:t>
                      </a:r>
                      <a:endParaRPr lang="fr-CA" sz="3200" i="1" dirty="0"/>
                    </a:p>
                  </a:txBody>
                  <a:tcPr marL="121793" marR="121793" marT="60897" marB="60897"/>
                </a:tc>
                <a:extLst>
                  <a:ext uri="{0D108BD9-81ED-4DB2-BD59-A6C34878D82A}">
                    <a16:rowId xmlns:a16="http://schemas.microsoft.com/office/drawing/2014/main" val="10000"/>
                  </a:ext>
                </a:extLst>
              </a:tr>
              <a:tr h="1094953">
                <a:tc>
                  <a:txBody>
                    <a:bodyPr/>
                    <a:lstStyle/>
                    <a:p>
                      <a:pPr algn="ctr"/>
                      <a:r>
                        <a:rPr lang="fr-CA" sz="3200" dirty="0"/>
                        <a:t>L’expérience</a:t>
                      </a:r>
                      <a:r>
                        <a:rPr lang="fr-CA" sz="3200" baseline="0" dirty="0"/>
                        <a:t> des Autochtones et le projet de colonie</a:t>
                      </a:r>
                      <a:endParaRPr lang="fr-CA" sz="3200" dirty="0"/>
                    </a:p>
                  </a:txBody>
                  <a:tcPr marL="121793" marR="121793" marT="60897" marB="60897"/>
                </a:tc>
                <a:extLst>
                  <a:ext uri="{0D108BD9-81ED-4DB2-BD59-A6C34878D82A}">
                    <a16:rowId xmlns:a16="http://schemas.microsoft.com/office/drawing/2014/main" val="10001"/>
                  </a:ext>
                </a:extLst>
              </a:tr>
              <a:tr h="1094953">
                <a:tc>
                  <a:txBody>
                    <a:bodyPr/>
                    <a:lstStyle/>
                    <a:p>
                      <a:pPr algn="ctr"/>
                      <a:r>
                        <a:rPr lang="fr-CA" sz="3200" dirty="0"/>
                        <a:t>L’évolution</a:t>
                      </a:r>
                      <a:r>
                        <a:rPr lang="fr-CA" sz="3200" baseline="0" dirty="0"/>
                        <a:t> de la société coloniale sous l’autorité de la métropole française</a:t>
                      </a:r>
                      <a:endParaRPr lang="fr-CA" sz="3200" dirty="0"/>
                    </a:p>
                  </a:txBody>
                  <a:tcPr marL="121793" marR="121793" marT="60897" marB="60897"/>
                </a:tc>
                <a:extLst>
                  <a:ext uri="{0D108BD9-81ED-4DB2-BD59-A6C34878D82A}">
                    <a16:rowId xmlns:a16="http://schemas.microsoft.com/office/drawing/2014/main" val="10002"/>
                  </a:ext>
                </a:extLst>
              </a:tr>
              <a:tr h="608374">
                <a:tc>
                  <a:txBody>
                    <a:bodyPr/>
                    <a:lstStyle/>
                    <a:p>
                      <a:pPr algn="ctr"/>
                      <a:r>
                        <a:rPr lang="fr-CA" sz="3200" dirty="0"/>
                        <a:t>La</a:t>
                      </a:r>
                      <a:r>
                        <a:rPr lang="fr-CA" sz="3200" baseline="0" dirty="0"/>
                        <a:t> C</a:t>
                      </a:r>
                      <a:r>
                        <a:rPr lang="fr-CA" sz="3200" dirty="0"/>
                        <a:t>onquête et le changement d’empire</a:t>
                      </a:r>
                    </a:p>
                  </a:txBody>
                  <a:tcPr marL="121793" marR="121793" marT="60897" marB="60897"/>
                </a:tc>
                <a:extLst>
                  <a:ext uri="{0D108BD9-81ED-4DB2-BD59-A6C34878D82A}">
                    <a16:rowId xmlns:a16="http://schemas.microsoft.com/office/drawing/2014/main" val="10003"/>
                  </a:ext>
                </a:extLst>
              </a:tr>
              <a:tr h="608374">
                <a:tc>
                  <a:txBody>
                    <a:bodyPr/>
                    <a:lstStyle/>
                    <a:p>
                      <a:pPr algn="ctr"/>
                      <a:r>
                        <a:rPr lang="fr-CA" sz="3200" dirty="0"/>
                        <a:t>Les revendications</a:t>
                      </a:r>
                      <a:r>
                        <a:rPr lang="fr-CA" sz="3200" baseline="0" dirty="0"/>
                        <a:t> et les luttes nationales</a:t>
                      </a:r>
                      <a:endParaRPr lang="fr-CA" sz="3200" dirty="0"/>
                    </a:p>
                  </a:txBody>
                  <a:tcPr marL="121793" marR="121793" marT="60897" marB="60897"/>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39078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607434" y="443079"/>
            <a:ext cx="7385120"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168774" y="1402186"/>
            <a:ext cx="10262440" cy="1322285"/>
          </a:xfrm>
          <a:prstGeom prst="rect">
            <a:avLst/>
          </a:prstGeom>
          <a:noFill/>
        </p:spPr>
        <p:txBody>
          <a:bodyPr wrap="square" rtlCol="0">
            <a:spAutoFit/>
          </a:bodyPr>
          <a:lstStyle/>
          <a:p>
            <a:pPr algn="ctr"/>
            <a:r>
              <a:rPr lang="fr-CA" sz="2664" b="1" dirty="0">
                <a:latin typeface="Arial" panose="020B0604020202020204" pitchFamily="34" charset="0"/>
                <a:cs typeface="Arial" panose="020B0604020202020204" pitchFamily="34" charset="0"/>
              </a:rPr>
              <a:t>Interpréter une réalité sociale</a:t>
            </a:r>
          </a:p>
          <a:p>
            <a:pPr algn="ctr"/>
            <a:endParaRPr lang="fr-CA" sz="2664" b="1" dirty="0">
              <a:latin typeface="Arial" panose="020B0604020202020204" pitchFamily="34" charset="0"/>
              <a:cs typeface="Arial" panose="020B0604020202020204" pitchFamily="34" charset="0"/>
            </a:endParaRPr>
          </a:p>
          <a:p>
            <a:pPr algn="ctr"/>
            <a:r>
              <a:rPr lang="fr-CA" sz="2664" b="1" dirty="0">
                <a:latin typeface="Arial" panose="020B0604020202020204" pitchFamily="34" charset="0"/>
                <a:cs typeface="Arial" panose="020B0604020202020204" pitchFamily="34" charset="0"/>
              </a:rPr>
              <a:t>Cours 3 et 4</a:t>
            </a:r>
          </a:p>
        </p:txBody>
      </p:sp>
      <p:graphicFrame>
        <p:nvGraphicFramePr>
          <p:cNvPr id="4" name="Tableau 3"/>
          <p:cNvGraphicFramePr>
            <a:graphicFrameLocks noGrp="1"/>
          </p:cNvGraphicFramePr>
          <p:nvPr>
            <p:extLst>
              <p:ext uri="{D42A27DB-BD31-4B8C-83A1-F6EECF244321}">
                <p14:modId xmlns:p14="http://schemas.microsoft.com/office/powerpoint/2010/main" val="2774942000"/>
              </p:ext>
            </p:extLst>
          </p:nvPr>
        </p:nvGraphicFramePr>
        <p:xfrm>
          <a:off x="2240228" y="3081682"/>
          <a:ext cx="8119533" cy="4562536"/>
        </p:xfrm>
        <a:graphic>
          <a:graphicData uri="http://schemas.openxmlformats.org/drawingml/2006/table">
            <a:tbl>
              <a:tblPr firstRow="1" bandRow="1">
                <a:tableStyleId>{5C22544A-7EE6-4342-B048-85BDC9FD1C3A}</a:tableStyleId>
              </a:tblPr>
              <a:tblGrid>
                <a:gridCol w="8119533">
                  <a:extLst>
                    <a:ext uri="{9D8B030D-6E8A-4147-A177-3AD203B41FA5}">
                      <a16:colId xmlns:a16="http://schemas.microsoft.com/office/drawing/2014/main" val="20000"/>
                    </a:ext>
                  </a:extLst>
                </a:gridCol>
              </a:tblGrid>
              <a:tr h="1094953">
                <a:tc>
                  <a:txBody>
                    <a:bodyPr/>
                    <a:lstStyle/>
                    <a:p>
                      <a:pPr algn="ctr"/>
                      <a:r>
                        <a:rPr lang="fr-CA" sz="3200" dirty="0"/>
                        <a:t>Réalité sociale</a:t>
                      </a:r>
                      <a:endParaRPr lang="fr-CA" sz="3200" baseline="0" dirty="0"/>
                    </a:p>
                    <a:p>
                      <a:pPr algn="ctr"/>
                      <a:r>
                        <a:rPr lang="fr-CA" sz="3200" baseline="0" dirty="0"/>
                        <a:t>Objet d’étude de la compétence </a:t>
                      </a:r>
                      <a:r>
                        <a:rPr lang="fr-CA" sz="3200" i="1" baseline="0" dirty="0"/>
                        <a:t>Interpréter</a:t>
                      </a:r>
                      <a:endParaRPr lang="fr-CA" sz="3200" i="1" dirty="0"/>
                    </a:p>
                  </a:txBody>
                  <a:tcPr marL="121793" marR="121793" marT="60897" marB="60897"/>
                </a:tc>
                <a:extLst>
                  <a:ext uri="{0D108BD9-81ED-4DB2-BD59-A6C34878D82A}">
                    <a16:rowId xmlns:a16="http://schemas.microsoft.com/office/drawing/2014/main" val="10000"/>
                  </a:ext>
                </a:extLst>
              </a:tr>
              <a:tr h="604425">
                <a:tc>
                  <a:txBody>
                    <a:bodyPr/>
                    <a:lstStyle/>
                    <a:p>
                      <a:pPr algn="ctr"/>
                      <a:r>
                        <a:rPr lang="fr-CA" sz="3200" dirty="0"/>
                        <a:t>La formation du régime fédéral</a:t>
                      </a:r>
                    </a:p>
                  </a:txBody>
                  <a:tcPr marL="121793" marR="121793" marT="60897" marB="60897"/>
                </a:tc>
                <a:extLst>
                  <a:ext uri="{0D108BD9-81ED-4DB2-BD59-A6C34878D82A}">
                    <a16:rowId xmlns:a16="http://schemas.microsoft.com/office/drawing/2014/main" val="10001"/>
                  </a:ext>
                </a:extLst>
              </a:tr>
              <a:tr h="661600">
                <a:tc>
                  <a:txBody>
                    <a:bodyPr/>
                    <a:lstStyle/>
                    <a:p>
                      <a:pPr algn="ctr"/>
                      <a:r>
                        <a:rPr lang="fr-CA" sz="3200" dirty="0"/>
                        <a:t>Les nationalismes et l’autonomie du Canada</a:t>
                      </a:r>
                    </a:p>
                  </a:txBody>
                  <a:tcPr marL="121793" marR="121793" marT="60897" marB="60897"/>
                </a:tc>
                <a:extLst>
                  <a:ext uri="{0D108BD9-81ED-4DB2-BD59-A6C34878D82A}">
                    <a16:rowId xmlns:a16="http://schemas.microsoft.com/office/drawing/2014/main" val="10002"/>
                  </a:ext>
                </a:extLst>
              </a:tr>
              <a:tr h="608374">
                <a:tc>
                  <a:txBody>
                    <a:bodyPr/>
                    <a:lstStyle/>
                    <a:p>
                      <a:pPr algn="ctr"/>
                      <a:r>
                        <a:rPr lang="fr-CA" sz="3200" dirty="0"/>
                        <a:t>La</a:t>
                      </a:r>
                      <a:r>
                        <a:rPr lang="fr-CA" sz="3200" baseline="0" dirty="0"/>
                        <a:t> modernisation du Québec et la Révolution tranquille</a:t>
                      </a:r>
                      <a:endParaRPr lang="fr-CA" sz="3200" dirty="0"/>
                    </a:p>
                  </a:txBody>
                  <a:tcPr marL="121793" marR="121793" marT="60897" marB="60897"/>
                </a:tc>
                <a:extLst>
                  <a:ext uri="{0D108BD9-81ED-4DB2-BD59-A6C34878D82A}">
                    <a16:rowId xmlns:a16="http://schemas.microsoft.com/office/drawing/2014/main" val="10003"/>
                  </a:ext>
                </a:extLst>
              </a:tr>
              <a:tr h="608374">
                <a:tc>
                  <a:txBody>
                    <a:bodyPr/>
                    <a:lstStyle/>
                    <a:p>
                      <a:pPr algn="ctr"/>
                      <a:r>
                        <a:rPr lang="fr-CA" sz="3200" dirty="0"/>
                        <a:t>Les choix de société dans le Québec contemporain</a:t>
                      </a:r>
                    </a:p>
                  </a:txBody>
                  <a:tcPr marL="121793" marR="121793" marT="60897" marB="60897"/>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700249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60654"/>
            <a:ext cx="1259998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Interpréter une réalité sociale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0" y="1402186"/>
            <a:ext cx="12599988" cy="584775"/>
          </a:xfrm>
          <a:prstGeom prst="rect">
            <a:avLst/>
          </a:prstGeom>
          <a:noFill/>
        </p:spPr>
        <p:txBody>
          <a:bodyPr wrap="square" rtlCol="0">
            <a:spAutoFit/>
          </a:bodyPr>
          <a:lstStyle/>
          <a:p>
            <a:pPr algn="ctr"/>
            <a:r>
              <a:rPr lang="fr-CA" sz="3200" b="1" dirty="0">
                <a:latin typeface="Arial" panose="020B0604020202020204" pitchFamily="34" charset="0"/>
                <a:cs typeface="Arial" panose="020B0604020202020204" pitchFamily="34" charset="0"/>
              </a:rPr>
              <a:t>Sens de la compétence</a:t>
            </a:r>
          </a:p>
        </p:txBody>
      </p:sp>
      <p:sp>
        <p:nvSpPr>
          <p:cNvPr id="5" name="ZoneTexte 4"/>
          <p:cNvSpPr txBox="1"/>
          <p:nvPr/>
        </p:nvSpPr>
        <p:spPr>
          <a:xfrm>
            <a:off x="1403450" y="2983061"/>
            <a:ext cx="10369152" cy="4237314"/>
          </a:xfrm>
          <a:prstGeom prst="rect">
            <a:avLst/>
          </a:prstGeom>
          <a:noFill/>
        </p:spPr>
        <p:txBody>
          <a:bodyPr wrap="square" rtlCol="0">
            <a:spAutoFit/>
          </a:bodyPr>
          <a:lstStyle/>
          <a:p>
            <a:pPr marL="285750" indent="-285750" algn="just">
              <a:buFont typeface="Wingdings 3" panose="05040102010807070707" pitchFamily="18" charset="2"/>
              <a:buChar char=""/>
            </a:pPr>
            <a:r>
              <a:rPr lang="fr-CA" sz="2800" dirty="0">
                <a:latin typeface="Arial Narrow" panose="020B0606020202030204" pitchFamily="34" charset="0"/>
              </a:rPr>
              <a:t>L’interprétation fait appel à la méthode historique et à la rigueur.</a:t>
            </a:r>
          </a:p>
          <a:p>
            <a:pPr marL="285750" indent="-285750" algn="just">
              <a:buFont typeface="Wingdings 3" panose="05040102010807070707" pitchFamily="18" charset="2"/>
              <a:buChar char=""/>
            </a:pPr>
            <a:endParaRPr lang="fr-CA" sz="2800" dirty="0">
              <a:latin typeface="Arial Narrow" panose="020B0606020202030204" pitchFamily="34" charset="0"/>
            </a:endParaRPr>
          </a:p>
          <a:p>
            <a:pPr marL="285750" indent="-285750" algn="just">
              <a:buFont typeface="Wingdings 3" panose="05040102010807070707" pitchFamily="18" charset="2"/>
              <a:buChar char=""/>
            </a:pPr>
            <a:r>
              <a:rPr lang="fr-CA" sz="2800" dirty="0">
                <a:latin typeface="Arial Narrow" panose="020B0606020202030204" pitchFamily="34" charset="0"/>
              </a:rPr>
              <a:t>Interpréter une réalité sociale c’est lui donner un sens et l’expliquer.</a:t>
            </a:r>
          </a:p>
          <a:p>
            <a:pPr marL="285750" indent="-285750" algn="just">
              <a:buFont typeface="Wingdings 3" panose="05040102010807070707" pitchFamily="18" charset="2"/>
              <a:buChar char=""/>
            </a:pPr>
            <a:endParaRPr lang="fr-CA" sz="2800" dirty="0">
              <a:latin typeface="Arial Narrow" panose="020B0606020202030204" pitchFamily="34" charset="0"/>
            </a:endParaRPr>
          </a:p>
          <a:p>
            <a:pPr marL="285750" indent="-285750" algn="just">
              <a:buFont typeface="Wingdings 3" panose="05040102010807070707" pitchFamily="18" charset="2"/>
              <a:buChar char=""/>
            </a:pPr>
            <a:r>
              <a:rPr lang="fr-CA" sz="2800" dirty="0">
                <a:latin typeface="Arial Narrow" panose="020B0606020202030204" pitchFamily="34" charset="0"/>
              </a:rPr>
              <a:t>Lorsqu’il analyse une réalité sociale, l’adulte établit des changements et des continuités. Il détermine les causes qui expliquent ces changements et ces continuités de même que les conséquences qu’ils entraînent</a:t>
            </a:r>
            <a:r>
              <a:rPr lang="fr-CA" sz="2800" dirty="0">
                <a:latin typeface="Bradley Hand ITC" panose="03070402050302030203" pitchFamily="66" charset="0"/>
              </a:rPr>
              <a:t>.</a:t>
            </a:r>
          </a:p>
          <a:p>
            <a:pPr marL="285750" indent="-285750">
              <a:buFont typeface="Wingdings 3" panose="05040102010807070707" pitchFamily="18" charset="2"/>
              <a:buChar char=""/>
            </a:pPr>
            <a:endParaRPr lang="fr-CA" dirty="0">
              <a:latin typeface="Bradley Hand ITC" panose="03070402050302030203" pitchFamily="66" charset="0"/>
            </a:endParaRPr>
          </a:p>
          <a:p>
            <a:pPr marL="285750" indent="-285750">
              <a:buFont typeface="Wingdings 3" panose="05040102010807070707" pitchFamily="18" charset="2"/>
              <a:buChar char=""/>
            </a:pPr>
            <a:endParaRPr lang="fr-CA" dirty="0">
              <a:latin typeface="Bradley Hand ITC" panose="03070402050302030203" pitchFamily="66" charset="0"/>
            </a:endParaRPr>
          </a:p>
          <a:p>
            <a:pPr marL="285750" indent="-285750">
              <a:buFont typeface="Wingdings 3" panose="05040102010807070707" pitchFamily="18" charset="2"/>
              <a:buChar char=""/>
            </a:pPr>
            <a:endParaRPr lang="fr-CA" dirty="0">
              <a:latin typeface="Bradley Hand ITC" panose="03070402050302030203" pitchFamily="66" charset="0"/>
            </a:endParaRPr>
          </a:p>
        </p:txBody>
      </p:sp>
    </p:spTree>
    <p:custDataLst>
      <p:tags r:id="rId1"/>
    </p:custDataLst>
    <p:extLst>
      <p:ext uri="{BB962C8B-B14F-4D97-AF65-F5344CB8AC3E}">
        <p14:creationId xmlns:p14="http://schemas.microsoft.com/office/powerpoint/2010/main" val="9366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593310" y="443079"/>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Contexte d’écriture du programme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737176" y="1696876"/>
            <a:ext cx="11413368" cy="2552237"/>
          </a:xfrm>
          <a:prstGeom prst="rect">
            <a:avLst/>
          </a:prstGeom>
          <a:noFill/>
        </p:spPr>
        <p:txBody>
          <a:bodyPr wrap="square" rtlCol="0">
            <a:spAutoFit/>
          </a:bodyPr>
          <a:lstStyle/>
          <a:p>
            <a:r>
              <a:rPr lang="fr-CA" sz="2664" b="1" dirty="0">
                <a:solidFill>
                  <a:schemeClr val="accent1">
                    <a:lumMod val="75000"/>
                  </a:schemeClr>
                </a:solidFill>
                <a:latin typeface="Arial" panose="020B0604020202020204" pitchFamily="34" charset="0"/>
                <a:cs typeface="Arial" panose="020B0604020202020204" pitchFamily="34" charset="0"/>
              </a:rPr>
              <a:t>2007</a:t>
            </a:r>
            <a:r>
              <a:rPr lang="fr-CA" sz="2664" dirty="0">
                <a:solidFill>
                  <a:schemeClr val="accent1">
                    <a:lumMod val="75000"/>
                  </a:schemeClr>
                </a:solidFill>
                <a:latin typeface="Arial" panose="020B0604020202020204" pitchFamily="34" charset="0"/>
                <a:cs typeface="Arial" panose="020B0604020202020204" pitchFamily="34" charset="0"/>
              </a:rPr>
              <a:t> </a:t>
            </a:r>
            <a:r>
              <a:rPr lang="fr-CA" sz="2664" dirty="0">
                <a:latin typeface="Arial" panose="020B0604020202020204" pitchFamily="34" charset="0"/>
                <a:cs typeface="Arial" panose="020B0604020202020204" pitchFamily="34" charset="0"/>
              </a:rPr>
              <a:t>– Implantation du programme d’études Histoire et éducation à la </a:t>
            </a:r>
          </a:p>
          <a:p>
            <a:r>
              <a:rPr lang="fr-CA" sz="2664" dirty="0">
                <a:latin typeface="Arial" panose="020B0604020202020204" pitchFamily="34" charset="0"/>
                <a:cs typeface="Arial" panose="020B0604020202020204" pitchFamily="34" charset="0"/>
              </a:rPr>
              <a:t>            citoyenneté à la Formation générale des jeunes (FGJ) en troisième</a:t>
            </a:r>
          </a:p>
          <a:p>
            <a:r>
              <a:rPr lang="fr-CA" sz="2664" dirty="0">
                <a:latin typeface="Arial" panose="020B0604020202020204" pitchFamily="34" charset="0"/>
                <a:cs typeface="Arial" panose="020B0604020202020204" pitchFamily="34" charset="0"/>
              </a:rPr>
              <a:t>            secondaire</a:t>
            </a:r>
          </a:p>
          <a:p>
            <a:r>
              <a:rPr lang="fr-CA" sz="2664" b="1" dirty="0">
                <a:solidFill>
                  <a:schemeClr val="accent1">
                    <a:lumMod val="75000"/>
                  </a:schemeClr>
                </a:solidFill>
                <a:latin typeface="Arial" panose="020B0604020202020204" pitchFamily="34" charset="0"/>
                <a:cs typeface="Arial" panose="020B0604020202020204" pitchFamily="34" charset="0"/>
              </a:rPr>
              <a:t>2008</a:t>
            </a:r>
            <a:r>
              <a:rPr lang="fr-CA" sz="2664" dirty="0">
                <a:solidFill>
                  <a:schemeClr val="accent1">
                    <a:lumMod val="75000"/>
                  </a:schemeClr>
                </a:solidFill>
                <a:latin typeface="Arial" panose="020B0604020202020204" pitchFamily="34" charset="0"/>
                <a:cs typeface="Arial" panose="020B0604020202020204" pitchFamily="34" charset="0"/>
              </a:rPr>
              <a:t> </a:t>
            </a:r>
            <a:r>
              <a:rPr lang="fr-CA" sz="2664" dirty="0">
                <a:latin typeface="Arial" panose="020B0604020202020204" pitchFamily="34" charset="0"/>
                <a:cs typeface="Arial" panose="020B0604020202020204" pitchFamily="34" charset="0"/>
              </a:rPr>
              <a:t>– Implantation du programme d’études Histoire et éducation à la</a:t>
            </a:r>
          </a:p>
          <a:p>
            <a:r>
              <a:rPr lang="fr-CA" sz="2664" dirty="0">
                <a:latin typeface="Arial" panose="020B0604020202020204" pitchFamily="34" charset="0"/>
                <a:cs typeface="Arial" panose="020B0604020202020204" pitchFamily="34" charset="0"/>
              </a:rPr>
              <a:t>            citoyenneté à la Formation générale des jeunes (FGJ) en</a:t>
            </a:r>
          </a:p>
          <a:p>
            <a:r>
              <a:rPr lang="fr-CA" sz="2664" dirty="0">
                <a:latin typeface="Arial" panose="020B0604020202020204" pitchFamily="34" charset="0"/>
                <a:cs typeface="Arial" panose="020B0604020202020204" pitchFamily="34" charset="0"/>
              </a:rPr>
              <a:t>            quatrième secondaire</a:t>
            </a:r>
          </a:p>
        </p:txBody>
      </p:sp>
      <p:pic>
        <p:nvPicPr>
          <p:cNvPr id="4" name="Image 3"/>
          <p:cNvPicPr>
            <a:picLocks noChangeAspect="1"/>
          </p:cNvPicPr>
          <p:nvPr/>
        </p:nvPicPr>
        <p:blipFill>
          <a:blip r:embed="rId5"/>
          <a:stretch>
            <a:fillRect/>
          </a:stretch>
        </p:blipFill>
        <p:spPr>
          <a:xfrm>
            <a:off x="3518585" y="4547446"/>
            <a:ext cx="4891443" cy="3721751"/>
          </a:xfrm>
          <a:prstGeom prst="rect">
            <a:avLst/>
          </a:prstGeom>
          <a:ln w="28575">
            <a:solidFill>
              <a:schemeClr val="tx1">
                <a:lumMod val="50000"/>
                <a:lumOff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2560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102741"/>
            <a:ext cx="1259998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Dynamique des compétences</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79314" y="5973132"/>
            <a:ext cx="12204650" cy="2308324"/>
          </a:xfrm>
          <a:prstGeom prst="rect">
            <a:avLst/>
          </a:prstGeom>
          <a:noFill/>
        </p:spPr>
        <p:txBody>
          <a:bodyPr wrap="square" rtlCol="0">
            <a:spAutoFit/>
          </a:bodyPr>
          <a:lstStyle/>
          <a:p>
            <a:pPr algn="just"/>
            <a:r>
              <a:rPr lang="fr-CA" sz="1800" dirty="0">
                <a:latin typeface="Arial" panose="020B0604020202020204" pitchFamily="34" charset="0"/>
                <a:cs typeface="Arial" panose="020B0604020202020204" pitchFamily="34" charset="0"/>
              </a:rPr>
              <a:t>Étroitement liées, ces deux compétences revêtent une importance égale dans la formation de l’adulte. Comme l’illustre le schéma ci-dessus, elles se développent de façon intégrée et en interrelation à partir d’un même contenu de formation et dans des situations d’apprentissage qui font appel à l’une et à l’autre.</a:t>
            </a:r>
          </a:p>
          <a:p>
            <a:pPr algn="just"/>
            <a:r>
              <a:rPr lang="fr-CA" sz="1800" dirty="0">
                <a:latin typeface="Arial" panose="020B0604020202020204" pitchFamily="34" charset="0"/>
                <a:cs typeface="Arial" panose="020B0604020202020204" pitchFamily="34" charset="0"/>
              </a:rPr>
              <a:t> </a:t>
            </a:r>
          </a:p>
          <a:p>
            <a:pPr algn="just"/>
            <a:r>
              <a:rPr lang="fr-CA" sz="1800" dirty="0">
                <a:latin typeface="Arial" panose="020B0604020202020204" pitchFamily="34" charset="0"/>
                <a:cs typeface="Arial" panose="020B0604020202020204" pitchFamily="34" charset="0"/>
              </a:rPr>
              <a:t>Lorsqu’il caractérise une période de l’histoire du Québec et du Canada, l’adulte établit le cadre de l’interprétation. Lorsqu’il interprète une réalité sociale, il a recours à la méthode historique et s’appuie sur un ensemble d’éléments distinctifs. À tout moment lors de l’interprétation, il peut revenir sur la caractérisation de la période historique concernée pour répondre à d’autres questions nouvellement soulevées.</a:t>
            </a:r>
          </a:p>
        </p:txBody>
      </p:sp>
      <p:pic>
        <p:nvPicPr>
          <p:cNvPr id="3073" name="Image 2" descr="fleche_lilas_ sans ombre.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284" t="64024" r="14136"/>
          <a:stretch>
            <a:fillRect/>
          </a:stretch>
        </p:blipFill>
        <p:spPr bwMode="auto">
          <a:xfrm>
            <a:off x="3807405" y="4377791"/>
            <a:ext cx="5554800" cy="1443895"/>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age 3" descr="fleche_mauve_sans ombre.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2711" r="15080" b="67355"/>
          <a:stretch>
            <a:fillRect/>
          </a:stretch>
        </p:blipFill>
        <p:spPr bwMode="auto">
          <a:xfrm>
            <a:off x="3674460" y="1081417"/>
            <a:ext cx="5553156" cy="129158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p:cNvGrpSpPr/>
          <p:nvPr/>
        </p:nvGrpSpPr>
        <p:grpSpPr>
          <a:xfrm>
            <a:off x="1861130" y="2406997"/>
            <a:ext cx="9623440" cy="2032946"/>
            <a:chOff x="1861130" y="2678307"/>
            <a:chExt cx="9623440" cy="2032946"/>
          </a:xfrm>
        </p:grpSpPr>
        <p:sp>
          <p:nvSpPr>
            <p:cNvPr id="6" name="Oval 2"/>
            <p:cNvSpPr>
              <a:spLocks noChangeArrowheads="1"/>
            </p:cNvSpPr>
            <p:nvPr/>
          </p:nvSpPr>
          <p:spPr bwMode="auto">
            <a:xfrm>
              <a:off x="1861130" y="2678307"/>
              <a:ext cx="3862800" cy="1936800"/>
            </a:xfrm>
            <a:prstGeom prst="ellipse">
              <a:avLst/>
            </a:prstGeom>
            <a:solidFill>
              <a:srgbClr val="6C759A"/>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fr-CA"/>
            </a:p>
          </p:txBody>
        </p:sp>
        <p:sp>
          <p:nvSpPr>
            <p:cNvPr id="7" name="Text Box 3"/>
            <p:cNvSpPr txBox="1">
              <a:spLocks noChangeArrowheads="1"/>
            </p:cNvSpPr>
            <p:nvPr/>
          </p:nvSpPr>
          <p:spPr bwMode="auto">
            <a:xfrm>
              <a:off x="2576603" y="3179002"/>
              <a:ext cx="2360533" cy="124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Compétence 1</a:t>
              </a:r>
              <a:endParaRPr kumimoji="0" lang="fr-FR" altLang="fr-FR"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Caractériser une période de l’histoire du Québec et du Canada</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Oval 6"/>
            <p:cNvSpPr>
              <a:spLocks noChangeArrowheads="1"/>
            </p:cNvSpPr>
            <p:nvPr/>
          </p:nvSpPr>
          <p:spPr bwMode="auto">
            <a:xfrm>
              <a:off x="7621444" y="2772892"/>
              <a:ext cx="3863126" cy="1938361"/>
            </a:xfrm>
            <a:prstGeom prst="ellipse">
              <a:avLst/>
            </a:prstGeom>
            <a:solidFill>
              <a:srgbClr val="A0A0CC"/>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fr-CA"/>
            </a:p>
          </p:txBody>
        </p:sp>
        <p:sp>
          <p:nvSpPr>
            <p:cNvPr id="9" name="Text Box 7"/>
            <p:cNvSpPr txBox="1">
              <a:spLocks noChangeArrowheads="1"/>
            </p:cNvSpPr>
            <p:nvPr/>
          </p:nvSpPr>
          <p:spPr bwMode="auto">
            <a:xfrm>
              <a:off x="8372740" y="3291211"/>
              <a:ext cx="2360533" cy="124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dirty="0">
                  <a:solidFill>
                    <a:srgbClr val="FFFFFF"/>
                  </a:solidFill>
                  <a:latin typeface="Arial" panose="020B0604020202020204" pitchFamily="34" charset="0"/>
                  <a:ea typeface="Times New Roman" panose="02020603050405020304" pitchFamily="18" charset="0"/>
                  <a:cs typeface="Arial" panose="020B0604020202020204" pitchFamily="34" charset="0"/>
                </a:rPr>
                <a:t>Compétence 2</a:t>
              </a:r>
            </a:p>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dirty="0">
                  <a:solidFill>
                    <a:srgbClr val="FFFFFF"/>
                  </a:solidFill>
                  <a:latin typeface="Arial" panose="020B0604020202020204" pitchFamily="34" charset="0"/>
                  <a:ea typeface="Times New Roman" panose="02020603050405020304" pitchFamily="18" charset="0"/>
                  <a:cs typeface="Arial" panose="020B0604020202020204" pitchFamily="34" charset="0"/>
                </a:rPr>
                <a:t>Interpréter une réalité sociale</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dirty="0">
                <a:solidFill>
                  <a:srgbClr val="FFFFFF"/>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11" name="Rectangle 9"/>
          <p:cNvSpPr>
            <a:spLocks noChangeArrowheads="1"/>
          </p:cNvSpPr>
          <p:nvPr/>
        </p:nvSpPr>
        <p:spPr bwMode="auto">
          <a:xfrm>
            <a:off x="2638748" y="2249760"/>
            <a:ext cx="1259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12" name="Rectangle 12"/>
          <p:cNvSpPr>
            <a:spLocks noChangeArrowheads="1"/>
          </p:cNvSpPr>
          <p:nvPr/>
        </p:nvSpPr>
        <p:spPr bwMode="auto">
          <a:xfrm>
            <a:off x="2638748" y="2706960"/>
            <a:ext cx="1259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A" altLang="fr-FR" sz="1800" b="0" i="0" u="none" strike="noStrike" cap="none" normalizeH="0" baseline="0">
                <a:ln>
                  <a:noFill/>
                </a:ln>
                <a:solidFill>
                  <a:schemeClr val="tx1"/>
                </a:solidFill>
                <a:effectLst/>
                <a:latin typeface="Arial" panose="020B0604020202020204" pitchFamily="34" charset="0"/>
              </a:rPr>
            </a:br>
            <a:endParaRPr kumimoji="0" lang="fr-CA"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2638748" y="3164160"/>
            <a:ext cx="1259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74879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102741"/>
            <a:ext cx="1259998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L’appropriation des compétences</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07306" y="1201087"/>
            <a:ext cx="12204650" cy="7017306"/>
          </a:xfrm>
          <a:prstGeom prst="rect">
            <a:avLst/>
          </a:prstGeom>
          <a:noFill/>
        </p:spPr>
        <p:txBody>
          <a:bodyPr wrap="square" rtlCol="0">
            <a:spAutoFit/>
          </a:bodyPr>
          <a:lstStyle/>
          <a:p>
            <a:pPr algn="just"/>
            <a:r>
              <a:rPr lang="fr-CA" sz="1800" dirty="0">
                <a:latin typeface="Arial" panose="020B0604020202020204" pitchFamily="34" charset="0"/>
                <a:cs typeface="Arial" panose="020B0604020202020204" pitchFamily="34" charset="0"/>
              </a:rPr>
              <a:t>Bien que chaque composante demeure importante et doit être travaillée, l’appropriation des compétence en classe s’intègre dans une manière d’enseigner qui est propre à chaque enseignante ou enseignant. </a:t>
            </a:r>
          </a:p>
          <a:p>
            <a:pPr algn="just"/>
            <a:endParaRPr lang="fr-CA" sz="1800" dirty="0">
              <a:latin typeface="Arial" panose="020B0604020202020204" pitchFamily="34" charset="0"/>
              <a:cs typeface="Arial" panose="020B0604020202020204" pitchFamily="34" charset="0"/>
            </a:endParaRPr>
          </a:p>
          <a:p>
            <a:pPr algn="just"/>
            <a:r>
              <a:rPr lang="fr-CA" sz="1800" dirty="0">
                <a:latin typeface="Arial" panose="020B0604020202020204" pitchFamily="34" charset="0"/>
                <a:cs typeface="Arial" panose="020B0604020202020204" pitchFamily="34" charset="0"/>
              </a:rPr>
              <a:t>Matériel: Une enveloppe dans laquelle se trouvent les énoncés des sous-composantes des compétences. </a:t>
            </a:r>
          </a:p>
          <a:p>
            <a:pPr algn="just"/>
            <a:endParaRPr lang="fr-CA" sz="1800" dirty="0">
              <a:latin typeface="Arial" panose="020B0604020202020204" pitchFamily="34" charset="0"/>
              <a:cs typeface="Arial" panose="020B0604020202020204" pitchFamily="34" charset="0"/>
            </a:endParaRPr>
          </a:p>
          <a:p>
            <a:pPr algn="just"/>
            <a:r>
              <a:rPr lang="fr-CA" sz="1800" dirty="0">
                <a:latin typeface="Arial" panose="020B0604020202020204" pitchFamily="34" charset="0"/>
                <a:cs typeface="Arial" panose="020B0604020202020204" pitchFamily="34" charset="0"/>
              </a:rPr>
              <a:t>Elles ont été regroupées en fonction des composantes. Pour la CD 1, </a:t>
            </a:r>
            <a:r>
              <a:rPr lang="fr-CA" sz="1800" i="1" dirty="0">
                <a:latin typeface="Arial" panose="020B0604020202020204" pitchFamily="34" charset="0"/>
                <a:cs typeface="Arial" panose="020B0604020202020204" pitchFamily="34" charset="0"/>
              </a:rPr>
              <a:t>Caractériser une période de l’histoire du Québec et du Canada</a:t>
            </a:r>
            <a:r>
              <a:rPr lang="fr-CA" sz="1800" dirty="0">
                <a:latin typeface="Arial" panose="020B0604020202020204" pitchFamily="34" charset="0"/>
                <a:cs typeface="Arial" panose="020B0604020202020204" pitchFamily="34" charset="0"/>
              </a:rPr>
              <a:t>, les énoncés forment un bonhomme, divisé en trois parties (tête, corps et pieds), qui correspondent aux trois composantes : «Établir des faits historiques», «Établir la chronologie» et «Considérer des éléments géographiques». </a:t>
            </a:r>
          </a:p>
          <a:p>
            <a:pPr algn="just"/>
            <a:endParaRPr lang="fr-CA" sz="1800" dirty="0">
              <a:latin typeface="Arial" panose="020B0604020202020204" pitchFamily="34" charset="0"/>
              <a:cs typeface="Arial" panose="020B0604020202020204" pitchFamily="34" charset="0"/>
            </a:endParaRPr>
          </a:p>
          <a:p>
            <a:pPr algn="just"/>
            <a:r>
              <a:rPr lang="fr-CA" sz="1800" dirty="0">
                <a:latin typeface="Arial" panose="020B0604020202020204" pitchFamily="34" charset="0"/>
                <a:cs typeface="Arial" panose="020B0604020202020204" pitchFamily="34" charset="0"/>
              </a:rPr>
              <a:t>Pour la CD 2, </a:t>
            </a:r>
            <a:r>
              <a:rPr lang="fr-CA" sz="1800" i="1" dirty="0">
                <a:latin typeface="Arial" panose="020B0604020202020204" pitchFamily="34" charset="0"/>
                <a:cs typeface="Arial" panose="020B0604020202020204" pitchFamily="34" charset="0"/>
              </a:rPr>
              <a:t>Interpréter une réalité sociale</a:t>
            </a:r>
            <a:r>
              <a:rPr lang="fr-CA" sz="1800" dirty="0">
                <a:latin typeface="Arial" panose="020B0604020202020204" pitchFamily="34" charset="0"/>
                <a:cs typeface="Arial" panose="020B0604020202020204" pitchFamily="34" charset="0"/>
              </a:rPr>
              <a:t>, les énoncés forment un deuxième bonhomme (distinct du premier), divisé en trois parties, correspondant aux trois composantes de la compétence : «Cerner l’objet de l’interprétation», «Analyser une réalité sociale» et «Assurer la validité de son interprétation». </a:t>
            </a:r>
          </a:p>
          <a:p>
            <a:pPr algn="just"/>
            <a:endParaRPr lang="fr-CA" sz="1800" dirty="0">
              <a:latin typeface="Arial" panose="020B0604020202020204" pitchFamily="34" charset="0"/>
              <a:cs typeface="Arial" panose="020B0604020202020204" pitchFamily="34" charset="0"/>
            </a:endParaRPr>
          </a:p>
          <a:p>
            <a:pPr algn="just"/>
            <a:r>
              <a:rPr lang="fr-CA" sz="1800" dirty="0">
                <a:latin typeface="Arial" panose="020B0604020202020204" pitchFamily="34" charset="0"/>
                <a:cs typeface="Arial" panose="020B0604020202020204" pitchFamily="34" charset="0"/>
              </a:rPr>
              <a:t>Les participants, individuellement ou en équipe, doivent sélectionner trois énoncés pour chacune des compétences, pour former ainsi les deux bonhommes. Pour ce faire, ils doivent lire attentivement les énoncés appartenant à chacune des composantes, et décider laquelle ils souhaitent travailler avec l’adulte. Ils ne peuvent pas choisir plusieurs énoncés appartement à la même composante. Ils doivent donc mettre en relation les différents énoncés, les comparer et chercher à les distinguer et à comprendre leur rôle. </a:t>
            </a:r>
          </a:p>
          <a:p>
            <a:pPr algn="just"/>
            <a:endParaRPr lang="fr-CA" sz="1800" dirty="0">
              <a:latin typeface="Arial" panose="020B0604020202020204" pitchFamily="34" charset="0"/>
              <a:cs typeface="Arial" panose="020B0604020202020204" pitchFamily="34" charset="0"/>
            </a:endParaRPr>
          </a:p>
          <a:p>
            <a:pPr algn="just"/>
            <a:r>
              <a:rPr lang="fr-CA" sz="1800" dirty="0">
                <a:latin typeface="Arial" panose="020B0604020202020204" pitchFamily="34" charset="0"/>
                <a:cs typeface="Arial" panose="020B0604020202020204" pitchFamily="34" charset="0"/>
              </a:rPr>
              <a:t>Retour : En grand groupe, les participants doivent justifier comment ils ont construit leur bonhomme, sur quelles raisons ont reposé leurs choix, pourquoi avoir choisi un énoncé plutôt qu’un autre. Ils doivent saisir que leurs bonhommes diffèrent en tout ou en partie de ceux des autres participants et que, par conséquence, le travail avec les compétences peut se personnaliser, ayant en vue qu’on peut commencer par les composantes et sous-composantes qui semblent les plus porteuses dans un contexte donné. </a:t>
            </a:r>
          </a:p>
        </p:txBody>
      </p:sp>
      <p:sp>
        <p:nvSpPr>
          <p:cNvPr id="11" name="Rectangle 9"/>
          <p:cNvSpPr>
            <a:spLocks noChangeArrowheads="1"/>
          </p:cNvSpPr>
          <p:nvPr/>
        </p:nvSpPr>
        <p:spPr bwMode="auto">
          <a:xfrm>
            <a:off x="2638748" y="2249760"/>
            <a:ext cx="1259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12" name="Rectangle 12"/>
          <p:cNvSpPr>
            <a:spLocks noChangeArrowheads="1"/>
          </p:cNvSpPr>
          <p:nvPr/>
        </p:nvSpPr>
        <p:spPr bwMode="auto">
          <a:xfrm>
            <a:off x="2638748" y="2706960"/>
            <a:ext cx="1259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A" altLang="fr-FR" sz="1800" b="0" i="0" u="none" strike="noStrike" cap="none" normalizeH="0" baseline="0">
                <a:ln>
                  <a:noFill/>
                </a:ln>
                <a:solidFill>
                  <a:schemeClr val="tx1"/>
                </a:solidFill>
                <a:effectLst/>
                <a:latin typeface="Arial" panose="020B0604020202020204" pitchFamily="34" charset="0"/>
              </a:rPr>
            </a:br>
            <a:endParaRPr kumimoji="0" lang="fr-CA"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2638748" y="3164160"/>
            <a:ext cx="1259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p:txBody>
      </p:sp>
      <p:sp>
        <p:nvSpPr>
          <p:cNvPr id="15" name="Organigramme : Terminateur 14"/>
          <p:cNvSpPr/>
          <p:nvPr/>
        </p:nvSpPr>
        <p:spPr>
          <a:xfrm rot="20774939">
            <a:off x="10224836" y="8138453"/>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1</a:t>
            </a:r>
          </a:p>
        </p:txBody>
      </p:sp>
    </p:spTree>
    <p:custDataLst>
      <p:tags r:id="rId1"/>
    </p:custDataLst>
    <p:extLst>
      <p:ext uri="{BB962C8B-B14F-4D97-AF65-F5344CB8AC3E}">
        <p14:creationId xmlns:p14="http://schemas.microsoft.com/office/powerpoint/2010/main" val="2628199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grpSp>
        <p:nvGrpSpPr>
          <p:cNvPr id="12324" name="Groupe 12323"/>
          <p:cNvGrpSpPr/>
          <p:nvPr/>
        </p:nvGrpSpPr>
        <p:grpSpPr>
          <a:xfrm>
            <a:off x="377850" y="4036363"/>
            <a:ext cx="11844289" cy="4411890"/>
            <a:chOff x="-314325" y="571458"/>
            <a:chExt cx="6569075" cy="1960603"/>
          </a:xfrm>
        </p:grpSpPr>
        <p:grpSp>
          <p:nvGrpSpPr>
            <p:cNvPr id="35" name="Group 57"/>
            <p:cNvGrpSpPr>
              <a:grpSpLocks/>
            </p:cNvGrpSpPr>
            <p:nvPr/>
          </p:nvGrpSpPr>
          <p:grpSpPr bwMode="auto">
            <a:xfrm>
              <a:off x="-314325" y="571458"/>
              <a:ext cx="6569075" cy="1960603"/>
              <a:chOff x="946" y="5813"/>
              <a:chExt cx="10344" cy="3087"/>
            </a:xfrm>
          </p:grpSpPr>
          <p:grpSp>
            <p:nvGrpSpPr>
              <p:cNvPr id="36" name="Group 86"/>
              <p:cNvGrpSpPr>
                <a:grpSpLocks/>
              </p:cNvGrpSpPr>
              <p:nvPr/>
            </p:nvGrpSpPr>
            <p:grpSpPr bwMode="auto">
              <a:xfrm>
                <a:off x="1041" y="7435"/>
                <a:ext cx="9067" cy="1465"/>
                <a:chOff x="953" y="7617"/>
                <a:chExt cx="9067" cy="1465"/>
              </a:xfrm>
            </p:grpSpPr>
            <p:grpSp>
              <p:nvGrpSpPr>
                <p:cNvPr id="54" name="Group 85"/>
                <p:cNvGrpSpPr>
                  <a:grpSpLocks/>
                </p:cNvGrpSpPr>
                <p:nvPr/>
              </p:nvGrpSpPr>
              <p:grpSpPr bwMode="auto">
                <a:xfrm>
                  <a:off x="957" y="7617"/>
                  <a:ext cx="9063" cy="689"/>
                  <a:chOff x="957" y="7617"/>
                  <a:chExt cx="9063" cy="689"/>
                </a:xfrm>
              </p:grpSpPr>
              <p:sp>
                <p:nvSpPr>
                  <p:cNvPr id="56" name="Text Box 71"/>
                  <p:cNvSpPr txBox="1">
                    <a:spLocks noChangeArrowheads="1"/>
                  </p:cNvSpPr>
                  <p:nvPr/>
                </p:nvSpPr>
                <p:spPr bwMode="auto">
                  <a:xfrm>
                    <a:off x="957" y="7719"/>
                    <a:ext cx="1014" cy="4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a:latin typeface="Arial" pitchFamily="34" charset="0"/>
                        <a:ea typeface="Times New Roman" pitchFamily="18" charset="0"/>
                        <a:cs typeface="Arial" pitchFamily="34" charset="0"/>
                      </a:rPr>
                      <a:t>Concepts particuliers</a:t>
                    </a:r>
                    <a:endParaRPr lang="fr-FR" altLang="fr-FR" sz="2397">
                      <a:latin typeface="Arial" pitchFamily="34" charset="0"/>
                      <a:cs typeface="Arial" pitchFamily="34" charset="0"/>
                    </a:endParaRPr>
                  </a:p>
                </p:txBody>
              </p:sp>
              <p:sp>
                <p:nvSpPr>
                  <p:cNvPr id="57" name="Text Box 72"/>
                  <p:cNvSpPr txBox="1">
                    <a:spLocks noChangeArrowheads="1"/>
                  </p:cNvSpPr>
                  <p:nvPr/>
                </p:nvSpPr>
                <p:spPr bwMode="auto">
                  <a:xfrm>
                    <a:off x="2342" y="7629"/>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marL="171450" indent="-171450" defTabSz="1217889" fontAlgn="base">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Alliance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Échange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Environnement</a:t>
                    </a:r>
                    <a:endParaRPr lang="fr-FR" altLang="fr-FR" sz="2397" dirty="0">
                      <a:latin typeface="Arial" pitchFamily="34" charset="0"/>
                      <a:cs typeface="Arial" pitchFamily="34" charset="0"/>
                    </a:endParaRPr>
                  </a:p>
                </p:txBody>
              </p:sp>
              <p:sp>
                <p:nvSpPr>
                  <p:cNvPr id="58" name="Text Box 73"/>
                  <p:cNvSpPr txBox="1">
                    <a:spLocks noChangeArrowheads="1"/>
                  </p:cNvSpPr>
                  <p:nvPr/>
                </p:nvSpPr>
                <p:spPr bwMode="auto">
                  <a:xfrm>
                    <a:off x="4334" y="7617"/>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marL="171450" indent="-171450" defTabSz="1217889" fontAlgn="base">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Adaptation</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Évangélisation</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Mercantilisme</a:t>
                    </a:r>
                    <a:endParaRPr lang="fr-FR" altLang="fr-FR" sz="2397" dirty="0">
                      <a:latin typeface="Arial" pitchFamily="34" charset="0"/>
                      <a:cs typeface="Arial" pitchFamily="34" charset="0"/>
                    </a:endParaRPr>
                  </a:p>
                </p:txBody>
              </p:sp>
              <p:sp>
                <p:nvSpPr>
                  <p:cNvPr id="59" name="Text Box 74"/>
                  <p:cNvSpPr txBox="1">
                    <a:spLocks noChangeArrowheads="1"/>
                  </p:cNvSpPr>
                  <p:nvPr/>
                </p:nvSpPr>
                <p:spPr bwMode="auto">
                  <a:xfrm>
                    <a:off x="6194" y="7617"/>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marL="171450" indent="-171450" defTabSz="1217889" fontAlgn="base">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Allégeance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Assimilation</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Constitution</a:t>
                    </a:r>
                    <a:endParaRPr lang="fr-FR" altLang="fr-FR" sz="2397" dirty="0">
                      <a:latin typeface="Arial" pitchFamily="34" charset="0"/>
                      <a:cs typeface="Arial" pitchFamily="34" charset="0"/>
                    </a:endParaRPr>
                  </a:p>
                </p:txBody>
              </p:sp>
              <p:sp>
                <p:nvSpPr>
                  <p:cNvPr id="60" name="Text Box 75"/>
                  <p:cNvSpPr txBox="1">
                    <a:spLocks noChangeArrowheads="1"/>
                  </p:cNvSpPr>
                  <p:nvPr/>
                </p:nvSpPr>
                <p:spPr bwMode="auto">
                  <a:xfrm>
                    <a:off x="8102" y="7617"/>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marL="171450" indent="-171450" defTabSz="1217889" fontAlgn="base">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Bourgeoisie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Nationalisme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Parlementarisme</a:t>
                    </a:r>
                    <a:endParaRPr lang="fr-FR" altLang="fr-FR" sz="2397" dirty="0">
                      <a:latin typeface="Arial" pitchFamily="34" charset="0"/>
                      <a:cs typeface="Arial" pitchFamily="34" charset="0"/>
                    </a:endParaRPr>
                  </a:p>
                </p:txBody>
              </p:sp>
            </p:grpSp>
            <p:sp>
              <p:nvSpPr>
                <p:cNvPr id="55" name="Text Box 76"/>
                <p:cNvSpPr txBox="1">
                  <a:spLocks noChangeArrowheads="1"/>
                </p:cNvSpPr>
                <p:nvPr/>
              </p:nvSpPr>
              <p:spPr bwMode="auto">
                <a:xfrm>
                  <a:off x="953" y="8606"/>
                  <a:ext cx="5382" cy="4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Concepts communs : culture, économie, pouvoir, société, territoire</a:t>
                  </a:r>
                  <a:endParaRPr lang="fr-FR" altLang="fr-FR" sz="799" dirty="0">
                    <a:latin typeface="Arial" pitchFamily="34" charset="0"/>
                    <a:cs typeface="Arial" pitchFamily="34" charset="0"/>
                  </a:endParaRPr>
                </a:p>
                <a:p>
                  <a:pPr defTabSz="1217889" eaLnBrk="0" fontAlgn="base" hangingPunct="0">
                    <a:spcBef>
                      <a:spcPct val="0"/>
                    </a:spcBef>
                    <a:spcAft>
                      <a:spcPct val="0"/>
                    </a:spcAft>
                  </a:pPr>
                  <a:endParaRPr lang="fr-FR" altLang="fr-FR" sz="2397" dirty="0">
                    <a:latin typeface="Arial" pitchFamily="34" charset="0"/>
                    <a:cs typeface="Arial" pitchFamily="34" charset="0"/>
                  </a:endParaRPr>
                </a:p>
              </p:txBody>
            </p:sp>
          </p:grpSp>
          <p:sp>
            <p:nvSpPr>
              <p:cNvPr id="37" name="AutoShape 57"/>
              <p:cNvSpPr>
                <a:spLocks noChangeShapeType="1"/>
              </p:cNvSpPr>
              <p:nvPr/>
            </p:nvSpPr>
            <p:spPr bwMode="auto">
              <a:xfrm>
                <a:off x="10067" y="6237"/>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38" name="AutoShape 56"/>
              <p:cNvSpPr>
                <a:spLocks noChangeShapeType="1"/>
              </p:cNvSpPr>
              <p:nvPr/>
            </p:nvSpPr>
            <p:spPr bwMode="auto">
              <a:xfrm>
                <a:off x="8087"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39" name="AutoShape 55"/>
              <p:cNvSpPr>
                <a:spLocks noChangeShapeType="1"/>
              </p:cNvSpPr>
              <p:nvPr/>
            </p:nvSpPr>
            <p:spPr bwMode="auto">
              <a:xfrm>
                <a:off x="6180"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0" name="AutoShape 53"/>
              <p:cNvSpPr>
                <a:spLocks noChangeShapeType="1"/>
              </p:cNvSpPr>
              <p:nvPr/>
            </p:nvSpPr>
            <p:spPr bwMode="auto">
              <a:xfrm>
                <a:off x="4320"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1" name="AutoShape 51"/>
              <p:cNvSpPr>
                <a:spLocks noChangeArrowheads="1"/>
              </p:cNvSpPr>
              <p:nvPr/>
            </p:nvSpPr>
            <p:spPr bwMode="auto">
              <a:xfrm>
                <a:off x="2208" y="6776"/>
                <a:ext cx="9082" cy="850"/>
              </a:xfrm>
              <a:prstGeom prst="rightArrow">
                <a:avLst>
                  <a:gd name="adj1" fmla="val 37259"/>
                  <a:gd name="adj2" fmla="val 108974"/>
                </a:avLst>
              </a:prstGeom>
              <a:solidFill>
                <a:srgbClr val="6C759A"/>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121793" tIns="60897" rIns="121793" bIns="60897" numCol="1" anchor="t" anchorCtr="0" compatLnSpc="1">
                <a:prstTxWarp prst="textNoShape">
                  <a:avLst/>
                </a:prstTxWarp>
              </a:bodyPr>
              <a:lstStyle/>
              <a:p>
                <a:endParaRPr lang="fr-CA" sz="3256"/>
              </a:p>
            </p:txBody>
          </p:sp>
          <p:sp>
            <p:nvSpPr>
              <p:cNvPr id="42" name="AutoShape 52"/>
              <p:cNvSpPr>
                <a:spLocks noChangeShapeType="1"/>
              </p:cNvSpPr>
              <p:nvPr/>
            </p:nvSpPr>
            <p:spPr bwMode="auto">
              <a:xfrm>
                <a:off x="2340"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grpSp>
            <p:nvGrpSpPr>
              <p:cNvPr id="43" name="Group 142"/>
              <p:cNvGrpSpPr>
                <a:grpSpLocks/>
              </p:cNvGrpSpPr>
              <p:nvPr/>
            </p:nvGrpSpPr>
            <p:grpSpPr bwMode="auto">
              <a:xfrm>
                <a:off x="946" y="5813"/>
                <a:ext cx="9059" cy="1401"/>
                <a:chOff x="946" y="5813"/>
                <a:chExt cx="9059" cy="1401"/>
              </a:xfrm>
            </p:grpSpPr>
            <p:sp>
              <p:nvSpPr>
                <p:cNvPr id="44" name="Text Box 70"/>
                <p:cNvSpPr txBox="1">
                  <a:spLocks noChangeArrowheads="1"/>
                </p:cNvSpPr>
                <p:nvPr/>
              </p:nvSpPr>
              <p:spPr bwMode="auto">
                <a:xfrm>
                  <a:off x="1058" y="6537"/>
                  <a:ext cx="1014" cy="4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a:latin typeface="Arial" pitchFamily="34" charset="0"/>
                      <a:ea typeface="Times New Roman" pitchFamily="18" charset="0"/>
                      <a:cs typeface="Arial" pitchFamily="34" charset="0"/>
                    </a:rPr>
                    <a:t>Réalité sociale</a:t>
                  </a:r>
                  <a:endParaRPr lang="fr-FR" altLang="fr-FR" sz="2397">
                    <a:latin typeface="Arial" pitchFamily="34" charset="0"/>
                    <a:cs typeface="Arial" pitchFamily="34" charset="0"/>
                  </a:endParaRPr>
                </a:p>
              </p:txBody>
            </p:sp>
            <p:sp>
              <p:nvSpPr>
                <p:cNvPr id="45" name="Text Box 68"/>
                <p:cNvSpPr txBox="1">
                  <a:spLocks noChangeArrowheads="1"/>
                </p:cNvSpPr>
                <p:nvPr/>
              </p:nvSpPr>
              <p:spPr bwMode="auto">
                <a:xfrm>
                  <a:off x="946" y="5813"/>
                  <a:ext cx="1014" cy="3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dirty="0">
                      <a:latin typeface="Arial" pitchFamily="34" charset="0"/>
                      <a:ea typeface="Times New Roman" pitchFamily="18" charset="0"/>
                      <a:cs typeface="Arial" pitchFamily="34" charset="0"/>
                    </a:rPr>
                    <a:t>Période</a:t>
                  </a:r>
                  <a:endParaRPr lang="fr-FR" altLang="fr-FR" sz="2397" dirty="0">
                    <a:latin typeface="Arial" pitchFamily="34" charset="0"/>
                    <a:cs typeface="Arial" pitchFamily="34" charset="0"/>
                  </a:endParaRPr>
                </a:p>
              </p:txBody>
            </p:sp>
            <p:sp>
              <p:nvSpPr>
                <p:cNvPr id="46" name="AutoShape 58"/>
                <p:cNvSpPr>
                  <a:spLocks noChangeShapeType="1"/>
                </p:cNvSpPr>
                <p:nvPr/>
              </p:nvSpPr>
              <p:spPr bwMode="auto">
                <a:xfrm>
                  <a:off x="4439" y="6368"/>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7" name="AutoShape 59"/>
                <p:cNvSpPr>
                  <a:spLocks noChangeShapeType="1"/>
                </p:cNvSpPr>
                <p:nvPr/>
              </p:nvSpPr>
              <p:spPr bwMode="auto">
                <a:xfrm>
                  <a:off x="6327" y="6367"/>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8" name="AutoShape 60"/>
                <p:cNvSpPr>
                  <a:spLocks noChangeShapeType="1"/>
                </p:cNvSpPr>
                <p:nvPr/>
              </p:nvSpPr>
              <p:spPr bwMode="auto">
                <a:xfrm>
                  <a:off x="8251" y="6366"/>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9" name="AutoShape 54"/>
                <p:cNvSpPr>
                  <a:spLocks noChangeShapeType="1"/>
                </p:cNvSpPr>
                <p:nvPr/>
              </p:nvSpPr>
              <p:spPr bwMode="auto">
                <a:xfrm>
                  <a:off x="2493" y="6369"/>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50" name="Text Box 61"/>
                <p:cNvSpPr txBox="1">
                  <a:spLocks noChangeArrowheads="1"/>
                </p:cNvSpPr>
                <p:nvPr/>
              </p:nvSpPr>
              <p:spPr bwMode="auto">
                <a:xfrm>
                  <a:off x="2402" y="6441"/>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dirty="0">
                      <a:latin typeface="Arial" pitchFamily="34" charset="0"/>
                      <a:ea typeface="Times New Roman" pitchFamily="18" charset="0"/>
                      <a:cs typeface="Arial" pitchFamily="34" charset="0"/>
                    </a:rPr>
                    <a:t>L’expérience des Autochtones et le projet de colonie</a:t>
                  </a:r>
                  <a:endParaRPr lang="fr-FR" altLang="fr-FR" sz="2397" dirty="0">
                    <a:latin typeface="Arial" pitchFamily="34" charset="0"/>
                    <a:cs typeface="Arial" pitchFamily="34" charset="0"/>
                  </a:endParaRPr>
                </a:p>
              </p:txBody>
            </p:sp>
            <p:sp>
              <p:nvSpPr>
                <p:cNvPr id="51" name="Text Box 62"/>
                <p:cNvSpPr txBox="1">
                  <a:spLocks noChangeArrowheads="1"/>
                </p:cNvSpPr>
                <p:nvPr/>
              </p:nvSpPr>
              <p:spPr bwMode="auto">
                <a:xfrm>
                  <a:off x="4275" y="6435"/>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a:latin typeface="Arial" pitchFamily="34" charset="0"/>
                      <a:ea typeface="Times New Roman" pitchFamily="18" charset="0"/>
                      <a:cs typeface="Arial" pitchFamily="34" charset="0"/>
                    </a:rPr>
                    <a:t>L’évolution de la société coloniale sous l’autorité de la métropole française</a:t>
                  </a:r>
                  <a:endParaRPr lang="fr-FR" altLang="fr-FR" sz="2397">
                    <a:latin typeface="Arial" pitchFamily="34" charset="0"/>
                    <a:cs typeface="Arial" pitchFamily="34" charset="0"/>
                  </a:endParaRPr>
                </a:p>
              </p:txBody>
            </p:sp>
            <p:sp>
              <p:nvSpPr>
                <p:cNvPr id="52" name="Text Box 63"/>
                <p:cNvSpPr txBox="1">
                  <a:spLocks noChangeArrowheads="1"/>
                </p:cNvSpPr>
                <p:nvPr/>
              </p:nvSpPr>
              <p:spPr bwMode="auto">
                <a:xfrm>
                  <a:off x="6097" y="6537"/>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dirty="0">
                      <a:latin typeface="Arial" pitchFamily="34" charset="0"/>
                      <a:ea typeface="Times New Roman" pitchFamily="18" charset="0"/>
                      <a:cs typeface="Arial" pitchFamily="34" charset="0"/>
                    </a:rPr>
                    <a:t>La Conquête et le changement d’empire</a:t>
                  </a:r>
                  <a:endParaRPr lang="fr-FR" altLang="fr-FR" sz="2397" dirty="0">
                    <a:latin typeface="Arial" pitchFamily="34" charset="0"/>
                    <a:cs typeface="Arial" pitchFamily="34" charset="0"/>
                  </a:endParaRPr>
                </a:p>
              </p:txBody>
            </p:sp>
            <p:sp>
              <p:nvSpPr>
                <p:cNvPr id="53" name="Text Box 64"/>
                <p:cNvSpPr txBox="1">
                  <a:spLocks noChangeArrowheads="1"/>
                </p:cNvSpPr>
                <p:nvPr/>
              </p:nvSpPr>
              <p:spPr bwMode="auto">
                <a:xfrm>
                  <a:off x="8087" y="6525"/>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a:latin typeface="Arial" pitchFamily="34" charset="0"/>
                      <a:ea typeface="Times New Roman" pitchFamily="18" charset="0"/>
                      <a:cs typeface="Arial" pitchFamily="34" charset="0"/>
                    </a:rPr>
                    <a:t>Les revendications et les luttes nationales</a:t>
                  </a:r>
                  <a:endParaRPr lang="fr-FR" altLang="fr-FR" sz="2397">
                    <a:latin typeface="Arial" pitchFamily="34" charset="0"/>
                    <a:cs typeface="Arial" pitchFamily="34" charset="0"/>
                  </a:endParaRPr>
                </a:p>
              </p:txBody>
            </p:sp>
          </p:grpSp>
        </p:grpSp>
        <p:sp>
          <p:nvSpPr>
            <p:cNvPr id="61" name="Text Box 56"/>
            <p:cNvSpPr txBox="1">
              <a:spLocks noChangeArrowheads="1"/>
            </p:cNvSpPr>
            <p:nvPr/>
          </p:nvSpPr>
          <p:spPr bwMode="auto">
            <a:xfrm>
              <a:off x="228118" y="573088"/>
              <a:ext cx="720725" cy="203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a:latin typeface="Arial" pitchFamily="34" charset="0"/>
                  <a:ea typeface="Times New Roman" pitchFamily="18" charset="0"/>
                  <a:cs typeface="Arial" pitchFamily="34" charset="0"/>
                </a:rPr>
                <a:t>Des origines</a:t>
              </a:r>
              <a:endParaRPr lang="fr-FR" altLang="fr-FR" sz="2397">
                <a:latin typeface="Arial" pitchFamily="34" charset="0"/>
                <a:cs typeface="Arial" pitchFamily="34" charset="0"/>
              </a:endParaRPr>
            </a:p>
          </p:txBody>
        </p:sp>
        <p:sp>
          <p:nvSpPr>
            <p:cNvPr id="62" name="Text Box 55"/>
            <p:cNvSpPr txBox="1">
              <a:spLocks noChangeArrowheads="1"/>
            </p:cNvSpPr>
            <p:nvPr/>
          </p:nvSpPr>
          <p:spPr bwMode="auto">
            <a:xfrm>
              <a:off x="1661102" y="571500"/>
              <a:ext cx="404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1608</a:t>
              </a:r>
              <a:endParaRPr lang="fr-FR" altLang="fr-FR" sz="2397" dirty="0">
                <a:latin typeface="Arial" pitchFamily="34" charset="0"/>
                <a:cs typeface="Arial" pitchFamily="34" charset="0"/>
              </a:endParaRPr>
            </a:p>
          </p:txBody>
        </p:sp>
        <p:sp>
          <p:nvSpPr>
            <p:cNvPr id="63" name="Text Box 54"/>
            <p:cNvSpPr txBox="1">
              <a:spLocks noChangeArrowheads="1"/>
            </p:cNvSpPr>
            <p:nvPr/>
          </p:nvSpPr>
          <p:spPr bwMode="auto">
            <a:xfrm>
              <a:off x="2863825" y="574675"/>
              <a:ext cx="404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a:latin typeface="Arial" pitchFamily="34" charset="0"/>
                  <a:ea typeface="Times New Roman" pitchFamily="18" charset="0"/>
                  <a:cs typeface="Arial" pitchFamily="34" charset="0"/>
                </a:rPr>
                <a:t>1760</a:t>
              </a:r>
              <a:endParaRPr lang="fr-FR" altLang="fr-FR" sz="2397">
                <a:latin typeface="Arial" pitchFamily="34" charset="0"/>
                <a:cs typeface="Arial" pitchFamily="34" charset="0"/>
              </a:endParaRPr>
            </a:p>
          </p:txBody>
        </p:sp>
        <p:sp>
          <p:nvSpPr>
            <p:cNvPr id="12320" name="Text Box 53"/>
            <p:cNvSpPr txBox="1">
              <a:spLocks noChangeArrowheads="1"/>
            </p:cNvSpPr>
            <p:nvPr/>
          </p:nvSpPr>
          <p:spPr bwMode="auto">
            <a:xfrm>
              <a:off x="4054829" y="573088"/>
              <a:ext cx="404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1791</a:t>
              </a:r>
              <a:endParaRPr lang="fr-FR" altLang="fr-FR" sz="2397" dirty="0">
                <a:latin typeface="Arial" pitchFamily="34" charset="0"/>
                <a:cs typeface="Arial" pitchFamily="34" charset="0"/>
              </a:endParaRPr>
            </a:p>
          </p:txBody>
        </p:sp>
        <p:sp>
          <p:nvSpPr>
            <p:cNvPr id="12321" name="Text Box 52"/>
            <p:cNvSpPr txBox="1">
              <a:spLocks noChangeArrowheads="1"/>
            </p:cNvSpPr>
            <p:nvPr/>
          </p:nvSpPr>
          <p:spPr bwMode="auto">
            <a:xfrm>
              <a:off x="5331484" y="573088"/>
              <a:ext cx="404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1840</a:t>
              </a:r>
              <a:endParaRPr lang="fr-FR" altLang="fr-FR" sz="2397" dirty="0">
                <a:latin typeface="Arial" pitchFamily="34" charset="0"/>
                <a:cs typeface="Arial" pitchFamily="34" charset="0"/>
              </a:endParaRPr>
            </a:p>
          </p:txBody>
        </p:sp>
      </p:grpSp>
      <p:sp>
        <p:nvSpPr>
          <p:cNvPr id="12322" name="Rectangle 83"/>
          <p:cNvSpPr>
            <a:spLocks noChangeArrowheads="1"/>
          </p:cNvSpPr>
          <p:nvPr/>
        </p:nvSpPr>
        <p:spPr bwMode="auto">
          <a:xfrm>
            <a:off x="521717" y="1254869"/>
            <a:ext cx="11556556" cy="176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algn="just" defTabSz="1217889" fontAlgn="base">
              <a:spcBef>
                <a:spcPct val="0"/>
              </a:spcBef>
              <a:spcAft>
                <a:spcPct val="0"/>
              </a:spcAft>
            </a:pPr>
            <a:r>
              <a:rPr lang="fr-CA" altLang="fr-FR" sz="2664" dirty="0">
                <a:latin typeface="Arial" pitchFamily="34" charset="0"/>
                <a:ea typeface="Times New Roman" pitchFamily="18" charset="0"/>
                <a:cs typeface="Arial" pitchFamily="34" charset="0"/>
              </a:rPr>
              <a:t>Le schéma qui suit présente les périodes de l’histoire du Québec et du Canada ainsi que les réalités sociales à partir desquelles se développent les compétences </a:t>
            </a:r>
            <a:r>
              <a:rPr lang="fr-CA" altLang="fr-FR" sz="2664" i="1" dirty="0">
                <a:latin typeface="Arial" pitchFamily="34" charset="0"/>
                <a:ea typeface="Times New Roman" pitchFamily="18" charset="0"/>
                <a:cs typeface="Arial" pitchFamily="34" charset="0"/>
              </a:rPr>
              <a:t>Caractériser une période de l’histoire du Québec</a:t>
            </a:r>
            <a:r>
              <a:rPr lang="fr-CA" altLang="fr-FR" sz="2664" dirty="0">
                <a:latin typeface="Arial" pitchFamily="34" charset="0"/>
                <a:ea typeface="Times New Roman" pitchFamily="18" charset="0"/>
                <a:cs typeface="Arial" pitchFamily="34" charset="0"/>
              </a:rPr>
              <a:t> </a:t>
            </a:r>
            <a:r>
              <a:rPr lang="fr-CA" altLang="fr-FR" sz="2664" i="1" dirty="0">
                <a:latin typeface="Arial" pitchFamily="34" charset="0"/>
                <a:ea typeface="Times New Roman" pitchFamily="18" charset="0"/>
                <a:cs typeface="Arial" pitchFamily="34" charset="0"/>
              </a:rPr>
              <a:t>et du Canada</a:t>
            </a:r>
            <a:r>
              <a:rPr lang="fr-CA" altLang="fr-FR" sz="2664" dirty="0">
                <a:latin typeface="Arial" pitchFamily="34" charset="0"/>
                <a:ea typeface="Times New Roman" pitchFamily="18" charset="0"/>
                <a:cs typeface="Arial" pitchFamily="34" charset="0"/>
              </a:rPr>
              <a:t> et </a:t>
            </a:r>
            <a:r>
              <a:rPr lang="fr-CA" altLang="fr-FR" sz="2664" i="1" dirty="0">
                <a:latin typeface="Arial" pitchFamily="34" charset="0"/>
                <a:ea typeface="Times New Roman" pitchFamily="18" charset="0"/>
                <a:cs typeface="Arial" pitchFamily="34" charset="0"/>
              </a:rPr>
              <a:t>Interpréter une réalité sociale</a:t>
            </a:r>
            <a:r>
              <a:rPr lang="fr-CA" altLang="fr-FR" sz="2664" dirty="0">
                <a:latin typeface="Arial" pitchFamily="34" charset="0"/>
                <a:ea typeface="Times New Roman" pitchFamily="18" charset="0"/>
                <a:cs typeface="Arial" pitchFamily="34" charset="0"/>
              </a:rPr>
              <a:t>. </a:t>
            </a:r>
            <a:endParaRPr lang="fr-CA" altLang="fr-FR" sz="2397" dirty="0">
              <a:latin typeface="Arial" pitchFamily="34" charset="0"/>
              <a:cs typeface="Arial" pitchFamily="34" charset="0"/>
            </a:endParaRPr>
          </a:p>
        </p:txBody>
      </p:sp>
      <p:sp>
        <p:nvSpPr>
          <p:cNvPr id="12323" name="Rectangle 101"/>
          <p:cNvSpPr>
            <a:spLocks noChangeArrowheads="1"/>
          </p:cNvSpPr>
          <p:nvPr/>
        </p:nvSpPr>
        <p:spPr bwMode="auto">
          <a:xfrm>
            <a:off x="210344" y="363032"/>
            <a:ext cx="12179300" cy="49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defTabSz="1217889" fontAlgn="base">
              <a:spcBef>
                <a:spcPct val="0"/>
              </a:spcBef>
              <a:spcAft>
                <a:spcPct val="0"/>
              </a:spcAft>
            </a:pPr>
            <a:endParaRPr lang="fr-FR" altLang="fr-FR" sz="2397">
              <a:latin typeface="Arial" pitchFamily="34" charset="0"/>
              <a:cs typeface="Arial" pitchFamily="34" charset="0"/>
            </a:endParaRPr>
          </a:p>
        </p:txBody>
      </p:sp>
      <p:sp>
        <p:nvSpPr>
          <p:cNvPr id="12326" name="ZoneTexte 12325"/>
          <p:cNvSpPr txBox="1"/>
          <p:nvPr/>
        </p:nvSpPr>
        <p:spPr>
          <a:xfrm>
            <a:off x="1" y="155347"/>
            <a:ext cx="12599988" cy="912237"/>
          </a:xfrm>
          <a:prstGeom prst="rect">
            <a:avLst/>
          </a:prstGeom>
          <a:noFill/>
        </p:spPr>
        <p:txBody>
          <a:bodyPr wrap="square" rtlCol="0">
            <a:spAutoFit/>
          </a:bodyPr>
          <a:lstStyle/>
          <a:p>
            <a:pPr lvl="0" algn="ctr" eaLnBrk="0" fontAlgn="base" hangingPunct="0">
              <a:spcBef>
                <a:spcPct val="0"/>
              </a:spcBef>
              <a:spcAft>
                <a:spcPct val="0"/>
              </a:spcAft>
            </a:pPr>
            <a:r>
              <a:rPr lang="fr-FR" altLang="fr-FR" sz="5328" b="1" dirty="0" bmk="">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Vue d’ensemble des cours</a:t>
            </a:r>
            <a:endParaRPr lang="fr-CA" altLang="fr-FR"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Accolade fermante 1"/>
          <p:cNvSpPr/>
          <p:nvPr/>
        </p:nvSpPr>
        <p:spPr>
          <a:xfrm rot="16200000">
            <a:off x="3762946" y="1520760"/>
            <a:ext cx="644754" cy="44293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sz="3256"/>
          </a:p>
        </p:txBody>
      </p:sp>
      <p:sp>
        <p:nvSpPr>
          <p:cNvPr id="3" name="ZoneTexte 2"/>
          <p:cNvSpPr txBox="1"/>
          <p:nvPr/>
        </p:nvSpPr>
        <p:spPr>
          <a:xfrm>
            <a:off x="3317267" y="2997522"/>
            <a:ext cx="1470559" cy="1279068"/>
          </a:xfrm>
          <a:prstGeom prst="rect">
            <a:avLst/>
          </a:prstGeom>
          <a:noFill/>
        </p:spPr>
        <p:txBody>
          <a:bodyPr wrap="square" rtlCol="0">
            <a:spAutoFit/>
          </a:bodyPr>
          <a:lstStyle/>
          <a:p>
            <a:pPr algn="ctr"/>
            <a:r>
              <a:rPr lang="fr-CA" sz="3256" b="1" dirty="0">
                <a:latin typeface="Arial" panose="020B0604020202020204" pitchFamily="34" charset="0"/>
                <a:cs typeface="Arial" panose="020B0604020202020204" pitchFamily="34" charset="0"/>
              </a:rPr>
              <a:t>Cours</a:t>
            </a:r>
          </a:p>
          <a:p>
            <a:pPr algn="ctr"/>
            <a:endParaRPr lang="fr-CA" sz="900" b="1" dirty="0">
              <a:latin typeface="Arial" panose="020B0604020202020204" pitchFamily="34" charset="0"/>
              <a:cs typeface="Arial" panose="020B0604020202020204" pitchFamily="34" charset="0"/>
            </a:endParaRPr>
          </a:p>
          <a:p>
            <a:pPr algn="ctr"/>
            <a:r>
              <a:rPr lang="fr-CA" sz="3256" b="1" dirty="0">
                <a:latin typeface="Arial" panose="020B0604020202020204" pitchFamily="34" charset="0"/>
                <a:cs typeface="Arial" panose="020B0604020202020204" pitchFamily="34" charset="0"/>
              </a:rPr>
              <a:t> 1</a:t>
            </a:r>
          </a:p>
        </p:txBody>
      </p:sp>
      <p:sp>
        <p:nvSpPr>
          <p:cNvPr id="64" name="Accolade fermante 63"/>
          <p:cNvSpPr/>
          <p:nvPr/>
        </p:nvSpPr>
        <p:spPr>
          <a:xfrm rot="16200000">
            <a:off x="8270747" y="1499316"/>
            <a:ext cx="644754" cy="44293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sz="3256"/>
          </a:p>
        </p:txBody>
      </p:sp>
      <p:sp>
        <p:nvSpPr>
          <p:cNvPr id="66" name="ZoneTexte 65"/>
          <p:cNvSpPr txBox="1"/>
          <p:nvPr/>
        </p:nvSpPr>
        <p:spPr>
          <a:xfrm>
            <a:off x="7812162" y="2997522"/>
            <a:ext cx="1470559" cy="1279068"/>
          </a:xfrm>
          <a:prstGeom prst="rect">
            <a:avLst/>
          </a:prstGeom>
          <a:noFill/>
        </p:spPr>
        <p:txBody>
          <a:bodyPr wrap="square" rtlCol="0">
            <a:spAutoFit/>
          </a:bodyPr>
          <a:lstStyle/>
          <a:p>
            <a:pPr algn="ctr"/>
            <a:r>
              <a:rPr lang="fr-CA" sz="3256" b="1" dirty="0">
                <a:latin typeface="Arial" panose="020B0604020202020204" pitchFamily="34" charset="0"/>
                <a:cs typeface="Arial" panose="020B0604020202020204" pitchFamily="34" charset="0"/>
              </a:rPr>
              <a:t>Cours</a:t>
            </a:r>
          </a:p>
          <a:p>
            <a:pPr algn="ctr"/>
            <a:endParaRPr lang="fr-CA" sz="900" b="1" dirty="0">
              <a:latin typeface="Arial" panose="020B0604020202020204" pitchFamily="34" charset="0"/>
              <a:cs typeface="Arial" panose="020B0604020202020204" pitchFamily="34" charset="0"/>
            </a:endParaRPr>
          </a:p>
          <a:p>
            <a:pPr algn="ctr"/>
            <a:r>
              <a:rPr lang="fr-CA" sz="3256" b="1" dirty="0">
                <a:latin typeface="Arial" panose="020B0604020202020204" pitchFamily="34" charset="0"/>
                <a:cs typeface="Arial" panose="020B0604020202020204" pitchFamily="34" charset="0"/>
              </a:rPr>
              <a:t> 2</a:t>
            </a:r>
          </a:p>
        </p:txBody>
      </p:sp>
    </p:spTree>
    <p:custDataLst>
      <p:tags r:id="rId1"/>
    </p:custDataLst>
    <p:extLst>
      <p:ext uri="{BB962C8B-B14F-4D97-AF65-F5344CB8AC3E}">
        <p14:creationId xmlns:p14="http://schemas.microsoft.com/office/powerpoint/2010/main" val="3794972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grpSp>
        <p:nvGrpSpPr>
          <p:cNvPr id="12324" name="Groupe 12323"/>
          <p:cNvGrpSpPr/>
          <p:nvPr/>
        </p:nvGrpSpPr>
        <p:grpSpPr>
          <a:xfrm>
            <a:off x="377850" y="4381942"/>
            <a:ext cx="11844289" cy="4411890"/>
            <a:chOff x="-314325" y="571458"/>
            <a:chExt cx="6569075" cy="1960603"/>
          </a:xfrm>
        </p:grpSpPr>
        <p:grpSp>
          <p:nvGrpSpPr>
            <p:cNvPr id="35" name="Group 57"/>
            <p:cNvGrpSpPr>
              <a:grpSpLocks/>
            </p:cNvGrpSpPr>
            <p:nvPr/>
          </p:nvGrpSpPr>
          <p:grpSpPr bwMode="auto">
            <a:xfrm>
              <a:off x="-314325" y="571458"/>
              <a:ext cx="6569075" cy="1960603"/>
              <a:chOff x="946" y="5813"/>
              <a:chExt cx="10344" cy="3087"/>
            </a:xfrm>
          </p:grpSpPr>
          <p:grpSp>
            <p:nvGrpSpPr>
              <p:cNvPr id="36" name="Group 86"/>
              <p:cNvGrpSpPr>
                <a:grpSpLocks/>
              </p:cNvGrpSpPr>
              <p:nvPr/>
            </p:nvGrpSpPr>
            <p:grpSpPr bwMode="auto">
              <a:xfrm>
                <a:off x="1041" y="7425"/>
                <a:ext cx="9067" cy="1475"/>
                <a:chOff x="953" y="7607"/>
                <a:chExt cx="9067" cy="1475"/>
              </a:xfrm>
            </p:grpSpPr>
            <p:grpSp>
              <p:nvGrpSpPr>
                <p:cNvPr id="54" name="Group 85"/>
                <p:cNvGrpSpPr>
                  <a:grpSpLocks/>
                </p:cNvGrpSpPr>
                <p:nvPr/>
              </p:nvGrpSpPr>
              <p:grpSpPr bwMode="auto">
                <a:xfrm>
                  <a:off x="957" y="7607"/>
                  <a:ext cx="9063" cy="699"/>
                  <a:chOff x="957" y="7607"/>
                  <a:chExt cx="9063" cy="699"/>
                </a:xfrm>
              </p:grpSpPr>
              <p:sp>
                <p:nvSpPr>
                  <p:cNvPr id="56" name="Text Box 71"/>
                  <p:cNvSpPr txBox="1">
                    <a:spLocks noChangeArrowheads="1"/>
                  </p:cNvSpPr>
                  <p:nvPr/>
                </p:nvSpPr>
                <p:spPr bwMode="auto">
                  <a:xfrm>
                    <a:off x="957" y="7719"/>
                    <a:ext cx="1014" cy="4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a:latin typeface="Arial" pitchFamily="34" charset="0"/>
                        <a:ea typeface="Times New Roman" pitchFamily="18" charset="0"/>
                        <a:cs typeface="Arial" pitchFamily="34" charset="0"/>
                      </a:rPr>
                      <a:t>Concepts particuliers</a:t>
                    </a:r>
                    <a:endParaRPr lang="fr-FR" altLang="fr-FR" sz="2397">
                      <a:latin typeface="Arial" pitchFamily="34" charset="0"/>
                      <a:cs typeface="Arial" pitchFamily="34" charset="0"/>
                    </a:endParaRPr>
                  </a:p>
                </p:txBody>
              </p:sp>
              <p:sp>
                <p:nvSpPr>
                  <p:cNvPr id="57" name="Text Box 72"/>
                  <p:cNvSpPr txBox="1">
                    <a:spLocks noChangeArrowheads="1"/>
                  </p:cNvSpPr>
                  <p:nvPr/>
                </p:nvSpPr>
                <p:spPr bwMode="auto">
                  <a:xfrm>
                    <a:off x="2342" y="7629"/>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marL="171450" indent="-171450" defTabSz="1217889" fontAlgn="base">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Fédéralisme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Industrialisation</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CA" altLang="fr-FR" sz="932" dirty="0">
                        <a:latin typeface="Arial" pitchFamily="34" charset="0"/>
                        <a:ea typeface="Times New Roman" pitchFamily="18" charset="0"/>
                        <a:cs typeface="Arial" pitchFamily="34" charset="0"/>
                      </a:rPr>
                      <a:t>Migration</a:t>
                    </a:r>
                    <a:endParaRPr lang="fr-CA" sz="2400" dirty="0"/>
                  </a:p>
                </p:txBody>
              </p:sp>
              <p:sp>
                <p:nvSpPr>
                  <p:cNvPr id="58" name="Text Box 73"/>
                  <p:cNvSpPr txBox="1">
                    <a:spLocks noChangeArrowheads="1"/>
                  </p:cNvSpPr>
                  <p:nvPr/>
                </p:nvSpPr>
                <p:spPr bwMode="auto">
                  <a:xfrm>
                    <a:off x="4334" y="7607"/>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marL="171450" indent="-171450" defTabSz="1217889" fontAlgn="base">
                      <a:spcBef>
                        <a:spcPct val="0"/>
                      </a:spcBef>
                      <a:spcAft>
                        <a:spcPct val="0"/>
                      </a:spcAft>
                      <a:buFont typeface="Arial" panose="020B0604020202020204" pitchFamily="34" charset="0"/>
                      <a:buChar char="•"/>
                    </a:pPr>
                    <a:r>
                      <a:rPr lang="fr-FR" altLang="fr-FR" sz="932" dirty="0">
                        <a:latin typeface="Arial" pitchFamily="34" charset="0"/>
                        <a:cs typeface="Arial" pitchFamily="34" charset="0"/>
                      </a:rPr>
                      <a:t>Impérialisme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Libéralisme</a:t>
                    </a:r>
                    <a:endParaRPr lang="fr-FR" altLang="fr-FR" sz="799" dirty="0">
                      <a:latin typeface="Arial" pitchFamily="34" charset="0"/>
                      <a:cs typeface="Arial" pitchFamily="34" charset="0"/>
                    </a:endParaRPr>
                  </a:p>
                  <a:p>
                    <a:pPr marL="171450" indent="-171450" defTabSz="1217889" eaLnBrk="0" fontAlgn="base" hangingPunct="0">
                      <a:spcBef>
                        <a:spcPct val="0"/>
                      </a:spcBef>
                      <a:spcAft>
                        <a:spcPct val="0"/>
                      </a:spcAft>
                      <a:buFont typeface="Arial" panose="020B0604020202020204" pitchFamily="34" charset="0"/>
                      <a:buChar char="•"/>
                    </a:pPr>
                    <a:r>
                      <a:rPr lang="fr-FR" altLang="fr-FR" sz="932" dirty="0">
                        <a:latin typeface="Arial" pitchFamily="34" charset="0"/>
                        <a:ea typeface="Times New Roman" pitchFamily="18" charset="0"/>
                        <a:cs typeface="Arial" pitchFamily="34" charset="0"/>
                      </a:rPr>
                      <a:t>Urbanisation</a:t>
                    </a:r>
                  </a:p>
                </p:txBody>
              </p:sp>
              <p:sp>
                <p:nvSpPr>
                  <p:cNvPr id="59" name="Text Box 74"/>
                  <p:cNvSpPr txBox="1">
                    <a:spLocks noChangeArrowheads="1"/>
                  </p:cNvSpPr>
                  <p:nvPr/>
                </p:nvSpPr>
                <p:spPr bwMode="auto">
                  <a:xfrm>
                    <a:off x="6194" y="7617"/>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lvl="0" indent="-171450" defTabSz="1217889" fontAlgn="base">
                      <a:spcBef>
                        <a:spcPct val="0"/>
                      </a:spcBef>
                      <a:spcAft>
                        <a:spcPct val="0"/>
                      </a:spcAft>
                      <a:buFontTx/>
                      <a:buChar char="•"/>
                    </a:pPr>
                    <a:r>
                      <a:rPr lang="fr-CA" sz="932" dirty="0">
                        <a:latin typeface="Arial" pitchFamily="34" charset="0"/>
                        <a:cs typeface="Arial" pitchFamily="34" charset="0"/>
                      </a:rPr>
                      <a:t>État-providence</a:t>
                    </a:r>
                  </a:p>
                  <a:p>
                    <a:pPr lvl="0" indent="-171450" defTabSz="1217889" fontAlgn="base">
                      <a:spcBef>
                        <a:spcPct val="0"/>
                      </a:spcBef>
                      <a:spcAft>
                        <a:spcPct val="0"/>
                      </a:spcAft>
                      <a:buFontTx/>
                      <a:buChar char="•"/>
                    </a:pPr>
                    <a:r>
                      <a:rPr lang="fr-CA" sz="932" dirty="0">
                        <a:latin typeface="Arial" pitchFamily="34" charset="0"/>
                        <a:cs typeface="Arial" pitchFamily="34" charset="0"/>
                      </a:rPr>
                      <a:t>Féminisme</a:t>
                    </a:r>
                  </a:p>
                  <a:p>
                    <a:pPr lvl="0" indent="-171450" defTabSz="1217889" fontAlgn="base">
                      <a:spcBef>
                        <a:spcPct val="0"/>
                      </a:spcBef>
                      <a:spcAft>
                        <a:spcPct val="0"/>
                      </a:spcAft>
                      <a:buFontTx/>
                      <a:buChar char="•"/>
                    </a:pPr>
                    <a:r>
                      <a:rPr lang="fr-CA" sz="932" dirty="0">
                        <a:latin typeface="Arial" pitchFamily="34" charset="0"/>
                        <a:cs typeface="Arial" pitchFamily="34" charset="0"/>
                      </a:rPr>
                      <a:t>Laïcisation</a:t>
                    </a:r>
                  </a:p>
                </p:txBody>
              </p:sp>
              <p:sp>
                <p:nvSpPr>
                  <p:cNvPr id="60" name="Text Box 75"/>
                  <p:cNvSpPr txBox="1">
                    <a:spLocks noChangeArrowheads="1"/>
                  </p:cNvSpPr>
                  <p:nvPr/>
                </p:nvSpPr>
                <p:spPr bwMode="auto">
                  <a:xfrm>
                    <a:off x="8102" y="7617"/>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marL="171450" lvl="0" indent="-171450">
                      <a:buFont typeface="Arial" panose="020B0604020202020204" pitchFamily="34" charset="0"/>
                      <a:buChar char="•"/>
                    </a:pPr>
                    <a:r>
                      <a:rPr lang="fr-CA" sz="932" dirty="0">
                        <a:latin typeface="Arial" pitchFamily="34" charset="0"/>
                        <a:cs typeface="Arial" pitchFamily="34" charset="0"/>
                      </a:rPr>
                      <a:t>Néolibéralisme</a:t>
                    </a:r>
                  </a:p>
                  <a:p>
                    <a:pPr marL="171450" lvl="0" indent="-171450">
                      <a:buFont typeface="Arial" panose="020B0604020202020204" pitchFamily="34" charset="0"/>
                      <a:buChar char="•"/>
                    </a:pPr>
                    <a:r>
                      <a:rPr lang="fr-CA" sz="932" dirty="0">
                        <a:latin typeface="Arial" pitchFamily="34" charset="0"/>
                        <a:cs typeface="Arial" pitchFamily="34" charset="0"/>
                      </a:rPr>
                      <a:t>Société civile</a:t>
                    </a:r>
                  </a:p>
                  <a:p>
                    <a:pPr marL="171450" lvl="0" indent="-171450">
                      <a:buFont typeface="Arial" panose="020B0604020202020204" pitchFamily="34" charset="0"/>
                      <a:buChar char="•"/>
                    </a:pPr>
                    <a:r>
                      <a:rPr lang="fr-CA" sz="932" dirty="0">
                        <a:latin typeface="Arial" pitchFamily="34" charset="0"/>
                        <a:cs typeface="Arial" pitchFamily="34" charset="0"/>
                      </a:rPr>
                      <a:t>Souverainisme</a:t>
                    </a:r>
                  </a:p>
                </p:txBody>
              </p:sp>
            </p:grpSp>
            <p:sp>
              <p:nvSpPr>
                <p:cNvPr id="55" name="Text Box 76"/>
                <p:cNvSpPr txBox="1">
                  <a:spLocks noChangeArrowheads="1"/>
                </p:cNvSpPr>
                <p:nvPr/>
              </p:nvSpPr>
              <p:spPr bwMode="auto">
                <a:xfrm>
                  <a:off x="953" y="8606"/>
                  <a:ext cx="5382" cy="4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Concepts communs : culture, économie, pouvoir, société, territoire</a:t>
                  </a:r>
                  <a:endParaRPr lang="fr-FR" altLang="fr-FR" sz="799" dirty="0">
                    <a:latin typeface="Arial" pitchFamily="34" charset="0"/>
                    <a:cs typeface="Arial" pitchFamily="34" charset="0"/>
                  </a:endParaRPr>
                </a:p>
                <a:p>
                  <a:pPr defTabSz="1217889" eaLnBrk="0" fontAlgn="base" hangingPunct="0">
                    <a:spcBef>
                      <a:spcPct val="0"/>
                    </a:spcBef>
                    <a:spcAft>
                      <a:spcPct val="0"/>
                    </a:spcAft>
                  </a:pPr>
                  <a:endParaRPr lang="fr-FR" altLang="fr-FR" sz="2397" dirty="0">
                    <a:latin typeface="Arial" pitchFamily="34" charset="0"/>
                    <a:cs typeface="Arial" pitchFamily="34" charset="0"/>
                  </a:endParaRPr>
                </a:p>
              </p:txBody>
            </p:sp>
          </p:grpSp>
          <p:sp>
            <p:nvSpPr>
              <p:cNvPr id="37" name="AutoShape 57"/>
              <p:cNvSpPr>
                <a:spLocks noChangeShapeType="1"/>
              </p:cNvSpPr>
              <p:nvPr/>
            </p:nvSpPr>
            <p:spPr bwMode="auto">
              <a:xfrm>
                <a:off x="10067" y="6237"/>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38" name="AutoShape 56"/>
              <p:cNvSpPr>
                <a:spLocks noChangeShapeType="1"/>
              </p:cNvSpPr>
              <p:nvPr/>
            </p:nvSpPr>
            <p:spPr bwMode="auto">
              <a:xfrm>
                <a:off x="8087"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39" name="AutoShape 55"/>
              <p:cNvSpPr>
                <a:spLocks noChangeShapeType="1"/>
              </p:cNvSpPr>
              <p:nvPr/>
            </p:nvSpPr>
            <p:spPr bwMode="auto">
              <a:xfrm>
                <a:off x="6180"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0" name="AutoShape 53"/>
              <p:cNvSpPr>
                <a:spLocks noChangeShapeType="1"/>
              </p:cNvSpPr>
              <p:nvPr/>
            </p:nvSpPr>
            <p:spPr bwMode="auto">
              <a:xfrm>
                <a:off x="4320"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1" name="AutoShape 51"/>
              <p:cNvSpPr>
                <a:spLocks noChangeArrowheads="1"/>
              </p:cNvSpPr>
              <p:nvPr/>
            </p:nvSpPr>
            <p:spPr bwMode="auto">
              <a:xfrm>
                <a:off x="2208" y="6776"/>
                <a:ext cx="9082" cy="850"/>
              </a:xfrm>
              <a:prstGeom prst="rightArrow">
                <a:avLst>
                  <a:gd name="adj1" fmla="val 37259"/>
                  <a:gd name="adj2" fmla="val 108974"/>
                </a:avLst>
              </a:prstGeom>
              <a:solidFill>
                <a:srgbClr val="6C759A"/>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121793" tIns="60897" rIns="121793" bIns="60897" numCol="1" anchor="t" anchorCtr="0" compatLnSpc="1">
                <a:prstTxWarp prst="textNoShape">
                  <a:avLst/>
                </a:prstTxWarp>
              </a:bodyPr>
              <a:lstStyle/>
              <a:p>
                <a:endParaRPr lang="fr-CA" sz="3256"/>
              </a:p>
            </p:txBody>
          </p:sp>
          <p:sp>
            <p:nvSpPr>
              <p:cNvPr id="42" name="AutoShape 52"/>
              <p:cNvSpPr>
                <a:spLocks noChangeShapeType="1"/>
              </p:cNvSpPr>
              <p:nvPr/>
            </p:nvSpPr>
            <p:spPr bwMode="auto">
              <a:xfrm>
                <a:off x="2340" y="6235"/>
                <a:ext cx="13" cy="215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grpSp>
            <p:nvGrpSpPr>
              <p:cNvPr id="43" name="Group 142"/>
              <p:cNvGrpSpPr>
                <a:grpSpLocks/>
              </p:cNvGrpSpPr>
              <p:nvPr/>
            </p:nvGrpSpPr>
            <p:grpSpPr bwMode="auto">
              <a:xfrm>
                <a:off x="946" y="5813"/>
                <a:ext cx="9059" cy="1399"/>
                <a:chOff x="946" y="5813"/>
                <a:chExt cx="9059" cy="1399"/>
              </a:xfrm>
            </p:grpSpPr>
            <p:sp>
              <p:nvSpPr>
                <p:cNvPr id="44" name="Text Box 70"/>
                <p:cNvSpPr txBox="1">
                  <a:spLocks noChangeArrowheads="1"/>
                </p:cNvSpPr>
                <p:nvPr/>
              </p:nvSpPr>
              <p:spPr bwMode="auto">
                <a:xfrm>
                  <a:off x="1058" y="6537"/>
                  <a:ext cx="1014" cy="4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a:latin typeface="Arial" pitchFamily="34" charset="0"/>
                      <a:ea typeface="Times New Roman" pitchFamily="18" charset="0"/>
                      <a:cs typeface="Arial" pitchFamily="34" charset="0"/>
                    </a:rPr>
                    <a:t>Réalité sociale</a:t>
                  </a:r>
                  <a:endParaRPr lang="fr-FR" altLang="fr-FR" sz="2397">
                    <a:latin typeface="Arial" pitchFamily="34" charset="0"/>
                    <a:cs typeface="Arial" pitchFamily="34" charset="0"/>
                  </a:endParaRPr>
                </a:p>
              </p:txBody>
            </p:sp>
            <p:sp>
              <p:nvSpPr>
                <p:cNvPr id="45" name="Text Box 68"/>
                <p:cNvSpPr txBox="1">
                  <a:spLocks noChangeArrowheads="1"/>
                </p:cNvSpPr>
                <p:nvPr/>
              </p:nvSpPr>
              <p:spPr bwMode="auto">
                <a:xfrm>
                  <a:off x="946" y="5813"/>
                  <a:ext cx="1014" cy="3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dirty="0">
                      <a:latin typeface="Arial" pitchFamily="34" charset="0"/>
                      <a:ea typeface="Times New Roman" pitchFamily="18" charset="0"/>
                      <a:cs typeface="Arial" pitchFamily="34" charset="0"/>
                    </a:rPr>
                    <a:t>Période</a:t>
                  </a:r>
                  <a:endParaRPr lang="fr-FR" altLang="fr-FR" sz="2397" dirty="0">
                    <a:latin typeface="Arial" pitchFamily="34" charset="0"/>
                    <a:cs typeface="Arial" pitchFamily="34" charset="0"/>
                  </a:endParaRPr>
                </a:p>
              </p:txBody>
            </p:sp>
            <p:sp>
              <p:nvSpPr>
                <p:cNvPr id="46" name="AutoShape 58"/>
                <p:cNvSpPr>
                  <a:spLocks noChangeShapeType="1"/>
                </p:cNvSpPr>
                <p:nvPr/>
              </p:nvSpPr>
              <p:spPr bwMode="auto">
                <a:xfrm>
                  <a:off x="4439" y="6368"/>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7" name="AutoShape 59"/>
                <p:cNvSpPr>
                  <a:spLocks noChangeShapeType="1"/>
                </p:cNvSpPr>
                <p:nvPr/>
              </p:nvSpPr>
              <p:spPr bwMode="auto">
                <a:xfrm>
                  <a:off x="6327" y="6367"/>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8" name="AutoShape 60"/>
                <p:cNvSpPr>
                  <a:spLocks noChangeShapeType="1"/>
                </p:cNvSpPr>
                <p:nvPr/>
              </p:nvSpPr>
              <p:spPr bwMode="auto">
                <a:xfrm>
                  <a:off x="8251" y="6366"/>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49" name="AutoShape 54"/>
                <p:cNvSpPr>
                  <a:spLocks noChangeShapeType="1"/>
                </p:cNvSpPr>
                <p:nvPr/>
              </p:nvSpPr>
              <p:spPr bwMode="auto">
                <a:xfrm>
                  <a:off x="2493" y="6369"/>
                  <a:ext cx="1658" cy="1"/>
                </a:xfrm>
                <a:prstGeom prst="straightConnector1">
                  <a:avLst/>
                </a:prstGeom>
                <a:noFill/>
                <a:ln w="19050">
                  <a:solidFill>
                    <a:srgbClr val="000000"/>
                  </a:solidFill>
                  <a:round/>
                  <a:headEnd/>
                  <a:tailEnd type="triangle" w="lg" len="med"/>
                </a:ln>
                <a:extLst>
                  <a:ext uri="{909E8E84-426E-40DD-AFC4-6F175D3DCCD1}">
                    <a14:hiddenFill xmlns:a14="http://schemas.microsoft.com/office/drawing/2010/main">
                      <a:noFill/>
                    </a14:hiddenFill>
                  </a:ext>
                </a:extLst>
              </p:spPr>
              <p:txBody>
                <a:bodyPr vert="horz" wrap="square" lIns="121793" tIns="60897" rIns="121793" bIns="60897" numCol="1" anchor="t" anchorCtr="0" compatLnSpc="1">
                  <a:prstTxWarp prst="textNoShape">
                    <a:avLst/>
                  </a:prstTxWarp>
                </a:bodyPr>
                <a:lstStyle/>
                <a:p>
                  <a:endParaRPr lang="fr-CA" sz="3256"/>
                </a:p>
              </p:txBody>
            </p:sp>
            <p:sp>
              <p:nvSpPr>
                <p:cNvPr id="50" name="Text Box 61"/>
                <p:cNvSpPr txBox="1">
                  <a:spLocks noChangeArrowheads="1"/>
                </p:cNvSpPr>
                <p:nvPr/>
              </p:nvSpPr>
              <p:spPr bwMode="auto">
                <a:xfrm>
                  <a:off x="2381" y="6535"/>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dirty="0">
                      <a:latin typeface="Arial" pitchFamily="34" charset="0"/>
                      <a:ea typeface="Times New Roman" pitchFamily="18" charset="0"/>
                      <a:cs typeface="Arial" pitchFamily="34" charset="0"/>
                    </a:rPr>
                    <a:t>La formation du régime fédéral canadien</a:t>
                  </a:r>
                  <a:endParaRPr lang="fr-FR" altLang="fr-FR" sz="2397" dirty="0">
                    <a:latin typeface="Arial" pitchFamily="34" charset="0"/>
                    <a:cs typeface="Arial" pitchFamily="34" charset="0"/>
                  </a:endParaRPr>
                </a:p>
              </p:txBody>
            </p:sp>
            <p:sp>
              <p:nvSpPr>
                <p:cNvPr id="51" name="Text Box 62"/>
                <p:cNvSpPr txBox="1">
                  <a:spLocks noChangeArrowheads="1"/>
                </p:cNvSpPr>
                <p:nvPr/>
              </p:nvSpPr>
              <p:spPr bwMode="auto">
                <a:xfrm>
                  <a:off x="4275" y="6535"/>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defTabSz="1217889" fontAlgn="base">
                    <a:spcBef>
                      <a:spcPct val="0"/>
                    </a:spcBef>
                    <a:spcAft>
                      <a:spcPct val="0"/>
                    </a:spcAft>
                  </a:pPr>
                  <a:r>
                    <a:rPr lang="fr-FR" altLang="fr-FR" sz="932" dirty="0">
                      <a:latin typeface="Arial" pitchFamily="34" charset="0"/>
                      <a:ea typeface="Times New Roman" pitchFamily="18" charset="0"/>
                      <a:cs typeface="Arial" pitchFamily="34" charset="0"/>
                    </a:rPr>
                    <a:t>Les nationalismes et l’autonomie du Canada</a:t>
                  </a:r>
                  <a:endParaRPr lang="fr-FR" altLang="fr-FR" sz="2397" dirty="0">
                    <a:latin typeface="Arial" pitchFamily="34" charset="0"/>
                    <a:cs typeface="Arial" pitchFamily="34" charset="0"/>
                  </a:endParaRPr>
                </a:p>
              </p:txBody>
            </p:sp>
            <p:sp>
              <p:nvSpPr>
                <p:cNvPr id="52" name="Text Box 63"/>
                <p:cNvSpPr txBox="1">
                  <a:spLocks noChangeArrowheads="1"/>
                </p:cNvSpPr>
                <p:nvPr/>
              </p:nvSpPr>
              <p:spPr bwMode="auto">
                <a:xfrm>
                  <a:off x="6118" y="6535"/>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a:r>
                    <a:rPr lang="fr-CA" sz="930" dirty="0">
                      <a:latin typeface="Arial" panose="020B0604020202020204" pitchFamily="34" charset="0"/>
                      <a:cs typeface="Arial" panose="020B0604020202020204" pitchFamily="34" charset="0"/>
                    </a:rPr>
                    <a:t>La modernisation du Québec et la Révolution tranquille</a:t>
                  </a:r>
                </a:p>
              </p:txBody>
            </p:sp>
            <p:sp>
              <p:nvSpPr>
                <p:cNvPr id="53" name="Text Box 64"/>
                <p:cNvSpPr txBox="1">
                  <a:spLocks noChangeArrowheads="1"/>
                </p:cNvSpPr>
                <p:nvPr/>
              </p:nvSpPr>
              <p:spPr bwMode="auto">
                <a:xfrm>
                  <a:off x="8087" y="6525"/>
                  <a:ext cx="1918"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algn="ctr"/>
                  <a:r>
                    <a:rPr lang="fr-CA" sz="930" dirty="0">
                      <a:latin typeface="Arial" panose="020B0604020202020204" pitchFamily="34" charset="0"/>
                      <a:cs typeface="Arial" panose="020B0604020202020204" pitchFamily="34" charset="0"/>
                    </a:rPr>
                    <a:t>Les choix de société dans le Québec contemporain</a:t>
                  </a:r>
                </a:p>
              </p:txBody>
            </p:sp>
          </p:grpSp>
        </p:grpSp>
        <p:sp>
          <p:nvSpPr>
            <p:cNvPr id="61" name="Text Box 56"/>
            <p:cNvSpPr txBox="1">
              <a:spLocks noChangeArrowheads="1"/>
            </p:cNvSpPr>
            <p:nvPr/>
          </p:nvSpPr>
          <p:spPr bwMode="auto">
            <a:xfrm>
              <a:off x="413624" y="573088"/>
              <a:ext cx="399988" cy="203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cs typeface="Arial" pitchFamily="34" charset="0"/>
                </a:rPr>
                <a:t>1840</a:t>
              </a:r>
              <a:endParaRPr lang="fr-FR" altLang="fr-FR" sz="2397" dirty="0">
                <a:latin typeface="Arial" pitchFamily="34" charset="0"/>
                <a:cs typeface="Arial" pitchFamily="34" charset="0"/>
              </a:endParaRPr>
            </a:p>
          </p:txBody>
        </p:sp>
        <p:sp>
          <p:nvSpPr>
            <p:cNvPr id="62" name="Text Box 55"/>
            <p:cNvSpPr txBox="1">
              <a:spLocks noChangeArrowheads="1"/>
            </p:cNvSpPr>
            <p:nvPr/>
          </p:nvSpPr>
          <p:spPr bwMode="auto">
            <a:xfrm>
              <a:off x="1661102" y="571500"/>
              <a:ext cx="404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1896</a:t>
              </a:r>
              <a:endParaRPr lang="fr-FR" altLang="fr-FR" sz="2397" dirty="0">
                <a:latin typeface="Arial" pitchFamily="34" charset="0"/>
                <a:cs typeface="Arial" pitchFamily="34" charset="0"/>
              </a:endParaRPr>
            </a:p>
          </p:txBody>
        </p:sp>
        <p:sp>
          <p:nvSpPr>
            <p:cNvPr id="63" name="Text Box 54"/>
            <p:cNvSpPr txBox="1">
              <a:spLocks noChangeArrowheads="1"/>
            </p:cNvSpPr>
            <p:nvPr/>
          </p:nvSpPr>
          <p:spPr bwMode="auto">
            <a:xfrm>
              <a:off x="2863825" y="574675"/>
              <a:ext cx="404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1945</a:t>
              </a:r>
              <a:endParaRPr lang="fr-FR" altLang="fr-FR" sz="2397" dirty="0">
                <a:latin typeface="Arial" pitchFamily="34" charset="0"/>
                <a:cs typeface="Arial" pitchFamily="34" charset="0"/>
              </a:endParaRPr>
            </a:p>
          </p:txBody>
        </p:sp>
        <p:sp>
          <p:nvSpPr>
            <p:cNvPr id="12320" name="Text Box 53"/>
            <p:cNvSpPr txBox="1">
              <a:spLocks noChangeArrowheads="1"/>
            </p:cNvSpPr>
            <p:nvPr/>
          </p:nvSpPr>
          <p:spPr bwMode="auto">
            <a:xfrm>
              <a:off x="4054829" y="573088"/>
              <a:ext cx="4048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1980</a:t>
              </a:r>
              <a:endParaRPr lang="fr-FR" altLang="fr-FR" sz="2397" dirty="0">
                <a:latin typeface="Arial" pitchFamily="34" charset="0"/>
                <a:cs typeface="Arial" pitchFamily="34" charset="0"/>
              </a:endParaRPr>
            </a:p>
          </p:txBody>
        </p:sp>
        <p:sp>
          <p:nvSpPr>
            <p:cNvPr id="12321" name="Text Box 52"/>
            <p:cNvSpPr txBox="1">
              <a:spLocks noChangeArrowheads="1"/>
            </p:cNvSpPr>
            <p:nvPr/>
          </p:nvSpPr>
          <p:spPr bwMode="auto">
            <a:xfrm>
              <a:off x="5245833" y="573088"/>
              <a:ext cx="490464"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3" tIns="60897" rIns="121793" bIns="60897" numCol="1" anchor="t" anchorCtr="0" compatLnSpc="1">
              <a:prstTxWarp prst="textNoShape">
                <a:avLst/>
              </a:prstTxWarp>
            </a:bodyPr>
            <a:lstStyle/>
            <a:p>
              <a:pPr defTabSz="1217889" fontAlgn="base">
                <a:spcBef>
                  <a:spcPct val="0"/>
                </a:spcBef>
                <a:spcAft>
                  <a:spcPct val="0"/>
                </a:spcAft>
              </a:pPr>
              <a:r>
                <a:rPr lang="fr-FR" altLang="fr-FR" sz="932" dirty="0">
                  <a:latin typeface="Arial" pitchFamily="34" charset="0"/>
                  <a:ea typeface="Times New Roman" pitchFamily="18" charset="0"/>
                  <a:cs typeface="Arial" pitchFamily="34" charset="0"/>
                </a:rPr>
                <a:t>À nos jours</a:t>
              </a:r>
              <a:endParaRPr lang="fr-FR" altLang="fr-FR" sz="2397" dirty="0">
                <a:latin typeface="Arial" pitchFamily="34" charset="0"/>
                <a:cs typeface="Arial" pitchFamily="34" charset="0"/>
              </a:endParaRPr>
            </a:p>
          </p:txBody>
        </p:sp>
      </p:grpSp>
      <p:sp>
        <p:nvSpPr>
          <p:cNvPr id="12322" name="Rectangle 83"/>
          <p:cNvSpPr>
            <a:spLocks noChangeArrowheads="1"/>
          </p:cNvSpPr>
          <p:nvPr/>
        </p:nvSpPr>
        <p:spPr bwMode="auto">
          <a:xfrm>
            <a:off x="521717" y="1542901"/>
            <a:ext cx="11556556" cy="176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algn="just" defTabSz="1217889" fontAlgn="base">
              <a:spcBef>
                <a:spcPct val="0"/>
              </a:spcBef>
              <a:spcAft>
                <a:spcPct val="0"/>
              </a:spcAft>
            </a:pPr>
            <a:r>
              <a:rPr lang="fr-CA" altLang="fr-FR" sz="2664" dirty="0">
                <a:latin typeface="Arial" pitchFamily="34" charset="0"/>
                <a:ea typeface="Times New Roman" pitchFamily="18" charset="0"/>
                <a:cs typeface="Arial" pitchFamily="34" charset="0"/>
              </a:rPr>
              <a:t>Le schéma qui suit présente les périodes de l’histoire du Québec et du Canada ainsi que les réalités sociales à partir desquelles se développent les compétences </a:t>
            </a:r>
            <a:r>
              <a:rPr lang="fr-CA" altLang="fr-FR" sz="2664" i="1" dirty="0">
                <a:latin typeface="Arial" pitchFamily="34" charset="0"/>
                <a:ea typeface="Times New Roman" pitchFamily="18" charset="0"/>
                <a:cs typeface="Arial" pitchFamily="34" charset="0"/>
              </a:rPr>
              <a:t>Caractériser une période de l’histoire du Québec</a:t>
            </a:r>
            <a:r>
              <a:rPr lang="fr-CA" altLang="fr-FR" sz="2664" dirty="0">
                <a:latin typeface="Arial" pitchFamily="34" charset="0"/>
                <a:ea typeface="Times New Roman" pitchFamily="18" charset="0"/>
                <a:cs typeface="Arial" pitchFamily="34" charset="0"/>
              </a:rPr>
              <a:t> </a:t>
            </a:r>
            <a:r>
              <a:rPr lang="fr-CA" altLang="fr-FR" sz="2664" i="1" dirty="0">
                <a:latin typeface="Arial" pitchFamily="34" charset="0"/>
                <a:ea typeface="Times New Roman" pitchFamily="18" charset="0"/>
                <a:cs typeface="Arial" pitchFamily="34" charset="0"/>
              </a:rPr>
              <a:t>et du Canada</a:t>
            </a:r>
            <a:r>
              <a:rPr lang="fr-CA" altLang="fr-FR" sz="2664" dirty="0">
                <a:latin typeface="Arial" pitchFamily="34" charset="0"/>
                <a:ea typeface="Times New Roman" pitchFamily="18" charset="0"/>
                <a:cs typeface="Arial" pitchFamily="34" charset="0"/>
              </a:rPr>
              <a:t> et </a:t>
            </a:r>
            <a:r>
              <a:rPr lang="fr-CA" altLang="fr-FR" sz="2664" i="1" dirty="0">
                <a:latin typeface="Arial" pitchFamily="34" charset="0"/>
                <a:ea typeface="Times New Roman" pitchFamily="18" charset="0"/>
                <a:cs typeface="Arial" pitchFamily="34" charset="0"/>
              </a:rPr>
              <a:t>Interpréter une réalité sociale</a:t>
            </a:r>
            <a:r>
              <a:rPr lang="fr-CA" altLang="fr-FR" sz="2664" dirty="0">
                <a:latin typeface="Arial" pitchFamily="34" charset="0"/>
                <a:ea typeface="Times New Roman" pitchFamily="18" charset="0"/>
                <a:cs typeface="Arial" pitchFamily="34" charset="0"/>
              </a:rPr>
              <a:t>. </a:t>
            </a:r>
            <a:endParaRPr lang="fr-CA" altLang="fr-FR" sz="2397" dirty="0">
              <a:latin typeface="Arial" pitchFamily="34" charset="0"/>
              <a:cs typeface="Arial" pitchFamily="34" charset="0"/>
            </a:endParaRPr>
          </a:p>
        </p:txBody>
      </p:sp>
      <p:sp>
        <p:nvSpPr>
          <p:cNvPr id="12323" name="Rectangle 101"/>
          <p:cNvSpPr>
            <a:spLocks noChangeArrowheads="1"/>
          </p:cNvSpPr>
          <p:nvPr/>
        </p:nvSpPr>
        <p:spPr bwMode="auto">
          <a:xfrm>
            <a:off x="210344" y="363032"/>
            <a:ext cx="12179300" cy="49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defTabSz="1217889" fontAlgn="base">
              <a:spcBef>
                <a:spcPct val="0"/>
              </a:spcBef>
              <a:spcAft>
                <a:spcPct val="0"/>
              </a:spcAft>
            </a:pPr>
            <a:endParaRPr lang="fr-FR" altLang="fr-FR" sz="2397">
              <a:latin typeface="Arial" pitchFamily="34" charset="0"/>
              <a:cs typeface="Arial" pitchFamily="34" charset="0"/>
            </a:endParaRPr>
          </a:p>
        </p:txBody>
      </p:sp>
      <p:sp>
        <p:nvSpPr>
          <p:cNvPr id="12326" name="ZoneTexte 12325"/>
          <p:cNvSpPr txBox="1"/>
          <p:nvPr/>
        </p:nvSpPr>
        <p:spPr>
          <a:xfrm>
            <a:off x="1" y="155347"/>
            <a:ext cx="12599988" cy="912237"/>
          </a:xfrm>
          <a:prstGeom prst="rect">
            <a:avLst/>
          </a:prstGeom>
          <a:noFill/>
        </p:spPr>
        <p:txBody>
          <a:bodyPr wrap="square" rtlCol="0">
            <a:spAutoFit/>
          </a:bodyPr>
          <a:lstStyle/>
          <a:p>
            <a:pPr lvl="0" algn="ctr" eaLnBrk="0" fontAlgn="base" hangingPunct="0">
              <a:spcBef>
                <a:spcPct val="0"/>
              </a:spcBef>
              <a:spcAft>
                <a:spcPct val="0"/>
              </a:spcAft>
            </a:pPr>
            <a:r>
              <a:rPr lang="fr-FR" altLang="fr-FR" sz="5328" b="1" dirty="0" bmk="">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Vue d’ensemble des cours</a:t>
            </a:r>
            <a:endParaRPr lang="fr-CA" altLang="fr-FR"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Accolade fermante 1"/>
          <p:cNvSpPr/>
          <p:nvPr/>
        </p:nvSpPr>
        <p:spPr>
          <a:xfrm rot="16200000">
            <a:off x="3762946" y="1866339"/>
            <a:ext cx="644754" cy="44293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sz="3256"/>
          </a:p>
        </p:txBody>
      </p:sp>
      <p:sp>
        <p:nvSpPr>
          <p:cNvPr id="3" name="ZoneTexte 2"/>
          <p:cNvSpPr txBox="1"/>
          <p:nvPr/>
        </p:nvSpPr>
        <p:spPr>
          <a:xfrm>
            <a:off x="3275658" y="3343101"/>
            <a:ext cx="1470559" cy="1279068"/>
          </a:xfrm>
          <a:prstGeom prst="rect">
            <a:avLst/>
          </a:prstGeom>
          <a:noFill/>
        </p:spPr>
        <p:txBody>
          <a:bodyPr wrap="square" rtlCol="0">
            <a:spAutoFit/>
          </a:bodyPr>
          <a:lstStyle/>
          <a:p>
            <a:pPr algn="ctr"/>
            <a:r>
              <a:rPr lang="fr-CA" sz="3256" b="1" dirty="0">
                <a:latin typeface="Arial" panose="020B0604020202020204" pitchFamily="34" charset="0"/>
                <a:cs typeface="Arial" panose="020B0604020202020204" pitchFamily="34" charset="0"/>
              </a:rPr>
              <a:t>Cours</a:t>
            </a:r>
          </a:p>
          <a:p>
            <a:pPr algn="ctr"/>
            <a:endParaRPr lang="fr-CA" sz="900" b="1" dirty="0">
              <a:latin typeface="Arial" panose="020B0604020202020204" pitchFamily="34" charset="0"/>
              <a:cs typeface="Arial" panose="020B0604020202020204" pitchFamily="34" charset="0"/>
            </a:endParaRPr>
          </a:p>
          <a:p>
            <a:pPr algn="ctr"/>
            <a:r>
              <a:rPr lang="fr-CA" sz="3256" b="1" dirty="0">
                <a:latin typeface="Arial" panose="020B0604020202020204" pitchFamily="34" charset="0"/>
                <a:cs typeface="Arial" panose="020B0604020202020204" pitchFamily="34" charset="0"/>
              </a:rPr>
              <a:t> 3</a:t>
            </a:r>
          </a:p>
        </p:txBody>
      </p:sp>
      <p:sp>
        <p:nvSpPr>
          <p:cNvPr id="64" name="Accolade fermante 63"/>
          <p:cNvSpPr/>
          <p:nvPr/>
        </p:nvSpPr>
        <p:spPr>
          <a:xfrm rot="16200000">
            <a:off x="8270747" y="1844895"/>
            <a:ext cx="644754" cy="44293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A" sz="3256"/>
          </a:p>
        </p:txBody>
      </p:sp>
      <p:sp>
        <p:nvSpPr>
          <p:cNvPr id="66" name="ZoneTexte 65"/>
          <p:cNvSpPr txBox="1"/>
          <p:nvPr/>
        </p:nvSpPr>
        <p:spPr>
          <a:xfrm>
            <a:off x="7812162" y="3343101"/>
            <a:ext cx="1470559" cy="1279068"/>
          </a:xfrm>
          <a:prstGeom prst="rect">
            <a:avLst/>
          </a:prstGeom>
          <a:noFill/>
        </p:spPr>
        <p:txBody>
          <a:bodyPr wrap="square" rtlCol="0">
            <a:spAutoFit/>
          </a:bodyPr>
          <a:lstStyle/>
          <a:p>
            <a:pPr algn="ctr"/>
            <a:r>
              <a:rPr lang="fr-CA" sz="3256" b="1" dirty="0">
                <a:latin typeface="Arial" panose="020B0604020202020204" pitchFamily="34" charset="0"/>
                <a:cs typeface="Arial" panose="020B0604020202020204" pitchFamily="34" charset="0"/>
              </a:rPr>
              <a:t>Cours</a:t>
            </a:r>
          </a:p>
          <a:p>
            <a:pPr algn="ctr"/>
            <a:endParaRPr lang="fr-CA" sz="900" b="1" dirty="0">
              <a:latin typeface="Arial" panose="020B0604020202020204" pitchFamily="34" charset="0"/>
              <a:cs typeface="Arial" panose="020B0604020202020204" pitchFamily="34" charset="0"/>
            </a:endParaRPr>
          </a:p>
          <a:p>
            <a:pPr algn="ctr"/>
            <a:r>
              <a:rPr lang="fr-CA" sz="3256" b="1">
                <a:latin typeface="Arial" panose="020B0604020202020204" pitchFamily="34" charset="0"/>
                <a:cs typeface="Arial" panose="020B0604020202020204" pitchFamily="34" charset="0"/>
              </a:rPr>
              <a:t> </a:t>
            </a:r>
            <a:r>
              <a:rPr lang="fr-CA" sz="3256" b="1" dirty="0">
                <a:latin typeface="Arial" panose="020B0604020202020204" pitchFamily="34" charset="0"/>
                <a:cs typeface="Arial" panose="020B0604020202020204" pitchFamily="34" charset="0"/>
              </a:rPr>
              <a:t>4</a:t>
            </a:r>
          </a:p>
        </p:txBody>
      </p:sp>
    </p:spTree>
    <p:custDataLst>
      <p:tags r:id="rId1"/>
    </p:custDataLst>
    <p:extLst>
      <p:ext uri="{BB962C8B-B14F-4D97-AF65-F5344CB8AC3E}">
        <p14:creationId xmlns:p14="http://schemas.microsoft.com/office/powerpoint/2010/main" val="2845060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2322" name="Rectangle 83"/>
          <p:cNvSpPr>
            <a:spLocks noChangeArrowheads="1"/>
          </p:cNvSpPr>
          <p:nvPr/>
        </p:nvSpPr>
        <p:spPr bwMode="auto">
          <a:xfrm>
            <a:off x="521717" y="2208661"/>
            <a:ext cx="11556556" cy="50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algn="just" defTabSz="1217889" fontAlgn="base">
              <a:spcBef>
                <a:spcPct val="0"/>
              </a:spcBef>
              <a:spcAft>
                <a:spcPct val="0"/>
              </a:spcAft>
            </a:pPr>
            <a:r>
              <a:rPr lang="fr-CA" altLang="fr-FR" sz="2664" dirty="0">
                <a:latin typeface="Arial" pitchFamily="34" charset="0"/>
                <a:ea typeface="Times New Roman" pitchFamily="18" charset="0"/>
                <a:cs typeface="Arial" pitchFamily="34" charset="0"/>
              </a:rPr>
              <a:t>Les connaissances et les compétences se renforcent mutuellement.</a:t>
            </a:r>
          </a:p>
          <a:p>
            <a:pPr algn="just" defTabSz="1217889" fontAlgn="base">
              <a:spcBef>
                <a:spcPct val="0"/>
              </a:spcBef>
              <a:spcAft>
                <a:spcPct val="0"/>
              </a:spcAft>
            </a:pPr>
            <a:endParaRPr lang="fr-CA" altLang="fr-FR" sz="2664" dirty="0">
              <a:latin typeface="Arial" pitchFamily="34" charset="0"/>
              <a:ea typeface="Times New Roman" pitchFamily="18" charset="0"/>
              <a:cs typeface="Arial" pitchFamily="34" charset="0"/>
            </a:endParaRPr>
          </a:p>
          <a:p>
            <a:pPr algn="just" defTabSz="1217889" fontAlgn="base">
              <a:spcBef>
                <a:spcPct val="0"/>
              </a:spcBef>
              <a:spcAft>
                <a:spcPct val="0"/>
              </a:spcAft>
            </a:pPr>
            <a:r>
              <a:rPr lang="fr-CA" altLang="fr-FR" sz="2664" dirty="0">
                <a:latin typeface="Arial" pitchFamily="34" charset="0"/>
                <a:cs typeface="Arial" pitchFamily="34" charset="0"/>
              </a:rPr>
              <a:t>Les savoirs historiques:</a:t>
            </a:r>
          </a:p>
          <a:p>
            <a:pPr algn="just" defTabSz="1217889" fontAlgn="base">
              <a:spcBef>
                <a:spcPct val="0"/>
              </a:spcBef>
              <a:spcAft>
                <a:spcPct val="0"/>
              </a:spcAft>
            </a:pPr>
            <a:endParaRPr lang="fr-CA" altLang="fr-FR" sz="2664" dirty="0">
              <a:latin typeface="Arial" pitchFamily="34" charset="0"/>
              <a:cs typeface="Arial" pitchFamily="34" charset="0"/>
            </a:endParaRPr>
          </a:p>
          <a:p>
            <a:pPr marL="1674598" lvl="2" indent="-456709" algn="just" fontAlgn="base">
              <a:spcBef>
                <a:spcPct val="0"/>
              </a:spcBef>
              <a:spcAft>
                <a:spcPct val="0"/>
              </a:spcAft>
              <a:buFont typeface="Wingdings" panose="05000000000000000000" pitchFamily="2" charset="2"/>
              <a:buChar char="§"/>
            </a:pPr>
            <a:r>
              <a:rPr lang="fr-CA" altLang="fr-FR" sz="2664" dirty="0">
                <a:latin typeface="Arial" pitchFamily="34" charset="0"/>
                <a:cs typeface="Arial" pitchFamily="34" charset="0"/>
              </a:rPr>
              <a:t>sont établis dans les limites des savoirs actuels sur les sujets abordés dans le programme provisoire;</a:t>
            </a:r>
          </a:p>
          <a:p>
            <a:pPr marL="1674598" lvl="2" indent="-456709" algn="just" fontAlgn="base">
              <a:spcBef>
                <a:spcPct val="0"/>
              </a:spcBef>
              <a:spcAft>
                <a:spcPct val="0"/>
              </a:spcAft>
              <a:buFont typeface="Wingdings" panose="05000000000000000000" pitchFamily="2" charset="2"/>
              <a:buChar char="§"/>
            </a:pPr>
            <a:endParaRPr lang="fr-CA" altLang="fr-FR" sz="2664" dirty="0">
              <a:latin typeface="Arial" pitchFamily="34" charset="0"/>
              <a:cs typeface="Arial" pitchFamily="34" charset="0"/>
            </a:endParaRPr>
          </a:p>
          <a:p>
            <a:pPr marL="1674598" lvl="2" indent="-456709" algn="just" fontAlgn="base">
              <a:spcBef>
                <a:spcPct val="0"/>
              </a:spcBef>
              <a:spcAft>
                <a:spcPct val="0"/>
              </a:spcAft>
              <a:buFont typeface="Wingdings" panose="05000000000000000000" pitchFamily="2" charset="2"/>
              <a:buChar char="§"/>
            </a:pPr>
            <a:r>
              <a:rPr lang="fr-CA" altLang="fr-FR" sz="2664" dirty="0">
                <a:latin typeface="Arial" pitchFamily="34" charset="0"/>
                <a:cs typeface="Arial" pitchFamily="34" charset="0"/>
              </a:rPr>
              <a:t>servent tant la caractérisation que l’interprétation.</a:t>
            </a:r>
          </a:p>
          <a:p>
            <a:pPr algn="just" defTabSz="1217889" fontAlgn="base">
              <a:spcBef>
                <a:spcPct val="0"/>
              </a:spcBef>
              <a:spcAft>
                <a:spcPct val="0"/>
              </a:spcAft>
            </a:pPr>
            <a:endParaRPr lang="fr-CA" altLang="fr-FR" sz="2664" dirty="0">
              <a:latin typeface="Arial" pitchFamily="34" charset="0"/>
              <a:cs typeface="Arial" pitchFamily="34" charset="0"/>
            </a:endParaRPr>
          </a:p>
          <a:p>
            <a:pPr algn="just" defTabSz="1217889" fontAlgn="base">
              <a:spcBef>
                <a:spcPct val="0"/>
              </a:spcBef>
              <a:spcAft>
                <a:spcPct val="0"/>
              </a:spcAft>
            </a:pPr>
            <a:r>
              <a:rPr lang="fr-CA" altLang="fr-FR" sz="2664" dirty="0">
                <a:latin typeface="Arial" pitchFamily="34" charset="0"/>
                <a:cs typeface="Arial" pitchFamily="34" charset="0"/>
              </a:rPr>
              <a:t>Selon la situation d’apprentissage, un fait situé dans le temps et l’espace (caractérisation) peut constituer une cause, une conséquence, un élément de changement, un élément de continuité, etc.</a:t>
            </a:r>
            <a:endParaRPr lang="fr-CA" altLang="fr-FR" sz="2397" dirty="0">
              <a:latin typeface="Arial" pitchFamily="34" charset="0"/>
              <a:cs typeface="Arial" pitchFamily="34" charset="0"/>
            </a:endParaRPr>
          </a:p>
        </p:txBody>
      </p:sp>
      <p:sp>
        <p:nvSpPr>
          <p:cNvPr id="12323" name="Rectangle 101"/>
          <p:cNvSpPr>
            <a:spLocks noChangeArrowheads="1"/>
          </p:cNvSpPr>
          <p:nvPr/>
        </p:nvSpPr>
        <p:spPr bwMode="auto">
          <a:xfrm>
            <a:off x="210344" y="363032"/>
            <a:ext cx="12179300" cy="49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defTabSz="1217889" fontAlgn="base">
              <a:spcBef>
                <a:spcPct val="0"/>
              </a:spcBef>
              <a:spcAft>
                <a:spcPct val="0"/>
              </a:spcAft>
            </a:pPr>
            <a:endParaRPr lang="fr-FR" altLang="fr-FR" sz="2397">
              <a:latin typeface="Arial" pitchFamily="34" charset="0"/>
              <a:cs typeface="Arial" pitchFamily="34" charset="0"/>
            </a:endParaRPr>
          </a:p>
        </p:txBody>
      </p:sp>
      <p:sp>
        <p:nvSpPr>
          <p:cNvPr id="12326" name="ZoneTexte 12325"/>
          <p:cNvSpPr txBox="1"/>
          <p:nvPr/>
        </p:nvSpPr>
        <p:spPr>
          <a:xfrm>
            <a:off x="1000930" y="398780"/>
            <a:ext cx="10598127" cy="912237"/>
          </a:xfrm>
          <a:prstGeom prst="rect">
            <a:avLst/>
          </a:prstGeom>
          <a:noFill/>
        </p:spPr>
        <p:txBody>
          <a:bodyPr wrap="square" rtlCol="0">
            <a:spAutoFit/>
          </a:bodyPr>
          <a:lstStyle/>
          <a:p>
            <a:pPr lvl="0" algn="ctr" eaLnBrk="0" fontAlgn="base" hangingPunct="0">
              <a:spcBef>
                <a:spcPct val="0"/>
              </a:spcBef>
              <a:spcAft>
                <a:spcPct val="0"/>
              </a:spcAft>
            </a:pPr>
            <a:r>
              <a:rPr lang="fr-FR" altLang="fr-FR" sz="5328" b="1" dirty="0" bmk="">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Précision des savoirs</a:t>
            </a:r>
            <a:endParaRPr lang="fr-CA" altLang="fr-FR"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41987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2323" name="Rectangle 101"/>
          <p:cNvSpPr>
            <a:spLocks noChangeArrowheads="1"/>
          </p:cNvSpPr>
          <p:nvPr/>
        </p:nvSpPr>
        <p:spPr bwMode="auto">
          <a:xfrm>
            <a:off x="210344" y="363032"/>
            <a:ext cx="12179300" cy="49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defTabSz="1217889" fontAlgn="base">
              <a:spcBef>
                <a:spcPct val="0"/>
              </a:spcBef>
              <a:spcAft>
                <a:spcPct val="0"/>
              </a:spcAft>
            </a:pPr>
            <a:endParaRPr lang="fr-FR" altLang="fr-FR" sz="2397">
              <a:latin typeface="Arial" pitchFamily="34" charset="0"/>
              <a:cs typeface="Arial" pitchFamily="34" charset="0"/>
            </a:endParaRPr>
          </a:p>
        </p:txBody>
      </p:sp>
      <p:sp>
        <p:nvSpPr>
          <p:cNvPr id="12326" name="ZoneTexte 12325"/>
          <p:cNvSpPr txBox="1"/>
          <p:nvPr/>
        </p:nvSpPr>
        <p:spPr>
          <a:xfrm>
            <a:off x="1000930" y="398780"/>
            <a:ext cx="10598127" cy="912237"/>
          </a:xfrm>
          <a:prstGeom prst="rect">
            <a:avLst/>
          </a:prstGeom>
          <a:noFill/>
        </p:spPr>
        <p:txBody>
          <a:bodyPr wrap="square" rtlCol="0">
            <a:spAutoFit/>
          </a:bodyPr>
          <a:lstStyle/>
          <a:p>
            <a:pPr lvl="0" algn="ctr" eaLnBrk="0" fontAlgn="base" hangingPunct="0">
              <a:spcBef>
                <a:spcPct val="0"/>
              </a:spcBef>
              <a:spcAft>
                <a:spcPct val="0"/>
              </a:spcAft>
            </a:pPr>
            <a:r>
              <a:rPr lang="fr-FR" altLang="fr-FR" sz="5328" b="1" dirty="0" bmk="">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Précision des savoirs</a:t>
            </a:r>
            <a:endParaRPr lang="fr-CA" altLang="fr-FR"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5"/>
          <a:stretch>
            <a:fillRect/>
          </a:stretch>
        </p:blipFill>
        <p:spPr>
          <a:xfrm>
            <a:off x="683370" y="3055069"/>
            <a:ext cx="11191705" cy="3200878"/>
          </a:xfrm>
          <a:prstGeom prst="rect">
            <a:avLst/>
          </a:prstGeom>
        </p:spPr>
      </p:pic>
      <p:sp>
        <p:nvSpPr>
          <p:cNvPr id="7" name="Rectangle 6"/>
          <p:cNvSpPr/>
          <p:nvPr/>
        </p:nvSpPr>
        <p:spPr>
          <a:xfrm>
            <a:off x="683370" y="6255947"/>
            <a:ext cx="9577063" cy="468590"/>
          </a:xfrm>
          <a:prstGeom prst="rect">
            <a:avLst/>
          </a:prstGeom>
        </p:spPr>
        <p:txBody>
          <a:bodyPr wrap="square">
            <a:spAutoFit/>
          </a:bodyPr>
          <a:lstStyle/>
          <a:p>
            <a:r>
              <a:rPr lang="fr-CA" dirty="0"/>
              <a:t>Programme d’études </a:t>
            </a:r>
            <a:r>
              <a:rPr lang="fr-CA" i="1" dirty="0"/>
              <a:t>Histoire du Québec et du Canada, page 70</a:t>
            </a:r>
          </a:p>
        </p:txBody>
      </p:sp>
    </p:spTree>
    <p:custDataLst>
      <p:tags r:id="rId1"/>
    </p:custDataLst>
    <p:extLst>
      <p:ext uri="{BB962C8B-B14F-4D97-AF65-F5344CB8AC3E}">
        <p14:creationId xmlns:p14="http://schemas.microsoft.com/office/powerpoint/2010/main" val="3424460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12323" name="Rectangle 101"/>
          <p:cNvSpPr>
            <a:spLocks noChangeArrowheads="1"/>
          </p:cNvSpPr>
          <p:nvPr/>
        </p:nvSpPr>
        <p:spPr bwMode="auto">
          <a:xfrm>
            <a:off x="210344" y="363032"/>
            <a:ext cx="12179300" cy="49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793" tIns="60897" rIns="121793" bIns="60897" numCol="1" anchor="ctr" anchorCtr="0" compatLnSpc="1">
            <a:prstTxWarp prst="textNoShape">
              <a:avLst/>
            </a:prstTxWarp>
            <a:spAutoFit/>
          </a:bodyPr>
          <a:lstStyle/>
          <a:p>
            <a:pPr defTabSz="1217889" fontAlgn="base">
              <a:spcBef>
                <a:spcPct val="0"/>
              </a:spcBef>
              <a:spcAft>
                <a:spcPct val="0"/>
              </a:spcAft>
            </a:pPr>
            <a:endParaRPr lang="fr-FR" altLang="fr-FR" sz="2397">
              <a:latin typeface="Arial" pitchFamily="34" charset="0"/>
              <a:cs typeface="Arial" pitchFamily="34" charset="0"/>
            </a:endParaRPr>
          </a:p>
        </p:txBody>
      </p:sp>
      <p:sp>
        <p:nvSpPr>
          <p:cNvPr id="12326" name="ZoneTexte 12325"/>
          <p:cNvSpPr txBox="1"/>
          <p:nvPr/>
        </p:nvSpPr>
        <p:spPr>
          <a:xfrm>
            <a:off x="1000930" y="398780"/>
            <a:ext cx="10598127" cy="912237"/>
          </a:xfrm>
          <a:prstGeom prst="rect">
            <a:avLst/>
          </a:prstGeom>
          <a:noFill/>
        </p:spPr>
        <p:txBody>
          <a:bodyPr wrap="square" rtlCol="0">
            <a:spAutoFit/>
          </a:bodyPr>
          <a:lstStyle/>
          <a:p>
            <a:pPr lvl="0" algn="ctr" eaLnBrk="0" fontAlgn="base" hangingPunct="0">
              <a:spcBef>
                <a:spcPct val="0"/>
              </a:spcBef>
              <a:spcAft>
                <a:spcPct val="0"/>
              </a:spcAft>
            </a:pPr>
            <a:r>
              <a:rPr lang="fr-FR" altLang="fr-FR" sz="5328" b="1" dirty="0" bmk="">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Précision des savoirs</a:t>
            </a:r>
            <a:endParaRPr lang="fr-CA" altLang="fr-FR"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1691482" y="1758925"/>
            <a:ext cx="9577063" cy="6015493"/>
          </a:xfrm>
          <a:prstGeom prst="rect">
            <a:avLst/>
          </a:prstGeom>
        </p:spPr>
        <p:txBody>
          <a:bodyPr wrap="square">
            <a:spAutoFit/>
          </a:bodyPr>
          <a:lstStyle/>
          <a:p>
            <a:r>
              <a:rPr lang="fr-CA" sz="2800" dirty="0">
                <a:latin typeface="Arial" panose="020B0604020202020204" pitchFamily="34" charset="0"/>
                <a:cs typeface="Arial" panose="020B0604020202020204" pitchFamily="34" charset="0"/>
              </a:rPr>
              <a:t>Soulèvements de 1837-1838</a:t>
            </a:r>
          </a:p>
          <a:p>
            <a:endParaRPr lang="fr-CA" sz="2800" dirty="0">
              <a:latin typeface="Arial" panose="020B0604020202020204" pitchFamily="34" charset="0"/>
              <a:cs typeface="Arial" panose="020B0604020202020204" pitchFamily="34" charset="0"/>
            </a:endParaRPr>
          </a:p>
          <a:p>
            <a:r>
              <a:rPr lang="fr-CA" sz="2800" dirty="0">
                <a:latin typeface="Arial" panose="020B0604020202020204" pitchFamily="34" charset="0"/>
                <a:cs typeface="Arial" panose="020B0604020202020204" pitchFamily="34" charset="0"/>
              </a:rPr>
              <a:t>a.	Les 92 résolutions</a:t>
            </a:r>
          </a:p>
          <a:p>
            <a:r>
              <a:rPr lang="fr-CA" sz="2800" dirty="0">
                <a:latin typeface="Arial" panose="020B0604020202020204" pitchFamily="34" charset="0"/>
                <a:cs typeface="Arial" panose="020B0604020202020204" pitchFamily="34" charset="0"/>
              </a:rPr>
              <a:t>b.	Les Résolutions Russell</a:t>
            </a:r>
          </a:p>
          <a:p>
            <a:r>
              <a:rPr lang="fr-CA" sz="2800" dirty="0">
                <a:latin typeface="Arial" panose="020B0604020202020204" pitchFamily="34" charset="0"/>
                <a:cs typeface="Arial" panose="020B0604020202020204" pitchFamily="34" charset="0"/>
              </a:rPr>
              <a:t>c.	Assemblées populaires</a:t>
            </a:r>
          </a:p>
          <a:p>
            <a:r>
              <a:rPr lang="fr-CA" sz="2800" dirty="0">
                <a:latin typeface="Arial" panose="020B0604020202020204" pitchFamily="34" charset="0"/>
                <a:cs typeface="Arial" panose="020B0604020202020204" pitchFamily="34" charset="0"/>
              </a:rPr>
              <a:t>d.	Mesures de répression prises par l’État colonial</a:t>
            </a:r>
          </a:p>
          <a:p>
            <a:r>
              <a:rPr lang="fr-CA" sz="2800" dirty="0">
                <a:latin typeface="Arial" panose="020B0604020202020204" pitchFamily="34" charset="0"/>
                <a:cs typeface="Arial" panose="020B0604020202020204" pitchFamily="34" charset="0"/>
              </a:rPr>
              <a:t>e.	Haut et bas clergés catholiques</a:t>
            </a:r>
          </a:p>
          <a:p>
            <a:r>
              <a:rPr lang="fr-CA" sz="2800" dirty="0">
                <a:latin typeface="Arial" panose="020B0604020202020204" pitchFamily="34" charset="0"/>
                <a:cs typeface="Arial" panose="020B0604020202020204" pitchFamily="34" charset="0"/>
              </a:rPr>
              <a:t>f.	Conflit armé</a:t>
            </a:r>
          </a:p>
          <a:p>
            <a:r>
              <a:rPr lang="fr-CA" sz="2800" dirty="0">
                <a:latin typeface="Arial" panose="020B0604020202020204" pitchFamily="34" charset="0"/>
                <a:cs typeface="Arial" panose="020B0604020202020204" pitchFamily="34" charset="0"/>
              </a:rPr>
              <a:t>g.	Déclaration d’indépendance du Bas-Canada</a:t>
            </a:r>
          </a:p>
          <a:p>
            <a:r>
              <a:rPr lang="fr-CA" sz="2800" dirty="0">
                <a:latin typeface="Arial" panose="020B0604020202020204" pitchFamily="34" charset="0"/>
                <a:cs typeface="Arial" panose="020B0604020202020204" pitchFamily="34" charset="0"/>
              </a:rPr>
              <a:t>h.	Suspension de la constitution</a:t>
            </a:r>
          </a:p>
          <a:p>
            <a:r>
              <a:rPr lang="fr-CA" sz="2800" dirty="0">
                <a:latin typeface="Arial" panose="020B0604020202020204" pitchFamily="34" charset="0"/>
                <a:cs typeface="Arial" panose="020B0604020202020204" pitchFamily="34" charset="0"/>
              </a:rPr>
              <a:t>i.	Rébellions au Haut-Canada</a:t>
            </a:r>
          </a:p>
          <a:p>
            <a:endParaRPr lang="fr-CA" sz="2800" dirty="0">
              <a:latin typeface="Arial" panose="020B0604020202020204" pitchFamily="34" charset="0"/>
              <a:cs typeface="Arial" panose="020B0604020202020204" pitchFamily="34" charset="0"/>
            </a:endParaRPr>
          </a:p>
          <a:p>
            <a:endParaRPr lang="fr-CA" dirty="0"/>
          </a:p>
          <a:p>
            <a:r>
              <a:rPr lang="fr-CA" dirty="0"/>
              <a:t>Programme d’études </a:t>
            </a:r>
            <a:r>
              <a:rPr lang="fr-CA" i="1" dirty="0"/>
              <a:t>Histoire du Québec et du Canada, page 73</a:t>
            </a:r>
          </a:p>
        </p:txBody>
      </p:sp>
    </p:spTree>
    <p:custDataLst>
      <p:tags r:id="rId1"/>
    </p:custDataLst>
    <p:extLst>
      <p:ext uri="{BB962C8B-B14F-4D97-AF65-F5344CB8AC3E}">
        <p14:creationId xmlns:p14="http://schemas.microsoft.com/office/powerpoint/2010/main" val="3804256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396750" y="0"/>
            <a:ext cx="12599987" cy="1466235"/>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Communauté</a:t>
            </a:r>
          </a:p>
          <a:p>
            <a:pPr algn="ctr"/>
            <a:r>
              <a:rPr lang="fr-CA" sz="36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www.education-histoire.quebec</a:t>
            </a:r>
          </a:p>
        </p:txBody>
      </p:sp>
      <p:pic>
        <p:nvPicPr>
          <p:cNvPr id="4" name="Image 3"/>
          <p:cNvPicPr>
            <a:picLocks noChangeAspect="1"/>
          </p:cNvPicPr>
          <p:nvPr/>
        </p:nvPicPr>
        <p:blipFill rotWithShape="1">
          <a:blip r:embed="rId5"/>
          <a:srcRect l="50203" t="12551" b="4114"/>
          <a:stretch/>
        </p:blipFill>
        <p:spPr>
          <a:xfrm>
            <a:off x="1531135" y="1470893"/>
            <a:ext cx="9537715" cy="6384491"/>
          </a:xfrm>
          <a:prstGeom prst="rect">
            <a:avLst/>
          </a:prstGeom>
        </p:spPr>
      </p:pic>
      <p:sp>
        <p:nvSpPr>
          <p:cNvPr id="5" name="Rectangle 4">
            <a:hlinkClick r:id="rId6"/>
          </p:cNvPr>
          <p:cNvSpPr/>
          <p:nvPr/>
        </p:nvSpPr>
        <p:spPr>
          <a:xfrm>
            <a:off x="5435898" y="5575349"/>
            <a:ext cx="16561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2263578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174749"/>
            <a:ext cx="11221547"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p:txBody>
      </p:sp>
      <p:sp>
        <p:nvSpPr>
          <p:cNvPr id="3" name="ZoneTexte 2"/>
          <p:cNvSpPr txBox="1"/>
          <p:nvPr/>
        </p:nvSpPr>
        <p:spPr>
          <a:xfrm>
            <a:off x="467346" y="1254869"/>
            <a:ext cx="11593288" cy="7109639"/>
          </a:xfrm>
          <a:prstGeom prst="rect">
            <a:avLst/>
          </a:prstGeom>
          <a:noFill/>
        </p:spPr>
        <p:txBody>
          <a:bodyPr wrap="square" rtlCol="0">
            <a:spAutoFit/>
          </a:bodyPr>
          <a:lstStyle/>
          <a:p>
            <a:pPr algn="just"/>
            <a:r>
              <a:rPr lang="fr-CA" sz="2800" b="1" dirty="0">
                <a:latin typeface="Arial" panose="020B0604020202020204" pitchFamily="34" charset="0"/>
                <a:cs typeface="Arial" panose="020B0604020202020204" pitchFamily="34" charset="0"/>
              </a:rPr>
              <a:t>L’évaluation des apprentissages en histoire porte sur:</a:t>
            </a:r>
          </a:p>
          <a:p>
            <a:pPr algn="just"/>
            <a:endParaRPr lang="fr-CA" sz="3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fr-CA" sz="2800" dirty="0">
                <a:latin typeface="Arial" panose="020B0604020202020204" pitchFamily="34" charset="0"/>
                <a:cs typeface="Arial" panose="020B0604020202020204" pitchFamily="34" charset="0"/>
              </a:rPr>
              <a:t>l’acquisition de connaissances*;</a:t>
            </a:r>
          </a:p>
          <a:p>
            <a:pPr marL="457200" indent="-457200" algn="just">
              <a:buFont typeface="Wingdings" panose="05000000000000000000" pitchFamily="2" charset="2"/>
              <a:buChar char="§"/>
            </a:pPr>
            <a:endParaRPr lang="fr-CA"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fr-CA" sz="2800" dirty="0">
                <a:latin typeface="Arial" panose="020B0604020202020204" pitchFamily="34" charset="0"/>
                <a:cs typeface="Arial" panose="020B0604020202020204" pitchFamily="34" charset="0"/>
              </a:rPr>
              <a:t>la réalisation d’opérations intellectuelles;</a:t>
            </a:r>
          </a:p>
          <a:p>
            <a:pPr marL="457200" indent="-457200" algn="just">
              <a:buFont typeface="Wingdings" panose="05000000000000000000" pitchFamily="2" charset="2"/>
              <a:buChar char="§"/>
            </a:pPr>
            <a:endParaRPr lang="fr-CA"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fr-CA" sz="2800" dirty="0">
                <a:latin typeface="Arial" panose="020B0604020202020204" pitchFamily="34" charset="0"/>
                <a:cs typeface="Arial" panose="020B0604020202020204" pitchFamily="34" charset="0"/>
              </a:rPr>
              <a:t>la capacité de l’adulte à réaliser une description mettant en évidence des éléments sociaux, politiques, économiques, culturels et territoriaux d’une partie ou de l’ensemble d’une période de l’histoire du Québec et du Canada;</a:t>
            </a:r>
          </a:p>
          <a:p>
            <a:pPr marL="457200" indent="-457200" algn="just">
              <a:buFont typeface="Wingdings" panose="05000000000000000000" pitchFamily="2" charset="2"/>
              <a:buChar char="§"/>
            </a:pPr>
            <a:endParaRPr lang="fr-CA"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fr-CA" sz="2800" dirty="0">
                <a:latin typeface="Arial" panose="020B0604020202020204" pitchFamily="34" charset="0"/>
                <a:cs typeface="Arial" panose="020B0604020202020204" pitchFamily="34" charset="0"/>
              </a:rPr>
              <a:t>la capacité de l’adulte à élaborer une explication mettant en évidence des transformations sociales, politiques, économiques, culturelles et territoriales d’une réalité sociale.</a:t>
            </a:r>
          </a:p>
          <a:p>
            <a:pPr marL="457200" indent="-457200" algn="just">
              <a:buFont typeface="Wingdings" panose="05000000000000000000" pitchFamily="2" charset="2"/>
              <a:buChar char="§"/>
            </a:pPr>
            <a:endParaRPr lang="fr-CA" sz="2800" dirty="0">
              <a:latin typeface="Arial" panose="020B0604020202020204" pitchFamily="34" charset="0"/>
              <a:cs typeface="Arial" panose="020B0604020202020204" pitchFamily="34" charset="0"/>
            </a:endParaRPr>
          </a:p>
          <a:p>
            <a:pPr algn="just"/>
            <a:r>
              <a:rPr lang="fr-CA" sz="3200" dirty="0">
                <a:latin typeface="Arial" panose="020B0604020202020204" pitchFamily="34" charset="0"/>
                <a:cs typeface="Arial" panose="020B0604020202020204" pitchFamily="34" charset="0"/>
              </a:rPr>
              <a:t>* </a:t>
            </a:r>
            <a:r>
              <a:rPr lang="fr-CA" sz="2800" u="sng" dirty="0">
                <a:latin typeface="Arial" panose="020B0604020202020204" pitchFamily="34" charset="0"/>
                <a:cs typeface="Arial" panose="020B0604020202020204" pitchFamily="34" charset="0"/>
              </a:rPr>
              <a:t>L’acquisition de connaissances est intégrée.</a:t>
            </a:r>
          </a:p>
        </p:txBody>
      </p:sp>
    </p:spTree>
    <p:custDataLst>
      <p:tags r:id="rId1"/>
    </p:custDataLst>
    <p:extLst>
      <p:ext uri="{BB962C8B-B14F-4D97-AF65-F5344CB8AC3E}">
        <p14:creationId xmlns:p14="http://schemas.microsoft.com/office/powerpoint/2010/main" val="3929344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443079"/>
            <a:ext cx="11221547"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 dossier documentaire</a:t>
            </a: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833087" y="3416310"/>
            <a:ext cx="10933815" cy="1732269"/>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Pour répondre aux questions ou réaliser les tâches, l’adulte doit consulter un dossier documentaire dans lequel les documents ne donnent pas explicitement les réponses, mais présentent des informations qui favorisent l’activation de ses connaissances.</a:t>
            </a:r>
          </a:p>
        </p:txBody>
      </p:sp>
    </p:spTree>
    <p:custDataLst>
      <p:tags r:id="rId1"/>
    </p:custDataLst>
    <p:extLst>
      <p:ext uri="{BB962C8B-B14F-4D97-AF65-F5344CB8AC3E}">
        <p14:creationId xmlns:p14="http://schemas.microsoft.com/office/powerpoint/2010/main" val="17120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737176" y="1679861"/>
            <a:ext cx="11413368" cy="1322285"/>
          </a:xfrm>
          <a:prstGeom prst="rect">
            <a:avLst/>
          </a:prstGeom>
          <a:noFill/>
        </p:spPr>
        <p:txBody>
          <a:bodyPr wrap="square" rtlCol="0">
            <a:spAutoFit/>
          </a:bodyPr>
          <a:lstStyle/>
          <a:p>
            <a:r>
              <a:rPr lang="fr-CA" sz="2664" b="1" dirty="0">
                <a:solidFill>
                  <a:schemeClr val="accent1">
                    <a:lumMod val="75000"/>
                  </a:schemeClr>
                </a:solidFill>
                <a:latin typeface="Arial" panose="020B0604020202020204" pitchFamily="34" charset="0"/>
                <a:cs typeface="Arial" panose="020B0604020202020204" pitchFamily="34" charset="0"/>
              </a:rPr>
              <a:t>2013</a:t>
            </a:r>
            <a:r>
              <a:rPr lang="fr-CA" sz="2664" dirty="0">
                <a:latin typeface="Arial" panose="020B0604020202020204" pitchFamily="34" charset="0"/>
                <a:cs typeface="Arial" panose="020B0604020202020204" pitchFamily="34" charset="0"/>
              </a:rPr>
              <a:t> – DOCUMENT DE CONSULTATION</a:t>
            </a:r>
          </a:p>
          <a:p>
            <a:r>
              <a:rPr lang="fr-CA" sz="2664" dirty="0">
                <a:latin typeface="Arial" panose="020B0604020202020204" pitchFamily="34" charset="0"/>
                <a:cs typeface="Arial" panose="020B0604020202020204" pitchFamily="34" charset="0"/>
              </a:rPr>
              <a:t>            Pour le renforcement de l’enseignement de l’histoire nationale au</a:t>
            </a:r>
          </a:p>
          <a:p>
            <a:r>
              <a:rPr lang="fr-CA" sz="2664" dirty="0">
                <a:latin typeface="Arial" panose="020B0604020202020204" pitchFamily="34" charset="0"/>
                <a:cs typeface="Arial" panose="020B0604020202020204" pitchFamily="34" charset="0"/>
              </a:rPr>
              <a:t>            primaire et au secondaire</a:t>
            </a:r>
          </a:p>
        </p:txBody>
      </p:sp>
      <p:pic>
        <p:nvPicPr>
          <p:cNvPr id="5" name="Image 4"/>
          <p:cNvPicPr>
            <a:picLocks noChangeAspect="1"/>
          </p:cNvPicPr>
          <p:nvPr/>
        </p:nvPicPr>
        <p:blipFill>
          <a:blip r:embed="rId5"/>
          <a:stretch>
            <a:fillRect/>
          </a:stretch>
        </p:blipFill>
        <p:spPr>
          <a:xfrm>
            <a:off x="4285870" y="3416309"/>
            <a:ext cx="3529346" cy="4643238"/>
          </a:xfrm>
          <a:prstGeom prst="rect">
            <a:avLst/>
          </a:prstGeom>
          <a:ln w="28575">
            <a:solidFill>
              <a:schemeClr val="tx1">
                <a:lumMod val="50000"/>
                <a:lumOff val="50000"/>
              </a:schemeClr>
            </a:solidFill>
          </a:ln>
          <a:effectLst>
            <a:outerShdw blurRad="50800" dist="38100" algn="l" rotWithShape="0">
              <a:prstClr val="black">
                <a:alpha val="40000"/>
              </a:prstClr>
            </a:outerShdw>
          </a:effectLst>
        </p:spPr>
      </p:pic>
      <p:sp>
        <p:nvSpPr>
          <p:cNvPr id="6" name="ZoneTexte 5"/>
          <p:cNvSpPr txBox="1"/>
          <p:nvPr/>
        </p:nvSpPr>
        <p:spPr>
          <a:xfrm>
            <a:off x="593310" y="171589"/>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Contexte d’écriture du programme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94645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174749"/>
            <a:ext cx="11221547"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 dossier documentaire</a:t>
            </a: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597598349"/>
              </p:ext>
            </p:extLst>
          </p:nvPr>
        </p:nvGraphicFramePr>
        <p:xfrm>
          <a:off x="683370" y="1974949"/>
          <a:ext cx="11305256" cy="5943600"/>
        </p:xfrm>
        <a:graphic>
          <a:graphicData uri="http://schemas.openxmlformats.org/drawingml/2006/table">
            <a:tbl>
              <a:tblPr/>
              <a:tblGrid>
                <a:gridCol w="3384376">
                  <a:extLst>
                    <a:ext uri="{9D8B030D-6E8A-4147-A177-3AD203B41FA5}">
                      <a16:colId xmlns:a16="http://schemas.microsoft.com/office/drawing/2014/main" val="3951401800"/>
                    </a:ext>
                  </a:extLst>
                </a:gridCol>
                <a:gridCol w="7920880">
                  <a:extLst>
                    <a:ext uri="{9D8B030D-6E8A-4147-A177-3AD203B41FA5}">
                      <a16:colId xmlns:a16="http://schemas.microsoft.com/office/drawing/2014/main" val="3951109847"/>
                    </a:ext>
                  </a:extLst>
                </a:gridCol>
              </a:tblGrid>
              <a:tr h="0">
                <a:tc>
                  <a:txBody>
                    <a:bodyPr/>
                    <a:lstStyle/>
                    <a:p>
                      <a:pPr algn="ctr"/>
                      <a:r>
                        <a:rPr lang="fr-CA" sz="2000" b="1" i="0" dirty="0">
                          <a:solidFill>
                            <a:srgbClr val="000000"/>
                          </a:solidFill>
                          <a:effectLst/>
                          <a:latin typeface="Arial" panose="020B0604020202020204" pitchFamily="34" charset="0"/>
                          <a:cs typeface="Arial" panose="020B0604020202020204" pitchFamily="34" charset="0"/>
                        </a:rPr>
                        <a:t>RÔLE DU DOCUMENT </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fr-CA" sz="2000" b="1" i="0" dirty="0">
                          <a:solidFill>
                            <a:srgbClr val="000000"/>
                          </a:solidFill>
                          <a:effectLst/>
                          <a:latin typeface="Arial" panose="020B0604020202020204" pitchFamily="34" charset="0"/>
                          <a:cs typeface="Arial" panose="020B0604020202020204" pitchFamily="34" charset="0"/>
                        </a:rPr>
                        <a:t>DESCRIPTION</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631832"/>
                  </a:ext>
                </a:extLst>
              </a:tr>
              <a:tr h="0">
                <a:tc>
                  <a:txBody>
                    <a:bodyPr/>
                    <a:lstStyle/>
                    <a:p>
                      <a:pPr algn="ctr"/>
                      <a:r>
                        <a:rPr lang="fr-CA" sz="2000" b="0" i="0" dirty="0">
                          <a:solidFill>
                            <a:srgbClr val="000000"/>
                          </a:solidFill>
                          <a:effectLst/>
                          <a:latin typeface="Arial" panose="020B0604020202020204" pitchFamily="34" charset="0"/>
                          <a:cs typeface="Arial" panose="020B0604020202020204" pitchFamily="34" charset="0"/>
                        </a:rPr>
                        <a:t>Le document fournit des pistes.</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Le document oriente l’adulte dans l’élaboration de la réponse en fournissant, par exemple, des repères spatiotemporels.</a:t>
                      </a:r>
                    </a:p>
                    <a:p>
                      <a:pPr marL="0" algn="just" defTabSz="1217889" rtl="0" eaLnBrk="1" latinLnBrk="0" hangingPunct="1"/>
                      <a:br>
                        <a:rPr lang="fr-CA" sz="2000" b="0" i="0" kern="1200" dirty="0">
                          <a:solidFill>
                            <a:srgbClr val="000000"/>
                          </a:solidFill>
                          <a:effectLst/>
                          <a:latin typeface="Arial" panose="020B0604020202020204" pitchFamily="34" charset="0"/>
                          <a:ea typeface="+mn-ea"/>
                          <a:cs typeface="Arial" panose="020B0604020202020204" pitchFamily="34" charset="0"/>
                        </a:rPr>
                      </a:br>
                      <a:r>
                        <a:rPr lang="fr-CA" sz="2000" b="0" i="0" kern="1200" dirty="0">
                          <a:solidFill>
                            <a:srgbClr val="000000"/>
                          </a:solidFill>
                          <a:effectLst/>
                          <a:latin typeface="Arial" panose="020B0604020202020204" pitchFamily="34" charset="0"/>
                          <a:ea typeface="+mn-ea"/>
                          <a:cs typeface="Arial" panose="020B0604020202020204" pitchFamily="34" charset="0"/>
                        </a:rPr>
                        <a:t>Le document est indiqué ou non dans la question.</a:t>
                      </a: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935849"/>
                  </a:ext>
                </a:extLst>
              </a:tr>
              <a:tr h="0">
                <a:tc>
                  <a:txBody>
                    <a:bodyPr/>
                    <a:lstStyle/>
                    <a:p>
                      <a:pPr algn="ctr"/>
                      <a:r>
                        <a:rPr lang="fr-CA" sz="2000" b="0" i="0" dirty="0">
                          <a:solidFill>
                            <a:srgbClr val="000000"/>
                          </a:solidFill>
                          <a:effectLst/>
                          <a:latin typeface="Arial" panose="020B0604020202020204" pitchFamily="34" charset="0"/>
                          <a:cs typeface="Arial" panose="020B0604020202020204" pitchFamily="34" charset="0"/>
                        </a:rPr>
                        <a:t>Le document met en contexte.</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CA" sz="2000" b="0" i="0" dirty="0">
                          <a:solidFill>
                            <a:srgbClr val="000000"/>
                          </a:solidFill>
                          <a:effectLst/>
                          <a:latin typeface="Arial" panose="020B0604020202020204" pitchFamily="34" charset="0"/>
                          <a:cs typeface="Arial" panose="020B0604020202020204" pitchFamily="34" charset="0"/>
                        </a:rPr>
                        <a:t>Le document oriente l’adulte dans l’élaboration de la réponse en indiquant le contexte historique auquel la question fait référence.</a:t>
                      </a:r>
                    </a:p>
                    <a:p>
                      <a:pPr algn="just"/>
                      <a:endParaRPr lang="fr-CA" sz="2000" b="0" i="0" dirty="0">
                        <a:solidFill>
                          <a:srgbClr val="000000"/>
                        </a:solidFill>
                        <a:effectLst/>
                        <a:latin typeface="Arial" panose="020B0604020202020204" pitchFamily="34" charset="0"/>
                        <a:cs typeface="Arial" panose="020B0604020202020204" pitchFamily="34" charset="0"/>
                      </a:endParaRPr>
                    </a:p>
                    <a:p>
                      <a:pPr algn="just"/>
                      <a:r>
                        <a:rPr lang="fr-CA" sz="2000" b="0" i="0" dirty="0">
                          <a:solidFill>
                            <a:srgbClr val="000000"/>
                          </a:solidFill>
                          <a:effectLst/>
                          <a:latin typeface="Arial" panose="020B0604020202020204" pitchFamily="34" charset="0"/>
                          <a:cs typeface="Arial" panose="020B0604020202020204" pitchFamily="34" charset="0"/>
                        </a:rPr>
                        <a:t>Le document est indiqué dans la question.</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846677"/>
                  </a:ext>
                </a:extLst>
              </a:tr>
              <a:tr h="0">
                <a:tc>
                  <a:txBody>
                    <a:bodyPr/>
                    <a:lstStyle/>
                    <a:p>
                      <a:pPr algn="ctr"/>
                      <a:r>
                        <a:rPr lang="fr-CA" sz="2000" b="0" i="0" dirty="0">
                          <a:solidFill>
                            <a:srgbClr val="000000"/>
                          </a:solidFill>
                          <a:effectLst/>
                          <a:latin typeface="Arial" panose="020B0604020202020204" pitchFamily="34" charset="0"/>
                          <a:cs typeface="Arial" panose="020B0604020202020204" pitchFamily="34" charset="0"/>
                        </a:rPr>
                        <a:t>Le document fait partie de la question.</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CA" sz="2000" b="0" i="0" dirty="0">
                          <a:solidFill>
                            <a:srgbClr val="000000"/>
                          </a:solidFill>
                          <a:effectLst/>
                          <a:latin typeface="Arial" panose="020B0604020202020204" pitchFamily="34" charset="0"/>
                          <a:cs typeface="Arial" panose="020B0604020202020204" pitchFamily="34" charset="0"/>
                        </a:rPr>
                        <a:t>Le document présente à l’adulte des informations indispensables pour répondre à la question. </a:t>
                      </a:r>
                    </a:p>
                    <a:p>
                      <a:pPr algn="just"/>
                      <a:endParaRPr lang="fr-CA" sz="2000" b="0" i="0" dirty="0">
                        <a:solidFill>
                          <a:srgbClr val="000000"/>
                        </a:solidFill>
                        <a:effectLst/>
                        <a:latin typeface="Arial" panose="020B0604020202020204" pitchFamily="34" charset="0"/>
                        <a:cs typeface="Arial" panose="020B0604020202020204" pitchFamily="34" charset="0"/>
                      </a:endParaRPr>
                    </a:p>
                    <a:p>
                      <a:pPr algn="just"/>
                      <a:r>
                        <a:rPr lang="fr-CA" sz="2000" b="0" i="0" dirty="0">
                          <a:solidFill>
                            <a:srgbClr val="000000"/>
                          </a:solidFill>
                          <a:effectLst/>
                          <a:latin typeface="Arial" panose="020B0604020202020204" pitchFamily="34" charset="0"/>
                          <a:cs typeface="Arial" panose="020B0604020202020204" pitchFamily="34" charset="0"/>
                        </a:rPr>
                        <a:t>Le document est indiqué dans la question.</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439642"/>
                  </a:ext>
                </a:extLst>
              </a:tr>
              <a:tr h="0">
                <a:tc>
                  <a:txBody>
                    <a:bodyPr/>
                    <a:lstStyle/>
                    <a:p>
                      <a:pPr algn="ctr"/>
                      <a:r>
                        <a:rPr lang="fr-CA" sz="2000" b="0" i="0" dirty="0">
                          <a:solidFill>
                            <a:srgbClr val="000000"/>
                          </a:solidFill>
                          <a:effectLst/>
                          <a:latin typeface="Arial" panose="020B0604020202020204" pitchFamily="34" charset="0"/>
                          <a:cs typeface="Arial" panose="020B0604020202020204" pitchFamily="34" charset="0"/>
                        </a:rPr>
                        <a:t>Le document constitue la réponse à la question.</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r>
                        <a:rPr lang="fr-CA" sz="2000" b="0" i="0" dirty="0">
                          <a:solidFill>
                            <a:srgbClr val="000000"/>
                          </a:solidFill>
                          <a:effectLst/>
                          <a:latin typeface="Arial" panose="020B0604020202020204" pitchFamily="34" charset="0"/>
                          <a:cs typeface="Arial" panose="020B0604020202020204" pitchFamily="34" charset="0"/>
                        </a:rPr>
                        <a:t>Le document présente à l’adulte des informations qui permettent de le sélectionner comme réponse à la question. La réponse attendue est un ou des numéros de document.</a:t>
                      </a:r>
                    </a:p>
                    <a:p>
                      <a:pPr algn="just"/>
                      <a:r>
                        <a:rPr lang="fr-CA" sz="2000" b="0" i="0" dirty="0">
                          <a:solidFill>
                            <a:srgbClr val="000000"/>
                          </a:solidFill>
                          <a:effectLst/>
                          <a:latin typeface="Arial" panose="020B0604020202020204" pitchFamily="34" charset="0"/>
                          <a:cs typeface="Arial" panose="020B0604020202020204" pitchFamily="34" charset="0"/>
                        </a:rPr>
                        <a:t> </a:t>
                      </a:r>
                    </a:p>
                    <a:p>
                      <a:pPr algn="just"/>
                      <a:r>
                        <a:rPr lang="fr-CA" sz="2000" b="0" i="0" dirty="0">
                          <a:solidFill>
                            <a:srgbClr val="000000"/>
                          </a:solidFill>
                          <a:effectLst/>
                          <a:latin typeface="Arial" panose="020B0604020202020204" pitchFamily="34" charset="0"/>
                          <a:cs typeface="Arial" panose="020B0604020202020204" pitchFamily="34" charset="0"/>
                        </a:rPr>
                        <a:t>Le document n’est pas indiqué dans la question.</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131849"/>
                  </a:ext>
                </a:extLst>
              </a:tr>
            </a:tbl>
          </a:graphicData>
        </a:graphic>
      </p:graphicFrame>
      <p:sp>
        <p:nvSpPr>
          <p:cNvPr id="5" name="Rectangle 1"/>
          <p:cNvSpPr>
            <a:spLocks noChangeArrowheads="1"/>
          </p:cNvSpPr>
          <p:nvPr/>
        </p:nvSpPr>
        <p:spPr bwMode="auto">
          <a:xfrm>
            <a:off x="0" y="1326877"/>
            <a:ext cx="12599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Le rôle des documents pour la réalisation des opérations intellectuelles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283892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89220" y="174749"/>
            <a:ext cx="11221547"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 dossier documentaire</a:t>
            </a: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848517356"/>
              </p:ext>
            </p:extLst>
          </p:nvPr>
        </p:nvGraphicFramePr>
        <p:xfrm>
          <a:off x="755378" y="2479005"/>
          <a:ext cx="11305256" cy="3230880"/>
        </p:xfrm>
        <a:graphic>
          <a:graphicData uri="http://schemas.openxmlformats.org/drawingml/2006/table">
            <a:tbl>
              <a:tblPr/>
              <a:tblGrid>
                <a:gridCol w="3960440">
                  <a:extLst>
                    <a:ext uri="{9D8B030D-6E8A-4147-A177-3AD203B41FA5}">
                      <a16:colId xmlns:a16="http://schemas.microsoft.com/office/drawing/2014/main" val="3951401800"/>
                    </a:ext>
                  </a:extLst>
                </a:gridCol>
                <a:gridCol w="7344816">
                  <a:extLst>
                    <a:ext uri="{9D8B030D-6E8A-4147-A177-3AD203B41FA5}">
                      <a16:colId xmlns:a16="http://schemas.microsoft.com/office/drawing/2014/main" val="3951109847"/>
                    </a:ext>
                  </a:extLst>
                </a:gridCol>
              </a:tblGrid>
              <a:tr h="0">
                <a:tc>
                  <a:txBody>
                    <a:bodyPr/>
                    <a:lstStyle/>
                    <a:p>
                      <a:pPr marL="0" algn="ctr" defTabSz="1217889" rtl="0" eaLnBrk="1" latinLnBrk="0" hangingPunct="1"/>
                      <a:r>
                        <a:rPr lang="fr-CA" sz="2000" b="1" i="0" kern="1200" dirty="0">
                          <a:solidFill>
                            <a:srgbClr val="000000"/>
                          </a:solidFill>
                          <a:effectLst/>
                          <a:latin typeface="Arial" panose="020B0604020202020204" pitchFamily="34" charset="0"/>
                          <a:ea typeface="+mn-ea"/>
                          <a:cs typeface="Arial" panose="020B0604020202020204" pitchFamily="34" charset="0"/>
                        </a:rPr>
                        <a:t>RÔLE DU DOCUMENT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7889" rtl="0" eaLnBrk="1" latinLnBrk="0" hangingPunct="1"/>
                      <a:r>
                        <a:rPr lang="fr-CA" sz="2000" b="1" i="0" kern="1200" dirty="0">
                          <a:solidFill>
                            <a:srgbClr val="000000"/>
                          </a:solidFill>
                          <a:effectLst/>
                          <a:latin typeface="Arial" panose="020B0604020202020204" pitchFamily="34" charset="0"/>
                          <a:ea typeface="+mn-ea"/>
                          <a:cs typeface="Arial" panose="020B0604020202020204" pitchFamily="34" charset="0"/>
                        </a:rPr>
                        <a:t>DESCRIPTION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631832"/>
                  </a:ext>
                </a:extLst>
              </a:tr>
              <a:tr h="0">
                <a:tc>
                  <a:txBody>
                    <a:bodyPr/>
                    <a:lstStyle/>
                    <a:p>
                      <a:pPr marL="0" algn="ctr"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Les documents contribuent à la réalisation d’une description.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Les documents orientent l’adulte dans l’établissement des éléments de réponse.</a:t>
                      </a:r>
                    </a:p>
                    <a:p>
                      <a:pPr marL="0" algn="just" defTabSz="1217889" rtl="0" eaLnBrk="1" latinLnBrk="0" hangingPunct="1"/>
                      <a:br>
                        <a:rPr lang="fr-CA" sz="2000" b="0" i="0" kern="1200" dirty="0">
                          <a:solidFill>
                            <a:srgbClr val="000000"/>
                          </a:solidFill>
                          <a:effectLst/>
                          <a:latin typeface="Arial" panose="020B0604020202020204" pitchFamily="34" charset="0"/>
                          <a:ea typeface="+mn-ea"/>
                          <a:cs typeface="Arial" panose="020B0604020202020204" pitchFamily="34" charset="0"/>
                        </a:rPr>
                      </a:br>
                      <a:r>
                        <a:rPr lang="fr-CA" sz="2000" b="0" i="0" kern="1200" dirty="0">
                          <a:solidFill>
                            <a:srgbClr val="000000"/>
                          </a:solidFill>
                          <a:effectLst/>
                          <a:latin typeface="Arial" panose="020B0604020202020204" pitchFamily="34" charset="0"/>
                          <a:ea typeface="+mn-ea"/>
                          <a:cs typeface="Arial" panose="020B0604020202020204" pitchFamily="34" charset="0"/>
                        </a:rPr>
                        <a:t>ou</a:t>
                      </a:r>
                    </a:p>
                    <a:p>
                      <a:pPr marL="0" algn="just" defTabSz="1217889" rtl="0" eaLnBrk="1" latinLnBrk="0" hangingPunct="1"/>
                      <a:endParaRPr lang="fr-CA" sz="2000" b="0" i="0" kern="1200" dirty="0">
                        <a:solidFill>
                          <a:srgbClr val="000000"/>
                        </a:solidFill>
                        <a:effectLst/>
                        <a:latin typeface="Arial" panose="020B0604020202020204" pitchFamily="34" charset="0"/>
                        <a:ea typeface="+mn-ea"/>
                        <a:cs typeface="Arial" panose="020B0604020202020204" pitchFamily="34" charset="0"/>
                      </a:endParaRPr>
                    </a:p>
                    <a:p>
                      <a:pPr marL="0" algn="just"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Les documents permettent à l’adulte de réaliser une description qui tient compte de l’aspect de société et du cadre spatiotemporel. </a:t>
                      </a:r>
                    </a:p>
                    <a:p>
                      <a:pPr marL="0" algn="l" defTabSz="1217889" rtl="0" eaLnBrk="1" latinLnBrk="0" hangingPunct="1"/>
                      <a:endParaRPr lang="fr-CA" sz="2000" b="0" i="0" kern="1200" dirty="0">
                        <a:solidFill>
                          <a:srgbClr val="000000"/>
                        </a:solidFill>
                        <a:effectLst/>
                        <a:latin typeface="Arial" panose="020B0604020202020204" pitchFamily="34" charset="0"/>
                        <a:ea typeface="+mn-ea"/>
                        <a:cs typeface="Arial" panose="020B0604020202020204"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935849"/>
                  </a:ext>
                </a:extLst>
              </a:tr>
            </a:tbl>
          </a:graphicData>
        </a:graphic>
      </p:graphicFrame>
      <p:sp>
        <p:nvSpPr>
          <p:cNvPr id="5" name="Rectangle 1"/>
          <p:cNvSpPr>
            <a:spLocks noChangeArrowheads="1"/>
          </p:cNvSpPr>
          <p:nvPr/>
        </p:nvSpPr>
        <p:spPr bwMode="auto">
          <a:xfrm>
            <a:off x="0" y="1449406"/>
            <a:ext cx="12599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kumimoji="0" lang="fr-FR" altLang="fr-F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Le rôle des documents pour la réalisation d’une </a:t>
            </a:r>
            <a:r>
              <a:rPr lang="fr-CA" sz="2400" b="1" dirty="0">
                <a:latin typeface="Arial" panose="020B0604020202020204" pitchFamily="34" charset="0"/>
                <a:cs typeface="Arial" panose="020B0604020202020204" pitchFamily="34" charset="0"/>
              </a:rPr>
              <a:t>description</a:t>
            </a:r>
          </a:p>
        </p:txBody>
      </p:sp>
    </p:spTree>
    <p:custDataLst>
      <p:tags r:id="rId1"/>
    </p:custDataLst>
    <p:extLst>
      <p:ext uri="{BB962C8B-B14F-4D97-AF65-F5344CB8AC3E}">
        <p14:creationId xmlns:p14="http://schemas.microsoft.com/office/powerpoint/2010/main" val="4056984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443079"/>
            <a:ext cx="11221547"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 dossier documentaire</a:t>
            </a: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97798193"/>
              </p:ext>
            </p:extLst>
          </p:nvPr>
        </p:nvGraphicFramePr>
        <p:xfrm>
          <a:off x="683370" y="2551013"/>
          <a:ext cx="11305256" cy="3535680"/>
        </p:xfrm>
        <a:graphic>
          <a:graphicData uri="http://schemas.openxmlformats.org/drawingml/2006/table">
            <a:tbl>
              <a:tblPr/>
              <a:tblGrid>
                <a:gridCol w="3276318">
                  <a:extLst>
                    <a:ext uri="{9D8B030D-6E8A-4147-A177-3AD203B41FA5}">
                      <a16:colId xmlns:a16="http://schemas.microsoft.com/office/drawing/2014/main" val="3951401800"/>
                    </a:ext>
                  </a:extLst>
                </a:gridCol>
                <a:gridCol w="8028938">
                  <a:extLst>
                    <a:ext uri="{9D8B030D-6E8A-4147-A177-3AD203B41FA5}">
                      <a16:colId xmlns:a16="http://schemas.microsoft.com/office/drawing/2014/main" val="3951109847"/>
                    </a:ext>
                  </a:extLst>
                </a:gridCol>
              </a:tblGrid>
              <a:tr h="0">
                <a:tc>
                  <a:txBody>
                    <a:bodyPr/>
                    <a:lstStyle/>
                    <a:p>
                      <a:pPr algn="ctr"/>
                      <a:r>
                        <a:rPr lang="fr-CA" sz="2000" b="1" i="0" dirty="0">
                          <a:solidFill>
                            <a:srgbClr val="000000"/>
                          </a:solidFill>
                          <a:effectLst/>
                          <a:latin typeface="Arial" panose="020B0604020202020204" pitchFamily="34" charset="0"/>
                          <a:cs typeface="Arial" panose="020B0604020202020204" pitchFamily="34" charset="0"/>
                        </a:rPr>
                        <a:t>RÔLE DU DOCUMENT </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fr-CA" sz="2000" b="1" i="0" dirty="0">
                          <a:solidFill>
                            <a:srgbClr val="000000"/>
                          </a:solidFill>
                          <a:effectLst/>
                          <a:latin typeface="Arial" panose="020B0604020202020204" pitchFamily="34" charset="0"/>
                          <a:cs typeface="Arial" panose="020B0604020202020204" pitchFamily="34" charset="0"/>
                        </a:rPr>
                        <a:t>DESCRIPTION</a:t>
                      </a:r>
                      <a:endParaRPr lang="fr-CA" sz="2000" dirty="0">
                        <a:effectLst/>
                        <a:latin typeface="Arial" panose="020B0604020202020204" pitchFamily="34" charset="0"/>
                        <a:cs typeface="Arial" panose="020B060402020202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631832"/>
                  </a:ext>
                </a:extLst>
              </a:tr>
              <a:tr h="0">
                <a:tc>
                  <a:txBody>
                    <a:bodyPr/>
                    <a:lstStyle/>
                    <a:p>
                      <a:pPr marL="0" algn="ctr"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Les documents contribuent à l’élaboration d’une explication.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just"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Les documents contribuent à l’élaboration d’une explication. Les documents orientent l’adulte dans l’établissement des éléments de réponse.</a:t>
                      </a:r>
                    </a:p>
                    <a:p>
                      <a:pPr marL="0" algn="just" defTabSz="1217889" rtl="0" eaLnBrk="1" latinLnBrk="0" hangingPunct="1"/>
                      <a:endParaRPr lang="fr-CA" sz="2000" b="0" i="0" kern="1200" dirty="0">
                        <a:solidFill>
                          <a:srgbClr val="000000"/>
                        </a:solidFill>
                        <a:effectLst/>
                        <a:latin typeface="Arial" panose="020B0604020202020204" pitchFamily="34" charset="0"/>
                        <a:ea typeface="+mn-ea"/>
                        <a:cs typeface="Arial" panose="020B0604020202020204" pitchFamily="34" charset="0"/>
                      </a:endParaRPr>
                    </a:p>
                    <a:p>
                      <a:pPr marL="0" algn="just"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Ou</a:t>
                      </a:r>
                    </a:p>
                    <a:p>
                      <a:pPr marL="0" algn="just" defTabSz="1217889" rtl="0" eaLnBrk="1" latinLnBrk="0" hangingPunct="1"/>
                      <a:endParaRPr lang="fr-CA" sz="2000" b="0" i="0" kern="1200" dirty="0">
                        <a:solidFill>
                          <a:srgbClr val="000000"/>
                        </a:solidFill>
                        <a:effectLst/>
                        <a:latin typeface="Arial" panose="020B0604020202020204" pitchFamily="34" charset="0"/>
                        <a:ea typeface="+mn-ea"/>
                        <a:cs typeface="Arial" panose="020B0604020202020204" pitchFamily="34" charset="0"/>
                      </a:endParaRPr>
                    </a:p>
                    <a:p>
                      <a:pPr marL="0" algn="just" defTabSz="1217889" rtl="0" eaLnBrk="1" latinLnBrk="0" hangingPunct="1"/>
                      <a:r>
                        <a:rPr lang="fr-CA" sz="2000" b="0" i="0" kern="1200" dirty="0">
                          <a:solidFill>
                            <a:srgbClr val="000000"/>
                          </a:solidFill>
                          <a:effectLst/>
                          <a:latin typeface="Arial" panose="020B0604020202020204" pitchFamily="34" charset="0"/>
                          <a:ea typeface="+mn-ea"/>
                          <a:cs typeface="Arial" panose="020B0604020202020204" pitchFamily="34" charset="0"/>
                        </a:rPr>
                        <a:t>Les documents permettent à  l’adulte d’illustrer ou d’expliquer les éléments  de réponse (selon ce qui est demandé dans les consignes).</a:t>
                      </a:r>
                    </a:p>
                    <a:p>
                      <a:pPr marL="0" algn="l" defTabSz="1217889" rtl="0" eaLnBrk="1" latinLnBrk="0" hangingPunct="1"/>
                      <a:endParaRPr lang="fr-CA" sz="2000" b="0" i="0" kern="1200" dirty="0">
                        <a:solidFill>
                          <a:srgbClr val="000000"/>
                        </a:solidFill>
                        <a:effectLst/>
                        <a:latin typeface="Arial" panose="020B0604020202020204" pitchFamily="34" charset="0"/>
                        <a:ea typeface="+mn-ea"/>
                        <a:cs typeface="Arial" panose="020B0604020202020204"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935849"/>
                  </a:ext>
                </a:extLst>
              </a:tr>
            </a:tbl>
          </a:graphicData>
        </a:graphic>
      </p:graphicFrame>
      <p:sp>
        <p:nvSpPr>
          <p:cNvPr id="5" name="Rectangle 1"/>
          <p:cNvSpPr>
            <a:spLocks noChangeArrowheads="1"/>
          </p:cNvSpPr>
          <p:nvPr/>
        </p:nvSpPr>
        <p:spPr bwMode="auto">
          <a:xfrm>
            <a:off x="0" y="1830933"/>
            <a:ext cx="12599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kumimoji="0" lang="fr-FR" altLang="fr-FR"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Le rôle des documents pour la réalisation d’une interprétation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4092233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2151858" y="443079"/>
            <a:ext cx="8296272"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833087" y="3224488"/>
            <a:ext cx="10933815" cy="3456972"/>
          </a:xfrm>
          <a:prstGeom prst="rect">
            <a:avLst/>
          </a:prstGeom>
          <a:noFill/>
        </p:spPr>
        <p:txBody>
          <a:bodyPr wrap="square" rtlCol="0">
            <a:spAutoFit/>
          </a:bodyPr>
          <a:lstStyle/>
          <a:p>
            <a:pPr marL="456709" indent="-456709">
              <a:buFont typeface="Wingdings" panose="05000000000000000000" pitchFamily="2" charset="2"/>
              <a:buChar char="Ø"/>
            </a:pPr>
            <a:r>
              <a:rPr lang="fr-CA" sz="3200" dirty="0">
                <a:latin typeface="Arial" panose="020B0604020202020204" pitchFamily="34" charset="0"/>
                <a:cs typeface="Arial" panose="020B0604020202020204" pitchFamily="34" charset="0"/>
              </a:rPr>
              <a:t>Utilisation appropriée de connaissances</a:t>
            </a:r>
          </a:p>
          <a:p>
            <a:pPr marL="456709" indent="-456709">
              <a:buFont typeface="Wingdings" panose="05000000000000000000" pitchFamily="2" charset="2"/>
              <a:buChar char="Ø"/>
            </a:pPr>
            <a:endParaRPr lang="fr-CA" sz="3200" dirty="0">
              <a:latin typeface="Arial" panose="020B0604020202020204" pitchFamily="34" charset="0"/>
              <a:cs typeface="Arial" panose="020B0604020202020204" pitchFamily="34" charset="0"/>
            </a:endParaRPr>
          </a:p>
          <a:p>
            <a:pPr marL="456709" indent="-456709">
              <a:buFont typeface="Wingdings" panose="05000000000000000000" pitchFamily="2" charset="2"/>
              <a:buChar char="Ø"/>
            </a:pPr>
            <a:r>
              <a:rPr lang="fr-CA" sz="3200" dirty="0">
                <a:latin typeface="Arial" panose="020B0604020202020204" pitchFamily="34" charset="0"/>
                <a:cs typeface="Arial" panose="020B0604020202020204" pitchFamily="34" charset="0"/>
              </a:rPr>
              <a:t>Représentation cohérente d'une période de l'histoire du Québec et du Canada</a:t>
            </a:r>
          </a:p>
          <a:p>
            <a:endParaRPr lang="fr-CA" sz="3200" dirty="0">
              <a:latin typeface="Arial" panose="020B0604020202020204" pitchFamily="34" charset="0"/>
              <a:cs typeface="Arial" panose="020B0604020202020204" pitchFamily="34" charset="0"/>
            </a:endParaRPr>
          </a:p>
          <a:p>
            <a:pPr marL="456709" indent="-456709">
              <a:buFont typeface="Wingdings" panose="05000000000000000000" pitchFamily="2" charset="2"/>
              <a:buChar char="Ø"/>
            </a:pPr>
            <a:r>
              <a:rPr lang="fr-CA" sz="3200" dirty="0">
                <a:latin typeface="Arial" panose="020B0604020202020204" pitchFamily="34" charset="0"/>
                <a:cs typeface="Arial" panose="020B0604020202020204" pitchFamily="34" charset="0"/>
              </a:rPr>
              <a:t>Rigueur de l'interprétation</a:t>
            </a:r>
          </a:p>
          <a:p>
            <a:pPr marL="456709" indent="-456709">
              <a:buFontTx/>
              <a:buChar char="-"/>
            </a:pPr>
            <a:endParaRPr lang="fr-CA" sz="2664"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53688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443080"/>
            <a:ext cx="11221547" cy="1896225"/>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just"/>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Utilisation appropriée de connaissances</a:t>
            </a:r>
          </a:p>
        </p:txBody>
      </p:sp>
      <p:sp>
        <p:nvSpPr>
          <p:cNvPr id="3" name="ZoneTexte 2"/>
          <p:cNvSpPr txBox="1"/>
          <p:nvPr/>
        </p:nvSpPr>
        <p:spPr>
          <a:xfrm>
            <a:off x="833087" y="4087685"/>
            <a:ext cx="10933815" cy="1077218"/>
          </a:xfrm>
          <a:prstGeom prst="rect">
            <a:avLst/>
          </a:prstGeom>
          <a:noFill/>
        </p:spPr>
        <p:txBody>
          <a:bodyPr wrap="square" rtlCol="0">
            <a:spAutoFit/>
          </a:bodyPr>
          <a:lstStyle/>
          <a:p>
            <a:pPr algn="just"/>
            <a:r>
              <a:rPr lang="fr-CA" sz="3200" dirty="0">
                <a:latin typeface="Arial" panose="020B0604020202020204" pitchFamily="34" charset="0"/>
                <a:cs typeface="Arial" panose="020B0604020202020204" pitchFamily="34" charset="0"/>
              </a:rPr>
              <a:t>Les  opérations intellectuelles sont des savoir-faire qui se rapportent aux composantes des compétences.</a:t>
            </a:r>
          </a:p>
        </p:txBody>
      </p:sp>
    </p:spTree>
    <p:custDataLst>
      <p:tags r:id="rId1"/>
    </p:custDataLst>
    <p:extLst>
      <p:ext uri="{BB962C8B-B14F-4D97-AF65-F5344CB8AC3E}">
        <p14:creationId xmlns:p14="http://schemas.microsoft.com/office/powerpoint/2010/main" val="1636205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246757"/>
            <a:ext cx="11221547"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opérations intellectuelles</a:t>
            </a: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1792193" y="1326877"/>
            <a:ext cx="9015602" cy="7109639"/>
          </a:xfrm>
          <a:prstGeom prst="rect">
            <a:avLst/>
          </a:prstGeom>
          <a:noFill/>
        </p:spPr>
        <p:txBody>
          <a:bodyPr wrap="square" rtlCol="0">
            <a:spAutoFit/>
          </a:bodyPr>
          <a:lstStyle/>
          <a:p>
            <a:pPr algn="just"/>
            <a:r>
              <a:rPr lang="fr-CA" sz="2800" dirty="0">
                <a:latin typeface="Arial" panose="020B0604020202020204" pitchFamily="34" charset="0"/>
                <a:cs typeface="Arial" panose="020B0604020202020204" pitchFamily="34" charset="0"/>
              </a:rPr>
              <a:t>Des savoir-faire qui se rapportent aux composantes des compétences :</a:t>
            </a:r>
          </a:p>
          <a:p>
            <a:endParaRPr lang="fr-CA" sz="2800" dirty="0">
              <a:latin typeface="Arial" panose="020B0604020202020204" pitchFamily="34" charset="0"/>
              <a:cs typeface="Arial" panose="020B0604020202020204" pitchFamily="34" charset="0"/>
            </a:endParaRPr>
          </a:p>
          <a:p>
            <a:pPr marL="456709" indent="-456709" algn="just">
              <a:buFont typeface="Wingdings" panose="05000000000000000000" pitchFamily="2" charset="2"/>
              <a:buChar char="Ø"/>
            </a:pPr>
            <a:r>
              <a:rPr lang="fr-CA" sz="2800" dirty="0">
                <a:latin typeface="Arial" panose="020B0604020202020204" pitchFamily="34" charset="0"/>
                <a:cs typeface="Arial" panose="020B0604020202020204" pitchFamily="34" charset="0"/>
              </a:rPr>
              <a:t>Établir des faits</a:t>
            </a:r>
          </a:p>
          <a:p>
            <a:pPr algn="just"/>
            <a:endParaRPr lang="fr-CA" sz="2800" dirty="0">
              <a:latin typeface="Arial" panose="020B0604020202020204" pitchFamily="34" charset="0"/>
              <a:cs typeface="Arial" panose="020B0604020202020204" pitchFamily="34" charset="0"/>
            </a:endParaRPr>
          </a:p>
          <a:p>
            <a:pPr marL="456709" indent="-456709" algn="just">
              <a:buFont typeface="Wingdings" panose="05000000000000000000" pitchFamily="2" charset="2"/>
              <a:buChar char="Ø"/>
            </a:pPr>
            <a:r>
              <a:rPr lang="fr-CA" sz="2800" dirty="0">
                <a:latin typeface="Arial" panose="020B0604020202020204" pitchFamily="34" charset="0"/>
                <a:cs typeface="Arial" panose="020B0604020202020204" pitchFamily="34" charset="0"/>
              </a:rPr>
              <a:t>Situer dans le temps et dans l’espace</a:t>
            </a:r>
          </a:p>
          <a:p>
            <a:pPr algn="just"/>
            <a:endParaRPr lang="fr-CA" sz="2800" dirty="0">
              <a:latin typeface="Arial" panose="020B0604020202020204" pitchFamily="34" charset="0"/>
              <a:cs typeface="Arial" panose="020B0604020202020204" pitchFamily="34" charset="0"/>
            </a:endParaRPr>
          </a:p>
          <a:p>
            <a:pPr marL="456709" indent="-456709" algn="just">
              <a:buFont typeface="Wingdings" panose="05000000000000000000" pitchFamily="2" charset="2"/>
              <a:buChar char="Ø"/>
            </a:pPr>
            <a:r>
              <a:rPr lang="fr-CA" sz="2800" dirty="0">
                <a:latin typeface="Arial" panose="020B0604020202020204" pitchFamily="34" charset="0"/>
                <a:cs typeface="Arial" panose="020B0604020202020204" pitchFamily="34" charset="0"/>
              </a:rPr>
              <a:t>Dégager des différences et des similitudes</a:t>
            </a:r>
          </a:p>
          <a:p>
            <a:pPr marL="456709" indent="-456709" algn="just">
              <a:buFont typeface="Wingdings" panose="05000000000000000000" pitchFamily="2" charset="2"/>
              <a:buChar char="Ø"/>
            </a:pPr>
            <a:endParaRPr lang="fr-CA" sz="2800" dirty="0">
              <a:latin typeface="Arial" panose="020B0604020202020204" pitchFamily="34" charset="0"/>
              <a:cs typeface="Arial" panose="020B0604020202020204" pitchFamily="34" charset="0"/>
            </a:endParaRPr>
          </a:p>
          <a:p>
            <a:pPr marL="456709" indent="-456709" algn="just">
              <a:buFont typeface="Wingdings" panose="05000000000000000000" pitchFamily="2" charset="2"/>
              <a:buChar char="Ø"/>
            </a:pPr>
            <a:r>
              <a:rPr lang="fr-CA" sz="2800" dirty="0">
                <a:latin typeface="Arial" panose="020B0604020202020204" pitchFamily="34" charset="0"/>
                <a:cs typeface="Arial" panose="020B0604020202020204" pitchFamily="34" charset="0"/>
              </a:rPr>
              <a:t>Déterminer des causes et des conséquences</a:t>
            </a:r>
          </a:p>
          <a:p>
            <a:pPr marL="456709" indent="-456709" algn="just">
              <a:buFont typeface="Wingdings" panose="05000000000000000000" pitchFamily="2" charset="2"/>
              <a:buChar char="Ø"/>
            </a:pPr>
            <a:endParaRPr lang="fr-CA" sz="2800" dirty="0">
              <a:latin typeface="Arial" panose="020B0604020202020204" pitchFamily="34" charset="0"/>
              <a:cs typeface="Arial" panose="020B0604020202020204" pitchFamily="34" charset="0"/>
            </a:endParaRPr>
          </a:p>
          <a:p>
            <a:pPr marL="456709" indent="-456709" algn="just">
              <a:buFont typeface="Wingdings" panose="05000000000000000000" pitchFamily="2" charset="2"/>
              <a:buChar char="Ø"/>
            </a:pPr>
            <a:r>
              <a:rPr lang="fr-CA" sz="2800" dirty="0">
                <a:latin typeface="Arial" panose="020B0604020202020204" pitchFamily="34" charset="0"/>
                <a:cs typeface="Arial" panose="020B0604020202020204" pitchFamily="34" charset="0"/>
              </a:rPr>
              <a:t>Déterminer des changements et des continuités</a:t>
            </a:r>
          </a:p>
          <a:p>
            <a:pPr marL="456709" indent="-456709" algn="just">
              <a:buFont typeface="Wingdings" panose="05000000000000000000" pitchFamily="2" charset="2"/>
              <a:buChar char="Ø"/>
            </a:pPr>
            <a:endParaRPr lang="fr-CA" sz="2800" dirty="0">
              <a:latin typeface="Arial" panose="020B0604020202020204" pitchFamily="34" charset="0"/>
              <a:cs typeface="Arial" panose="020B0604020202020204" pitchFamily="34" charset="0"/>
            </a:endParaRPr>
          </a:p>
          <a:p>
            <a:pPr marL="456709" indent="-456709" algn="just">
              <a:buFont typeface="Wingdings" panose="05000000000000000000" pitchFamily="2" charset="2"/>
              <a:buChar char="Ø"/>
            </a:pPr>
            <a:r>
              <a:rPr lang="fr-CA" sz="2800" dirty="0">
                <a:latin typeface="Arial" panose="020B0604020202020204" pitchFamily="34" charset="0"/>
                <a:cs typeface="Arial" panose="020B0604020202020204" pitchFamily="34" charset="0"/>
              </a:rPr>
              <a:t>Mettre en relation des faits</a:t>
            </a:r>
          </a:p>
          <a:p>
            <a:pPr marL="456709" indent="-456709" algn="just">
              <a:buFont typeface="Wingdings" panose="05000000000000000000" pitchFamily="2" charset="2"/>
              <a:buChar char="Ø"/>
            </a:pPr>
            <a:endParaRPr lang="fr-CA" sz="2800" dirty="0">
              <a:latin typeface="Arial" panose="020B0604020202020204" pitchFamily="34" charset="0"/>
              <a:cs typeface="Arial" panose="020B0604020202020204" pitchFamily="34" charset="0"/>
            </a:endParaRPr>
          </a:p>
          <a:p>
            <a:pPr marL="456709" indent="-456709" algn="just">
              <a:buFont typeface="Wingdings" panose="05000000000000000000" pitchFamily="2" charset="2"/>
              <a:buChar char="Ø"/>
            </a:pPr>
            <a:r>
              <a:rPr lang="fr-CA" sz="2800" dirty="0">
                <a:latin typeface="Arial" panose="020B0604020202020204" pitchFamily="34" charset="0"/>
                <a:cs typeface="Arial" panose="020B0604020202020204" pitchFamily="34" charset="0"/>
              </a:rPr>
              <a:t>Établir des liens de causalité </a:t>
            </a:r>
          </a:p>
        </p:txBody>
      </p:sp>
    </p:spTree>
    <p:custDataLst>
      <p:tags r:id="rId1"/>
    </p:custDataLst>
    <p:extLst>
      <p:ext uri="{BB962C8B-B14F-4D97-AF65-F5344CB8AC3E}">
        <p14:creationId xmlns:p14="http://schemas.microsoft.com/office/powerpoint/2010/main" val="1009485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41275"/>
            <a:ext cx="12599987" cy="158889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endParaRPr lang="fr-CA" sz="11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Utilisation appropriée de connaissances</a:t>
            </a:r>
          </a:p>
        </p:txBody>
      </p:sp>
      <p:sp>
        <p:nvSpPr>
          <p:cNvPr id="4" name="Rectangle 3"/>
          <p:cNvSpPr/>
          <p:nvPr/>
        </p:nvSpPr>
        <p:spPr>
          <a:xfrm>
            <a:off x="2411562" y="1470893"/>
            <a:ext cx="7776864" cy="707886"/>
          </a:xfrm>
          <a:prstGeom prst="rect">
            <a:avLst/>
          </a:prstGeom>
        </p:spPr>
        <p:txBody>
          <a:bodyPr wrap="square">
            <a:spAutoFit/>
          </a:bodyPr>
          <a:lstStyle/>
          <a:p>
            <a:pPr algn="ctr"/>
            <a:endParaRPr lang="fr-CA" sz="16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Dégager des différences et des similitudes</a:t>
            </a:r>
          </a:p>
        </p:txBody>
      </p:sp>
      <p:sp>
        <p:nvSpPr>
          <p:cNvPr id="6" name="ZoneTexte 5"/>
          <p:cNvSpPr txBox="1"/>
          <p:nvPr/>
        </p:nvSpPr>
        <p:spPr>
          <a:xfrm>
            <a:off x="755378" y="2407977"/>
            <a:ext cx="10933815" cy="6127831"/>
          </a:xfrm>
          <a:prstGeom prst="rect">
            <a:avLst/>
          </a:prstGeom>
          <a:noFill/>
        </p:spPr>
        <p:txBody>
          <a:bodyPr wrap="square" rtlCol="0">
            <a:spAutoFit/>
          </a:bodyPr>
          <a:lstStyle/>
          <a:p>
            <a:pPr marL="0" lvl="2"/>
            <a:r>
              <a:rPr lang="fr-CA" sz="2664" b="1" dirty="0">
                <a:latin typeface="Arial" panose="020B0604020202020204" pitchFamily="34" charset="0"/>
                <a:cs typeface="Arial" panose="020B0604020202020204" pitchFamily="34" charset="0"/>
              </a:rPr>
              <a:t>Comportement attendu :</a:t>
            </a:r>
          </a:p>
          <a:p>
            <a:pPr marL="0" lvl="2"/>
            <a:endParaRPr lang="fr-CA" sz="2000" b="1" dirty="0">
              <a:latin typeface="Arial" panose="020B0604020202020204" pitchFamily="34" charset="0"/>
              <a:cs typeface="Arial" panose="020B0604020202020204" pitchFamily="34" charset="0"/>
            </a:endParaRPr>
          </a:p>
          <a:p>
            <a:pPr marL="0" lvl="2"/>
            <a:endParaRPr lang="fr-CA" sz="1000" b="1" dirty="0">
              <a:latin typeface="Arial" panose="020B0604020202020204" pitchFamily="34" charset="0"/>
              <a:cs typeface="Arial" panose="020B0604020202020204" pitchFamily="34" charset="0"/>
            </a:endParaRPr>
          </a:p>
          <a:p>
            <a:pPr marL="457200" lvl="2" indent="-457200">
              <a:buFont typeface="Wingdings" panose="05000000000000000000" pitchFamily="2" charset="2"/>
              <a:buChar char="§"/>
            </a:pPr>
            <a:r>
              <a:rPr lang="fr-CA" sz="2664" dirty="0">
                <a:latin typeface="Arial" panose="020B0604020202020204" pitchFamily="34" charset="0"/>
                <a:cs typeface="Arial" panose="020B0604020202020204" pitchFamily="34" charset="0"/>
              </a:rPr>
              <a:t>L’adulte doit indiquer ce qui est différent par rapport à un ou plusieurs objets de comparaison.</a:t>
            </a:r>
          </a:p>
          <a:p>
            <a:pPr marL="457200" lvl="2" indent="-457200">
              <a:buFont typeface="Wingdings" panose="05000000000000000000" pitchFamily="2" charset="2"/>
              <a:buChar char="§"/>
            </a:pPr>
            <a:endParaRPr lang="fr-CA" sz="1200" dirty="0">
              <a:latin typeface="Arial" panose="020B0604020202020204" pitchFamily="34" charset="0"/>
              <a:cs typeface="Arial" panose="020B0604020202020204" pitchFamily="34" charset="0"/>
            </a:endParaRPr>
          </a:p>
          <a:p>
            <a:pPr marL="457200" lvl="2" indent="-457200">
              <a:buFont typeface="Wingdings" panose="05000000000000000000" pitchFamily="2" charset="2"/>
              <a:buChar char="§"/>
            </a:pPr>
            <a:r>
              <a:rPr lang="fr-CA" sz="2664" dirty="0">
                <a:latin typeface="Arial" panose="020B0604020202020204" pitchFamily="34" charset="0"/>
                <a:cs typeface="Arial" panose="020B0604020202020204" pitchFamily="34" charset="0"/>
              </a:rPr>
              <a:t>L’adulte doit indiquer ce qui est semblable par rapport à un ou plusieurs objets de comparaison.</a:t>
            </a:r>
          </a:p>
          <a:p>
            <a:pPr marL="457200" lvl="2" indent="-457200">
              <a:buFont typeface="Wingdings" panose="05000000000000000000" pitchFamily="2" charset="2"/>
              <a:buChar char="§"/>
            </a:pPr>
            <a:endParaRPr lang="fr-CA" sz="1200" dirty="0">
              <a:latin typeface="Arial" panose="020B0604020202020204" pitchFamily="34" charset="0"/>
              <a:cs typeface="Arial" panose="020B0604020202020204" pitchFamily="34" charset="0"/>
            </a:endParaRPr>
          </a:p>
          <a:p>
            <a:pPr marL="457200" lvl="2" indent="-457200">
              <a:buFont typeface="Wingdings" panose="05000000000000000000" pitchFamily="2" charset="2"/>
              <a:buChar char="§"/>
            </a:pPr>
            <a:r>
              <a:rPr lang="fr-CA" sz="2664" dirty="0">
                <a:latin typeface="Arial" panose="020B0604020202020204" pitchFamily="34" charset="0"/>
                <a:cs typeface="Arial" panose="020B0604020202020204" pitchFamily="34" charset="0"/>
              </a:rPr>
              <a:t>L’adulte doit indiquer le point précis sur lequel deux acteurs ou deux historiens sont en désaccord (divergence).</a:t>
            </a:r>
          </a:p>
          <a:p>
            <a:pPr marL="457200" lvl="2" indent="-457200">
              <a:buFont typeface="Wingdings" panose="05000000000000000000" pitchFamily="2" charset="2"/>
              <a:buChar char="§"/>
            </a:pPr>
            <a:endParaRPr lang="fr-CA" sz="1200" dirty="0">
              <a:latin typeface="Arial" panose="020B0604020202020204" pitchFamily="34" charset="0"/>
              <a:cs typeface="Arial" panose="020B0604020202020204" pitchFamily="34" charset="0"/>
            </a:endParaRPr>
          </a:p>
          <a:p>
            <a:pPr marL="457200" lvl="2" indent="-457200">
              <a:buFont typeface="Wingdings" panose="05000000000000000000" pitchFamily="2" charset="2"/>
              <a:buChar char="§"/>
            </a:pPr>
            <a:r>
              <a:rPr lang="fr-CA" sz="2664" dirty="0">
                <a:latin typeface="Arial" panose="020B0604020202020204" pitchFamily="34" charset="0"/>
                <a:cs typeface="Arial" panose="020B0604020202020204" pitchFamily="34" charset="0"/>
              </a:rPr>
              <a:t>L’adulte doit indiquer le point précis sur lequel deux acteurs ou deux historiens sont d’accord (convergence).</a:t>
            </a:r>
          </a:p>
          <a:p>
            <a:pPr marL="457200" lvl="2" indent="-457200">
              <a:buFont typeface="Wingdings" panose="05000000000000000000" pitchFamily="2" charset="2"/>
              <a:buChar char="§"/>
            </a:pPr>
            <a:endParaRPr lang="fr-CA" sz="1200" dirty="0">
              <a:latin typeface="Arial" panose="020B0604020202020204" pitchFamily="34" charset="0"/>
              <a:cs typeface="Arial" panose="020B0604020202020204" pitchFamily="34" charset="0"/>
            </a:endParaRPr>
          </a:p>
          <a:p>
            <a:pPr marL="457200" lvl="2" indent="-457200">
              <a:buFont typeface="Wingdings" panose="05000000000000000000" pitchFamily="2" charset="2"/>
              <a:buChar char="§"/>
            </a:pPr>
            <a:r>
              <a:rPr lang="fr-CA" sz="2664" u="sng" dirty="0">
                <a:latin typeface="Arial" panose="020B0604020202020204" pitchFamily="34" charset="0"/>
                <a:cs typeface="Arial" panose="020B0604020202020204" pitchFamily="34" charset="0"/>
              </a:rPr>
              <a:t>L’adulte doit montrer des différences et des similitudes par rapport à des points de vue d’acteurs. </a:t>
            </a:r>
            <a:br>
              <a:rPr lang="fr-CA" sz="1050" dirty="0"/>
            </a:br>
            <a:endParaRPr lang="fr-CA" sz="105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66084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41275"/>
            <a:ext cx="12599987" cy="158889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endParaRPr lang="fr-CA" sz="11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Utilisation appropriée de connaissances</a:t>
            </a:r>
          </a:p>
        </p:txBody>
      </p:sp>
      <p:sp>
        <p:nvSpPr>
          <p:cNvPr id="4" name="Rectangle 3"/>
          <p:cNvSpPr/>
          <p:nvPr/>
        </p:nvSpPr>
        <p:spPr>
          <a:xfrm>
            <a:off x="2411561" y="1614909"/>
            <a:ext cx="7776864" cy="461665"/>
          </a:xfrm>
          <a:prstGeom prst="rect">
            <a:avLst/>
          </a:prstGeom>
        </p:spPr>
        <p:txBody>
          <a:bodyPr wrap="square">
            <a:spAutoFit/>
          </a:bodyPr>
          <a:lstStyle/>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Dégager des différences et des similitudes</a:t>
            </a:r>
          </a:p>
        </p:txBody>
      </p:sp>
      <p:sp>
        <p:nvSpPr>
          <p:cNvPr id="6" name="ZoneTexte 5"/>
          <p:cNvSpPr txBox="1"/>
          <p:nvPr/>
        </p:nvSpPr>
        <p:spPr>
          <a:xfrm>
            <a:off x="755378" y="2442089"/>
            <a:ext cx="10933815" cy="5846472"/>
          </a:xfrm>
          <a:prstGeom prst="rect">
            <a:avLst/>
          </a:prstGeom>
          <a:noFill/>
        </p:spPr>
        <p:txBody>
          <a:bodyPr wrap="square" rtlCol="0">
            <a:spAutoFit/>
          </a:bodyPr>
          <a:lstStyle/>
          <a:p>
            <a:pPr marL="0" lvl="2"/>
            <a:r>
              <a:rPr lang="fr-CA" sz="2664" b="1" dirty="0">
                <a:latin typeface="Arial" panose="020B0604020202020204" pitchFamily="34" charset="0"/>
                <a:cs typeface="Arial" panose="020B0604020202020204" pitchFamily="34" charset="0"/>
              </a:rPr>
              <a:t>Comportement attendu :</a:t>
            </a:r>
          </a:p>
          <a:p>
            <a:pPr marL="0" lvl="2"/>
            <a:endParaRPr lang="fr-CA" sz="2000" b="1" dirty="0">
              <a:latin typeface="Arial" panose="020B0604020202020204" pitchFamily="34" charset="0"/>
              <a:cs typeface="Arial" panose="020B0604020202020204" pitchFamily="34" charset="0"/>
            </a:endParaRPr>
          </a:p>
          <a:p>
            <a:pPr marL="0" lvl="2"/>
            <a:endParaRPr lang="fr-CA" sz="1000" b="1" dirty="0">
              <a:latin typeface="Arial" panose="020B0604020202020204" pitchFamily="34" charset="0"/>
              <a:cs typeface="Arial" panose="020B0604020202020204" pitchFamily="34" charset="0"/>
            </a:endParaRPr>
          </a:p>
          <a:p>
            <a:pPr marL="342900" lvl="2" indent="-342900">
              <a:buFont typeface="Wingdings" panose="05000000000000000000" pitchFamily="2" charset="2"/>
              <a:buChar char="§"/>
            </a:pPr>
            <a:r>
              <a:rPr lang="fr-CA" sz="2664" u="sng" dirty="0">
                <a:latin typeface="Arial" panose="020B0604020202020204" pitchFamily="34" charset="0"/>
                <a:cs typeface="Arial" panose="020B0604020202020204" pitchFamily="34" charset="0"/>
              </a:rPr>
              <a:t>L’adulte doit montrer des différences et des similitudes par rapport à des points de vue d’acteurs. </a:t>
            </a:r>
          </a:p>
          <a:p>
            <a:pPr marL="0" lvl="2"/>
            <a:endParaRPr lang="fr-CA" sz="1050" dirty="0"/>
          </a:p>
          <a:p>
            <a:pPr marL="0" lvl="2"/>
            <a:br>
              <a:rPr lang="fr-CA" sz="1050" dirty="0"/>
            </a:br>
            <a:endParaRPr lang="fr-CA" sz="1050" b="1" dirty="0">
              <a:latin typeface="Arial" panose="020B0604020202020204" pitchFamily="34" charset="0"/>
              <a:cs typeface="Arial" panose="020B0604020202020204" pitchFamily="34" charset="0"/>
            </a:endParaRPr>
          </a:p>
          <a:p>
            <a:pPr marL="0" lvl="2"/>
            <a:r>
              <a:rPr lang="fr-CA" sz="2664" b="1" dirty="0">
                <a:latin typeface="Arial" panose="020B0604020202020204" pitchFamily="34" charset="0"/>
                <a:cs typeface="Arial" panose="020B0604020202020204" pitchFamily="34" charset="0"/>
              </a:rPr>
              <a:t>Exemple:</a:t>
            </a:r>
          </a:p>
          <a:p>
            <a:pPr algn="just"/>
            <a:endParaRPr lang="fr-CA" sz="1000" dirty="0">
              <a:latin typeface="Arial" panose="020B0604020202020204" pitchFamily="34" charset="0"/>
              <a:cs typeface="Arial" panose="020B0604020202020204" pitchFamily="34" charset="0"/>
            </a:endParaRPr>
          </a:p>
          <a:p>
            <a:pPr algn="just"/>
            <a:r>
              <a:rPr lang="fr-CA" sz="2664" dirty="0">
                <a:latin typeface="Arial" panose="020B0604020202020204" pitchFamily="34" charset="0"/>
                <a:cs typeface="Arial" panose="020B0604020202020204" pitchFamily="34" charset="0"/>
              </a:rPr>
              <a:t>Le document 1 présente la position de trois acteurs à l’égard de l’Acte de Québec. Indiquez l’acteur qui présente une position différente et comparez sa position à celle de deux autres acteurs.</a:t>
            </a:r>
          </a:p>
          <a:p>
            <a:pPr algn="just"/>
            <a:endParaRPr lang="fr-CA" sz="2664" dirty="0">
              <a:latin typeface="Arial" panose="020B0604020202020204" pitchFamily="34" charset="0"/>
              <a:cs typeface="Arial" panose="020B0604020202020204" pitchFamily="34" charset="0"/>
            </a:endParaRPr>
          </a:p>
          <a:p>
            <a:pPr algn="just"/>
            <a:r>
              <a:rPr lang="fr-CA" sz="2664" dirty="0">
                <a:latin typeface="Arial" panose="020B0604020202020204" pitchFamily="34" charset="0"/>
                <a:cs typeface="Arial" panose="020B0604020202020204" pitchFamily="34" charset="0"/>
              </a:rPr>
              <a:t>Réponse : Les marchands, car ils sont insatisfaits ou ils s’y opposent </a:t>
            </a:r>
            <a:r>
              <a:rPr lang="fr-CA" sz="2660" dirty="0">
                <a:latin typeface="Arial" panose="020B0604020202020204" pitchFamily="34" charset="0"/>
                <a:cs typeface="Arial" panose="020B0604020202020204" pitchFamily="34" charset="0"/>
              </a:rPr>
              <a:t>(la différence) alors que le clergé et les seigneurs l’appuient (la similitude).</a:t>
            </a:r>
          </a:p>
        </p:txBody>
      </p:sp>
    </p:spTree>
    <p:custDataLst>
      <p:tags r:id="rId1"/>
    </p:custDataLst>
    <p:extLst>
      <p:ext uri="{BB962C8B-B14F-4D97-AF65-F5344CB8AC3E}">
        <p14:creationId xmlns:p14="http://schemas.microsoft.com/office/powerpoint/2010/main" val="4151206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1527341"/>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endParaRPr lang="fr-CA" sz="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Utilisation appropriée de connaissances</a:t>
            </a:r>
          </a:p>
        </p:txBody>
      </p:sp>
      <p:sp>
        <p:nvSpPr>
          <p:cNvPr id="4" name="Rectangle 3"/>
          <p:cNvSpPr/>
          <p:nvPr/>
        </p:nvSpPr>
        <p:spPr>
          <a:xfrm>
            <a:off x="2339554" y="1614909"/>
            <a:ext cx="7848872" cy="461665"/>
          </a:xfrm>
          <a:prstGeom prst="rect">
            <a:avLst/>
          </a:prstGeom>
        </p:spPr>
        <p:txBody>
          <a:bodyPr wrap="square">
            <a:spAutoFit/>
          </a:bodyPr>
          <a:lstStyle/>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Dégager des différences et des similitudes</a:t>
            </a:r>
          </a:p>
        </p:txBody>
      </p:sp>
      <p:pic>
        <p:nvPicPr>
          <p:cNvPr id="3" name="Image 2"/>
          <p:cNvPicPr>
            <a:picLocks noChangeAspect="1"/>
          </p:cNvPicPr>
          <p:nvPr/>
        </p:nvPicPr>
        <p:blipFill>
          <a:blip r:embed="rId5">
            <a:clrChange>
              <a:clrFrom>
                <a:srgbClr val="FEFEFE"/>
              </a:clrFrom>
              <a:clrTo>
                <a:srgbClr val="FEFEFE">
                  <a:alpha val="0"/>
                </a:srgbClr>
              </a:clrTo>
            </a:clrChange>
          </a:blip>
          <a:stretch>
            <a:fillRect/>
          </a:stretch>
        </p:blipFill>
        <p:spPr>
          <a:xfrm>
            <a:off x="461086" y="2118965"/>
            <a:ext cx="11677819" cy="6234193"/>
          </a:xfrm>
          <a:prstGeom prst="rect">
            <a:avLst/>
          </a:prstGeom>
        </p:spPr>
      </p:pic>
    </p:spTree>
    <p:custDataLst>
      <p:tags r:id="rId1"/>
    </p:custDataLst>
    <p:extLst>
      <p:ext uri="{BB962C8B-B14F-4D97-AF65-F5344CB8AC3E}">
        <p14:creationId xmlns:p14="http://schemas.microsoft.com/office/powerpoint/2010/main" val="2487691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5"/>
          <a:stretch>
            <a:fillRect/>
          </a:stretch>
        </p:blipFill>
        <p:spPr>
          <a:xfrm>
            <a:off x="1656713" y="1483791"/>
            <a:ext cx="5507377" cy="358750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9747" y="174749"/>
            <a:ext cx="12599987"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Réaliser une description</a:t>
            </a:r>
          </a:p>
        </p:txBody>
      </p:sp>
      <p:sp>
        <p:nvSpPr>
          <p:cNvPr id="5" name="Organigramme : Terminateur 4"/>
          <p:cNvSpPr/>
          <p:nvPr/>
        </p:nvSpPr>
        <p:spPr>
          <a:xfrm rot="20774939">
            <a:off x="10152828" y="1085852"/>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2</a:t>
            </a:r>
          </a:p>
        </p:txBody>
      </p:sp>
      <p:pic>
        <p:nvPicPr>
          <p:cNvPr id="2" name="Image 1"/>
          <p:cNvPicPr>
            <a:picLocks noChangeAspect="1"/>
          </p:cNvPicPr>
          <p:nvPr/>
        </p:nvPicPr>
        <p:blipFill>
          <a:blip r:embed="rId6"/>
          <a:stretch>
            <a:fillRect/>
          </a:stretch>
        </p:blipFill>
        <p:spPr>
          <a:xfrm>
            <a:off x="8282430" y="1483791"/>
            <a:ext cx="1185916" cy="3587502"/>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540166" y="6223421"/>
            <a:ext cx="11521280" cy="1323439"/>
          </a:xfrm>
          <a:prstGeom prst="rect">
            <a:avLst/>
          </a:prstGeom>
        </p:spPr>
        <p:txBody>
          <a:bodyPr wrap="square">
            <a:spAutoFit/>
          </a:bodyPr>
          <a:lstStyle/>
          <a:p>
            <a:pPr algn="just" defTabSz="914400"/>
            <a:r>
              <a:rPr lang="fr-CA" sz="2800" dirty="0">
                <a:latin typeface="Arial" panose="020B0604020202020204" pitchFamily="34" charset="0"/>
                <a:cs typeface="Arial" panose="020B0604020202020204" pitchFamily="34" charset="0"/>
              </a:rPr>
              <a:t>Sélectionnez des documents pour réaliser une description qui tient compte des aspects de société et du cadre spatiotemporel.</a:t>
            </a:r>
          </a:p>
          <a:p>
            <a:pPr algn="just" defTabSz="914400"/>
            <a:endParaRPr lang="fr-CA"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729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737176" y="1627263"/>
            <a:ext cx="11413368" cy="2142253"/>
          </a:xfrm>
          <a:prstGeom prst="rect">
            <a:avLst/>
          </a:prstGeom>
          <a:noFill/>
        </p:spPr>
        <p:txBody>
          <a:bodyPr wrap="square" rtlCol="0">
            <a:spAutoFit/>
          </a:bodyPr>
          <a:lstStyle/>
          <a:p>
            <a:r>
              <a:rPr lang="fr-CA" sz="2664" b="1" dirty="0">
                <a:solidFill>
                  <a:schemeClr val="accent1">
                    <a:lumMod val="75000"/>
                  </a:schemeClr>
                </a:solidFill>
                <a:latin typeface="Arial" panose="020B0604020202020204" pitchFamily="34" charset="0"/>
                <a:cs typeface="Arial" panose="020B0604020202020204" pitchFamily="34" charset="0"/>
              </a:rPr>
              <a:t>2014</a:t>
            </a:r>
            <a:r>
              <a:rPr lang="fr-CA" sz="2664" dirty="0">
                <a:latin typeface="Arial" panose="020B0604020202020204" pitchFamily="34" charset="0"/>
                <a:cs typeface="Arial" panose="020B0604020202020204" pitchFamily="34" charset="0"/>
              </a:rPr>
              <a:t> –  RAPPORT FINAL À LA SUITE DE LA CONSULTATION SUR</a:t>
            </a:r>
          </a:p>
          <a:p>
            <a:r>
              <a:rPr lang="fr-CA" sz="2664" dirty="0">
                <a:latin typeface="Arial" panose="020B0604020202020204" pitchFamily="34" charset="0"/>
                <a:cs typeface="Arial" panose="020B0604020202020204" pitchFamily="34" charset="0"/>
              </a:rPr>
              <a:t>             L’ENSEIGNEMENT DE L’HISTOIRE</a:t>
            </a:r>
          </a:p>
          <a:p>
            <a:r>
              <a:rPr lang="fr-CA" sz="2664" dirty="0">
                <a:latin typeface="Arial" panose="020B0604020202020204" pitchFamily="34" charset="0"/>
                <a:cs typeface="Arial" panose="020B0604020202020204" pitchFamily="34" charset="0"/>
              </a:rPr>
              <a:t>             Pour une réforme du programme d’histoire et éducation à la</a:t>
            </a:r>
          </a:p>
          <a:p>
            <a:r>
              <a:rPr lang="fr-CA" sz="2664" dirty="0">
                <a:latin typeface="Arial" panose="020B0604020202020204" pitchFamily="34" charset="0"/>
                <a:cs typeface="Arial" panose="020B0604020202020204" pitchFamily="34" charset="0"/>
              </a:rPr>
              <a:t>             citoyenneté de 3</a:t>
            </a:r>
            <a:r>
              <a:rPr lang="fr-CA" sz="2664" baseline="30000" dirty="0">
                <a:latin typeface="Arial" panose="020B0604020202020204" pitchFamily="34" charset="0"/>
                <a:cs typeface="Arial" panose="020B0604020202020204" pitchFamily="34" charset="0"/>
              </a:rPr>
              <a:t>e</a:t>
            </a:r>
            <a:r>
              <a:rPr lang="fr-CA" sz="2664" dirty="0">
                <a:latin typeface="Arial" panose="020B0604020202020204" pitchFamily="34" charset="0"/>
                <a:cs typeface="Arial" panose="020B0604020202020204" pitchFamily="34" charset="0"/>
              </a:rPr>
              <a:t> et de 4</a:t>
            </a:r>
            <a:r>
              <a:rPr lang="fr-CA" sz="2664" baseline="30000" dirty="0">
                <a:latin typeface="Arial" panose="020B0604020202020204" pitchFamily="34" charset="0"/>
                <a:cs typeface="Arial" panose="020B0604020202020204" pitchFamily="34" charset="0"/>
              </a:rPr>
              <a:t>e</a:t>
            </a:r>
            <a:r>
              <a:rPr lang="fr-CA" sz="2664" dirty="0">
                <a:latin typeface="Arial" panose="020B0604020202020204" pitchFamily="34" charset="0"/>
                <a:cs typeface="Arial" panose="020B0604020202020204" pitchFamily="34" charset="0"/>
              </a:rPr>
              <a:t> secondaire</a:t>
            </a:r>
          </a:p>
          <a:p>
            <a:r>
              <a:rPr lang="fr-CA" sz="2664" dirty="0">
                <a:latin typeface="Arial" panose="020B0604020202020204" pitchFamily="34" charset="0"/>
                <a:cs typeface="Arial" panose="020B0604020202020204" pitchFamily="34" charset="0"/>
              </a:rPr>
              <a:t>             LE SENS DE L’HISTOIRE</a:t>
            </a:r>
          </a:p>
        </p:txBody>
      </p:sp>
      <p:sp>
        <p:nvSpPr>
          <p:cNvPr id="6" name="ZoneTexte 5"/>
          <p:cNvSpPr txBox="1"/>
          <p:nvPr/>
        </p:nvSpPr>
        <p:spPr>
          <a:xfrm>
            <a:off x="593310" y="347169"/>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Contexte d’écriture du programme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5"/>
          <a:stretch>
            <a:fillRect/>
          </a:stretch>
        </p:blipFill>
        <p:spPr>
          <a:xfrm>
            <a:off x="4285870" y="3991774"/>
            <a:ext cx="3274215" cy="4327052"/>
          </a:xfrm>
          <a:prstGeom prst="rect">
            <a:avLst/>
          </a:prstGeom>
          <a:ln w="28575">
            <a:solidFill>
              <a:schemeClr val="tx1">
                <a:lumMod val="50000"/>
                <a:lumOff val="50000"/>
              </a:schemeClr>
            </a:solidFill>
          </a:ln>
          <a:effectLst>
            <a:outerShdw blurRad="50800" dist="38100" algn="l" rotWithShape="0">
              <a:prstClr val="black">
                <a:alpha val="40000"/>
              </a:prstClr>
            </a:outerShdw>
          </a:effectLst>
        </p:spPr>
      </p:pic>
    </p:spTree>
    <p:custDataLst>
      <p:tags r:id="rId1"/>
    </p:custDataLst>
    <p:extLst>
      <p:ext uri="{BB962C8B-B14F-4D97-AF65-F5344CB8AC3E}">
        <p14:creationId xmlns:p14="http://schemas.microsoft.com/office/powerpoint/2010/main" val="1302177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9748" y="117681"/>
            <a:ext cx="12599987" cy="1732141"/>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Réaliser une description</a:t>
            </a:r>
          </a:p>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Pour y parvenir…</a:t>
            </a:r>
          </a:p>
        </p:txBody>
      </p:sp>
      <p:sp>
        <p:nvSpPr>
          <p:cNvPr id="2" name="ZoneTexte 1"/>
          <p:cNvSpPr txBox="1"/>
          <p:nvPr/>
        </p:nvSpPr>
        <p:spPr>
          <a:xfrm>
            <a:off x="1619474" y="2924613"/>
            <a:ext cx="9289032" cy="1077218"/>
          </a:xfrm>
          <a:prstGeom prst="rect">
            <a:avLst/>
          </a:prstGeom>
          <a:noFill/>
        </p:spPr>
        <p:txBody>
          <a:bodyPr wrap="square" rtlCol="0">
            <a:spAutoFit/>
          </a:bodyPr>
          <a:lstStyle/>
          <a:p>
            <a:pPr marL="457200" indent="-457200">
              <a:buFont typeface="Symbol" panose="05050102010706020507" pitchFamily="18" charset="2"/>
              <a:buChar char=""/>
            </a:pPr>
            <a:r>
              <a:rPr lang="fr-CA" sz="3200" dirty="0"/>
              <a:t>vous avez sélectionné les documents se rapportant à la période et/ou à l’aspect de société recherché;</a:t>
            </a:r>
          </a:p>
        </p:txBody>
      </p:sp>
      <p:sp>
        <p:nvSpPr>
          <p:cNvPr id="5" name="ZoneTexte 4"/>
          <p:cNvSpPr txBox="1"/>
          <p:nvPr/>
        </p:nvSpPr>
        <p:spPr>
          <a:xfrm>
            <a:off x="1619474" y="4004733"/>
            <a:ext cx="9649072" cy="1569660"/>
          </a:xfrm>
          <a:prstGeom prst="rect">
            <a:avLst/>
          </a:prstGeom>
          <a:noFill/>
        </p:spPr>
        <p:txBody>
          <a:bodyPr wrap="square" rtlCol="0">
            <a:spAutoFit/>
          </a:bodyPr>
          <a:lstStyle/>
          <a:p>
            <a:pPr marL="457200" indent="-457200">
              <a:buFont typeface="Symbol" panose="05050102010706020507" pitchFamily="18" charset="2"/>
              <a:buChar char=""/>
            </a:pPr>
            <a:r>
              <a:rPr lang="fr-CA" sz="3200" dirty="0"/>
              <a:t>vous avez mis en évidence des éléments sociaux, politiques, économiques, culturels et territoriaux d’une période ou d’une partie de période.</a:t>
            </a:r>
          </a:p>
        </p:txBody>
      </p:sp>
      <p:sp>
        <p:nvSpPr>
          <p:cNvPr id="6" name="ZoneTexte 5"/>
          <p:cNvSpPr txBox="1"/>
          <p:nvPr/>
        </p:nvSpPr>
        <p:spPr>
          <a:xfrm>
            <a:off x="1622127" y="2334989"/>
            <a:ext cx="9577687" cy="584775"/>
          </a:xfrm>
          <a:prstGeom prst="rect">
            <a:avLst/>
          </a:prstGeom>
          <a:noFill/>
        </p:spPr>
        <p:txBody>
          <a:bodyPr wrap="none" rtlCol="0">
            <a:spAutoFit/>
          </a:bodyPr>
          <a:lstStyle/>
          <a:p>
            <a:pPr marL="457200" indent="-457200">
              <a:buFont typeface="Symbol" panose="05050102010706020507" pitchFamily="18" charset="2"/>
              <a:buChar char=""/>
            </a:pPr>
            <a:r>
              <a:rPr lang="fr-CA" sz="3200" dirty="0"/>
              <a:t>vous avez analysé des documents de diverses natures;</a:t>
            </a:r>
          </a:p>
        </p:txBody>
      </p:sp>
      <p:sp>
        <p:nvSpPr>
          <p:cNvPr id="7" name="ZoneTexte 6"/>
          <p:cNvSpPr txBox="1"/>
          <p:nvPr/>
        </p:nvSpPr>
        <p:spPr>
          <a:xfrm>
            <a:off x="251322" y="6151413"/>
            <a:ext cx="12241360" cy="2062103"/>
          </a:xfrm>
          <a:prstGeom prst="rect">
            <a:avLst/>
          </a:prstGeom>
          <a:noFill/>
        </p:spPr>
        <p:txBody>
          <a:bodyPr wrap="square" rtlCol="0">
            <a:spAutoFit/>
          </a:bodyPr>
          <a:lstStyle/>
          <a:p>
            <a:pPr algn="just"/>
            <a:r>
              <a:rPr lang="fr-CA" sz="3200" dirty="0"/>
              <a:t>Des tâches comme la réalisation d’un tableau, d’un texte descriptif ou d’une frise chronologique permettent d’observer dans quelle mesure l’adulte parvient à décrire une période de l’histoire du Québec et du Canada.</a:t>
            </a:r>
          </a:p>
        </p:txBody>
      </p:sp>
    </p:spTree>
    <p:custDataLst>
      <p:tags r:id="rId1"/>
    </p:custDataLst>
    <p:extLst>
      <p:ext uri="{BB962C8B-B14F-4D97-AF65-F5344CB8AC3E}">
        <p14:creationId xmlns:p14="http://schemas.microsoft.com/office/powerpoint/2010/main" val="2833802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443079"/>
            <a:ext cx="11221547" cy="3464988"/>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just"/>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6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a:p>
            <a:pPr algn="ct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785130" y="3991173"/>
            <a:ext cx="10933815" cy="1322285"/>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Description mettant en évidence des éléments sociaux, politiques, économiques, culturels et territoriaux d’une partie ou de l’ensemble d’une période de l’histoire du Québec et du Canada.</a:t>
            </a:r>
          </a:p>
        </p:txBody>
      </p:sp>
    </p:spTree>
    <p:custDataLst>
      <p:tags r:id="rId1"/>
    </p:custDataLst>
    <p:extLst>
      <p:ext uri="{BB962C8B-B14F-4D97-AF65-F5344CB8AC3E}">
        <p14:creationId xmlns:p14="http://schemas.microsoft.com/office/powerpoint/2010/main" val="2561149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443079"/>
            <a:ext cx="11221547" cy="3065776"/>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just"/>
            <a:endPar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a:p>
            <a:pPr algn="ctr"/>
            <a:endPar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753709408"/>
              </p:ext>
            </p:extLst>
          </p:nvPr>
        </p:nvGraphicFramePr>
        <p:xfrm>
          <a:off x="833087" y="3320399"/>
          <a:ext cx="10837904" cy="5025799"/>
        </p:xfrm>
        <a:graphic>
          <a:graphicData uri="http://schemas.openxmlformats.org/drawingml/2006/table">
            <a:tbl>
              <a:tblPr firstRow="1" bandRow="1">
                <a:tableStyleId>{5C22544A-7EE6-4342-B048-85BDC9FD1C3A}</a:tableStyleId>
              </a:tblPr>
              <a:tblGrid>
                <a:gridCol w="3018635">
                  <a:extLst>
                    <a:ext uri="{9D8B030D-6E8A-4147-A177-3AD203B41FA5}">
                      <a16:colId xmlns:a16="http://schemas.microsoft.com/office/drawing/2014/main" val="20000"/>
                    </a:ext>
                  </a:extLst>
                </a:gridCol>
                <a:gridCol w="7819269">
                  <a:extLst>
                    <a:ext uri="{9D8B030D-6E8A-4147-A177-3AD203B41FA5}">
                      <a16:colId xmlns:a16="http://schemas.microsoft.com/office/drawing/2014/main" val="20001"/>
                    </a:ext>
                  </a:extLst>
                </a:gridCol>
              </a:tblGrid>
              <a:tr h="933746">
                <a:tc>
                  <a:txBody>
                    <a:bodyPr/>
                    <a:lstStyle/>
                    <a:p>
                      <a:pPr marL="0" algn="ctr" defTabSz="914400" rtl="0" eaLnBrk="1" latinLnBrk="0" hangingPunct="1"/>
                      <a:r>
                        <a:rPr lang="fr-CA" sz="2400" kern="1200" dirty="0">
                          <a:solidFill>
                            <a:schemeClr val="bg1"/>
                          </a:solidFill>
                          <a:latin typeface="Arial" panose="020B0604020202020204" pitchFamily="34" charset="0"/>
                          <a:ea typeface="+mn-ea"/>
                          <a:cs typeface="Arial" panose="020B0604020202020204" pitchFamily="34" charset="0"/>
                        </a:rPr>
                        <a:t>Élément observable</a:t>
                      </a:r>
                    </a:p>
                  </a:txBody>
                  <a:tcPr marL="121793" marR="121793" marT="60897" marB="60897" anchor="ctr"/>
                </a:tc>
                <a:tc>
                  <a:txBody>
                    <a:bodyPr/>
                    <a:lstStyle/>
                    <a:p>
                      <a:pPr marL="0" algn="ctr" defTabSz="914400" rtl="0" eaLnBrk="1" latinLnBrk="0" hangingPunct="1"/>
                      <a:r>
                        <a:rPr lang="fr-CA" sz="2400" kern="1200" dirty="0">
                          <a:solidFill>
                            <a:schemeClr val="bg1"/>
                          </a:solidFill>
                          <a:latin typeface="Arial" panose="020B0604020202020204" pitchFamily="34" charset="0"/>
                          <a:ea typeface="+mn-ea"/>
                          <a:cs typeface="Arial" panose="020B0604020202020204" pitchFamily="34" charset="0"/>
                        </a:rPr>
                        <a:t>Comportement attendu</a:t>
                      </a:r>
                    </a:p>
                  </a:txBody>
                  <a:tcPr marL="121793" marR="121793" marT="60897" marB="60897" anchor="ctr"/>
                </a:tc>
                <a:extLst>
                  <a:ext uri="{0D108BD9-81ED-4DB2-BD59-A6C34878D82A}">
                    <a16:rowId xmlns:a16="http://schemas.microsoft.com/office/drawing/2014/main" val="10000"/>
                  </a:ext>
                </a:extLst>
              </a:tr>
              <a:tr h="2557653">
                <a:tc>
                  <a:txBody>
                    <a:bodyPr/>
                    <a:lstStyle/>
                    <a:p>
                      <a:pPr marL="0" algn="l" defTabSz="914400" rtl="0" eaLnBrk="1" latinLnBrk="0" hangingPunct="1"/>
                      <a:r>
                        <a:rPr lang="fr-CA" sz="2400" kern="1200" dirty="0">
                          <a:solidFill>
                            <a:schemeClr val="tx1"/>
                          </a:solidFill>
                          <a:latin typeface="Arial" panose="020B0604020202020204" pitchFamily="34" charset="0"/>
                          <a:ea typeface="+mn-ea"/>
                          <a:cs typeface="Arial" panose="020B0604020202020204" pitchFamily="34" charset="0"/>
                        </a:rPr>
                        <a:t>Indiquer les éléments de réponse</a:t>
                      </a:r>
                    </a:p>
                  </a:txBody>
                  <a:tcPr marL="121793" marR="121793" marT="60897" marB="60897" anchor="ctr"/>
                </a:tc>
                <a:tc>
                  <a:txBody>
                    <a:bodyPr/>
                    <a:lstStyle/>
                    <a:p>
                      <a:pPr marL="0" algn="l" defTabSz="914400" rtl="0" eaLnBrk="1" latinLnBrk="0" hangingPunct="1"/>
                      <a:r>
                        <a:rPr lang="fr-CA" sz="2400" kern="1200" dirty="0">
                          <a:solidFill>
                            <a:schemeClr val="tx1"/>
                          </a:solidFill>
                          <a:latin typeface="Arial" panose="020B0604020202020204" pitchFamily="34" charset="0"/>
                          <a:ea typeface="+mn-ea"/>
                          <a:cs typeface="Arial" panose="020B0604020202020204" pitchFamily="34" charset="0"/>
                        </a:rPr>
                        <a:t>L’adulte doit indiquer les éléments d’une période ou d’une partie d’une période de l’histoire du Québec et Canada. Pour ce faire, il doit sélectionner dans un dossier documentaire uniquement les documents se rapportant à cette période ou à cette partie de période.</a:t>
                      </a:r>
                    </a:p>
                  </a:txBody>
                  <a:tcPr marL="121793" marR="121793" marT="60897" marB="60897" anchor="ctr"/>
                </a:tc>
                <a:extLst>
                  <a:ext uri="{0D108BD9-81ED-4DB2-BD59-A6C34878D82A}">
                    <a16:rowId xmlns:a16="http://schemas.microsoft.com/office/drawing/2014/main" val="10001"/>
                  </a:ext>
                </a:extLst>
              </a:tr>
              <a:tr h="1534400">
                <a:tc>
                  <a:txBody>
                    <a:bodyPr/>
                    <a:lstStyle/>
                    <a:p>
                      <a:pPr marL="0" algn="l" defTabSz="914400" rtl="0" eaLnBrk="1" latinLnBrk="0" hangingPunct="1"/>
                      <a:r>
                        <a:rPr lang="fr-CA" sz="2400" kern="1200" dirty="0">
                          <a:solidFill>
                            <a:schemeClr val="tx1"/>
                          </a:solidFill>
                          <a:latin typeface="Arial" panose="020B0604020202020204" pitchFamily="34" charset="0"/>
                          <a:ea typeface="+mn-ea"/>
                          <a:cs typeface="Arial" panose="020B0604020202020204" pitchFamily="34" charset="0"/>
                        </a:rPr>
                        <a:t>Décrire la réalité historique</a:t>
                      </a:r>
                    </a:p>
                  </a:txBody>
                  <a:tcPr marL="121793" marR="121793" marT="60897" marB="60897" anchor="ctr"/>
                </a:tc>
                <a:tc>
                  <a:txBody>
                    <a:bodyPr/>
                    <a:lstStyle/>
                    <a:p>
                      <a:pPr marL="0" algn="l" defTabSz="914400" rtl="0" eaLnBrk="1" latinLnBrk="0" hangingPunct="1"/>
                      <a:r>
                        <a:rPr lang="fr-CA" sz="2400" kern="1200" dirty="0">
                          <a:solidFill>
                            <a:schemeClr val="tx1"/>
                          </a:solidFill>
                          <a:latin typeface="Arial" panose="020B0604020202020204" pitchFamily="34" charset="0"/>
                          <a:ea typeface="+mn-ea"/>
                          <a:cs typeface="Arial" panose="020B0604020202020204" pitchFamily="34" charset="0"/>
                        </a:rPr>
                        <a:t>L’adulte doit utiliser les éléments de réponse afin de réaliser une description qui tient compte de l’aspect de société et du cadre spatiotemporel.</a:t>
                      </a:r>
                    </a:p>
                  </a:txBody>
                  <a:tcPr marL="121793" marR="121793" marT="60897" marB="60897" anchor="ct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008969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443079"/>
            <a:ext cx="11221547" cy="3065776"/>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just"/>
            <a:endPar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a:p>
            <a:pPr algn="ctr"/>
            <a:endPar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Rectangle 2"/>
          <p:cNvSpPr/>
          <p:nvPr/>
        </p:nvSpPr>
        <p:spPr>
          <a:xfrm>
            <a:off x="971402" y="3508855"/>
            <a:ext cx="10891410" cy="3854901"/>
          </a:xfrm>
          <a:prstGeom prst="rect">
            <a:avLst/>
          </a:prstGeom>
        </p:spPr>
        <p:txBody>
          <a:bodyPr wrap="square">
            <a:spAutoFit/>
          </a:bodyPr>
          <a:lstStyle/>
          <a:p>
            <a:pPr algn="just"/>
            <a:r>
              <a:rPr lang="fr-CA" dirty="0">
                <a:latin typeface="Arial" panose="020B0604020202020204" pitchFamily="34" charset="0"/>
                <a:cs typeface="Arial" panose="020B0604020202020204" pitchFamily="34" charset="0"/>
              </a:rPr>
              <a:t>La caractérisation d’une période de l’histoire du Québec et du Canada repose sur la mise à distance du passé et l’établissement rigoureux des faits historiques. La pertinence des faits est variable selon qu’ils sont révélateurs ou non des particularités du parcours d’une nation, d’une société, d’un groupe. Les faits se rapportent à des périodes délimitées par des ruptures significatives. </a:t>
            </a:r>
            <a:r>
              <a:rPr lang="fr-CA" b="1" dirty="0">
                <a:latin typeface="Arial" panose="020B0604020202020204" pitchFamily="34" charset="0"/>
                <a:cs typeface="Arial" panose="020B0604020202020204" pitchFamily="34" charset="0"/>
              </a:rPr>
              <a:t>Caractériser une période de l’histoire du Québec et du Canada, c’est en déterminer les éléments distinctifs, les lier et les décrire. </a:t>
            </a:r>
            <a:r>
              <a:rPr lang="fr-CA" dirty="0">
                <a:latin typeface="Arial" panose="020B0604020202020204" pitchFamily="34" charset="0"/>
                <a:cs typeface="Arial" panose="020B0604020202020204" pitchFamily="34" charset="0"/>
              </a:rPr>
              <a:t>Ces éléments constituent des faits historiques établis dans le temps et sur un territoire donné dont les éléments naturels permettent de comprendre l’occupation.</a:t>
            </a:r>
          </a:p>
        </p:txBody>
      </p:sp>
      <p:sp>
        <p:nvSpPr>
          <p:cNvPr id="5" name="Rectangle 4"/>
          <p:cNvSpPr/>
          <p:nvPr/>
        </p:nvSpPr>
        <p:spPr>
          <a:xfrm>
            <a:off x="451174" y="7718274"/>
            <a:ext cx="11665296" cy="468590"/>
          </a:xfrm>
          <a:prstGeom prst="rect">
            <a:avLst/>
          </a:prstGeom>
        </p:spPr>
        <p:txBody>
          <a:bodyPr wrap="square">
            <a:spAutoFit/>
          </a:bodyPr>
          <a:lstStyle/>
          <a:p>
            <a:pPr algn="just"/>
            <a:r>
              <a:rPr lang="fr-CA" dirty="0">
                <a:latin typeface="Arial" panose="020B0604020202020204" pitchFamily="34" charset="0"/>
                <a:cs typeface="Arial" panose="020B0604020202020204" pitchFamily="34" charset="0"/>
              </a:rPr>
              <a:t>Programme d’études </a:t>
            </a:r>
            <a:r>
              <a:rPr lang="fr-CA" i="1" dirty="0">
                <a:latin typeface="Arial" panose="020B0604020202020204" pitchFamily="34" charset="0"/>
                <a:cs typeface="Arial" panose="020B0604020202020204" pitchFamily="34" charset="0"/>
              </a:rPr>
              <a:t>Histoire du Québec du Canada</a:t>
            </a:r>
            <a:r>
              <a:rPr lang="fr-CA" dirty="0">
                <a:latin typeface="Arial" panose="020B0604020202020204" pitchFamily="34" charset="0"/>
                <a:cs typeface="Arial" panose="020B0604020202020204" pitchFamily="34" charset="0"/>
              </a:rPr>
              <a:t>, page 16</a:t>
            </a:r>
          </a:p>
        </p:txBody>
      </p:sp>
    </p:spTree>
    <p:custDataLst>
      <p:tags r:id="rId1"/>
    </p:custDataLst>
    <p:extLst>
      <p:ext uri="{BB962C8B-B14F-4D97-AF65-F5344CB8AC3E}">
        <p14:creationId xmlns:p14="http://schemas.microsoft.com/office/powerpoint/2010/main" val="1902824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2266454"/>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6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pSp>
        <p:nvGrpSpPr>
          <p:cNvPr id="5" name="Groupe 4"/>
          <p:cNvGrpSpPr/>
          <p:nvPr/>
        </p:nvGrpSpPr>
        <p:grpSpPr>
          <a:xfrm>
            <a:off x="2195538" y="3574470"/>
            <a:ext cx="7461375" cy="4608512"/>
            <a:chOff x="0" y="0"/>
            <a:chExt cx="5273675" cy="1932555"/>
          </a:xfrm>
        </p:grpSpPr>
        <p:grpSp>
          <p:nvGrpSpPr>
            <p:cNvPr id="6" name="Groupe 5"/>
            <p:cNvGrpSpPr/>
            <p:nvPr/>
          </p:nvGrpSpPr>
          <p:grpSpPr>
            <a:xfrm>
              <a:off x="0" y="0"/>
              <a:ext cx="5273675" cy="1932305"/>
              <a:chOff x="0" y="0"/>
              <a:chExt cx="5274000" cy="1932668"/>
            </a:xfrm>
          </p:grpSpPr>
          <p:sp>
            <p:nvSpPr>
              <p:cNvPr id="10" name="Rectangle à coins arrondis 9"/>
              <p:cNvSpPr/>
              <p:nvPr/>
            </p:nvSpPr>
            <p:spPr>
              <a:xfrm>
                <a:off x="0" y="0"/>
                <a:ext cx="5274000" cy="60480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société coloniale entre 1608 et 1760</a:t>
                </a:r>
                <a:endParaRPr lang="fr-CA" sz="1100" dirty="0">
                  <a:effectLst/>
                  <a:ea typeface="Calibri" panose="020F0502020204030204" pitchFamily="34" charset="0"/>
                  <a:cs typeface="Times New Roman" panose="02020603050405020304" pitchFamily="18" charset="0"/>
                </a:endParaRPr>
              </a:p>
            </p:txBody>
          </p:sp>
          <p:cxnSp>
            <p:nvCxnSpPr>
              <p:cNvPr id="11" name="Connecteur droit avec flèche 10"/>
              <p:cNvCxnSpPr/>
              <p:nvPr/>
            </p:nvCxnSpPr>
            <p:spPr>
              <a:xfrm>
                <a:off x="1264221" y="691764"/>
                <a:ext cx="0" cy="5461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12" name="Groupe 11"/>
              <p:cNvGrpSpPr/>
              <p:nvPr/>
            </p:nvGrpSpPr>
            <p:grpSpPr>
              <a:xfrm>
                <a:off x="548615" y="1327868"/>
                <a:ext cx="4239782" cy="604800"/>
                <a:chOff x="381796" y="0"/>
                <a:chExt cx="4242365" cy="604520"/>
              </a:xfrm>
            </p:grpSpPr>
            <p:sp>
              <p:nvSpPr>
                <p:cNvPr id="14" name="Rectangle à coins arrondis 13"/>
                <p:cNvSpPr/>
                <p:nvPr/>
              </p:nvSpPr>
              <p:spPr>
                <a:xfrm>
                  <a:off x="381796" y="0"/>
                  <a:ext cx="1332420" cy="60452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Économie</a:t>
                  </a:r>
                  <a:endParaRPr lang="fr-CA" sz="1100">
                    <a:effectLst/>
                    <a:ea typeface="Calibri" panose="020F0502020204030204" pitchFamily="34" charset="0"/>
                    <a:cs typeface="Times New Roman" panose="02020603050405020304" pitchFamily="18" charset="0"/>
                  </a:endParaRPr>
                </a:p>
              </p:txBody>
            </p:sp>
            <p:sp>
              <p:nvSpPr>
                <p:cNvPr id="15" name="Rectangle à coins arrondis 14"/>
                <p:cNvSpPr/>
                <p:nvPr/>
              </p:nvSpPr>
              <p:spPr>
                <a:xfrm>
                  <a:off x="3291741" y="0"/>
                  <a:ext cx="1332420" cy="60452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Société</a:t>
                  </a:r>
                  <a:endParaRPr lang="fr-CA" sz="1100">
                    <a:effectLst/>
                    <a:ea typeface="Calibri" panose="020F0502020204030204" pitchFamily="34" charset="0"/>
                    <a:cs typeface="Times New Roman" panose="02020603050405020304" pitchFamily="18" charset="0"/>
                  </a:endParaRPr>
                </a:p>
              </p:txBody>
            </p:sp>
          </p:grpSp>
          <p:cxnSp>
            <p:nvCxnSpPr>
              <p:cNvPr id="13" name="Connecteur droit avec flèche 12"/>
              <p:cNvCxnSpPr/>
              <p:nvPr/>
            </p:nvCxnSpPr>
            <p:spPr>
              <a:xfrm>
                <a:off x="4118839" y="691764"/>
                <a:ext cx="0" cy="5461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grpSp>
          <p:nvGrpSpPr>
            <p:cNvPr id="7" name="Groupe 6"/>
            <p:cNvGrpSpPr/>
            <p:nvPr/>
          </p:nvGrpSpPr>
          <p:grpSpPr>
            <a:xfrm>
              <a:off x="1987826" y="691764"/>
              <a:ext cx="1331527" cy="1240791"/>
              <a:chOff x="0" y="0"/>
              <a:chExt cx="1331527" cy="1240791"/>
            </a:xfrm>
          </p:grpSpPr>
          <p:sp>
            <p:nvSpPr>
              <p:cNvPr id="8" name="Rectangle à coins arrondis 7"/>
              <p:cNvSpPr/>
              <p:nvPr/>
            </p:nvSpPr>
            <p:spPr>
              <a:xfrm>
                <a:off x="0" y="636105"/>
                <a:ext cx="1331527" cy="604686"/>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C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Politique</a:t>
                </a:r>
                <a:endParaRPr lang="fr-CA" sz="1100">
                  <a:effectLst/>
                  <a:ea typeface="Calibri" panose="020F0502020204030204" pitchFamily="34" charset="0"/>
                  <a:cs typeface="Times New Roman" panose="02020603050405020304" pitchFamily="18" charset="0"/>
                </a:endParaRPr>
              </a:p>
            </p:txBody>
          </p:sp>
          <p:cxnSp>
            <p:nvCxnSpPr>
              <p:cNvPr id="9" name="Connecteur droit avec flèche 8"/>
              <p:cNvCxnSpPr/>
              <p:nvPr/>
            </p:nvCxnSpPr>
            <p:spPr>
              <a:xfrm>
                <a:off x="659958" y="0"/>
                <a:ext cx="0" cy="54599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grpSp>
      <p:sp>
        <p:nvSpPr>
          <p:cNvPr id="17" name="ZoneTexte 16"/>
          <p:cNvSpPr txBox="1"/>
          <p:nvPr/>
        </p:nvSpPr>
        <p:spPr>
          <a:xfrm>
            <a:off x="-9749" y="2018663"/>
            <a:ext cx="12599988" cy="523220"/>
          </a:xfrm>
          <a:prstGeom prst="rect">
            <a:avLst/>
          </a:prstGeom>
          <a:noFill/>
        </p:spPr>
        <p:txBody>
          <a:bodyPr wrap="square" rtlCol="0">
            <a:spAutoFit/>
          </a:bodyPr>
          <a:lstStyle/>
          <a:p>
            <a:pPr algn="ctr"/>
            <a:r>
              <a:rPr lang="fr-CA" sz="2800" b="1" dirty="0"/>
              <a:t>Période 1608-1760</a:t>
            </a:r>
          </a:p>
        </p:txBody>
      </p:sp>
      <p:sp>
        <p:nvSpPr>
          <p:cNvPr id="18" name="ZoneTexte 17"/>
          <p:cNvSpPr txBox="1"/>
          <p:nvPr/>
        </p:nvSpPr>
        <p:spPr>
          <a:xfrm>
            <a:off x="576902" y="2533655"/>
            <a:ext cx="11305256" cy="844847"/>
          </a:xfrm>
          <a:prstGeom prst="rect">
            <a:avLst/>
          </a:prstGeom>
          <a:noFill/>
        </p:spPr>
        <p:txBody>
          <a:bodyPr wrap="square" rtlCol="0">
            <a:spAutoFit/>
          </a:bodyPr>
          <a:lstStyle/>
          <a:p>
            <a:r>
              <a:rPr lang="fr-CA" dirty="0"/>
              <a:t>Décrivez la société coloniale entre 1608 et 1760, sous les aspects économique, politique et social.</a:t>
            </a:r>
          </a:p>
        </p:txBody>
      </p:sp>
      <p:sp>
        <p:nvSpPr>
          <p:cNvPr id="20" name="Organigramme : Terminateur 19"/>
          <p:cNvSpPr/>
          <p:nvPr/>
        </p:nvSpPr>
        <p:spPr>
          <a:xfrm rot="20774939">
            <a:off x="10063149" y="1794897"/>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2</a:t>
            </a:r>
          </a:p>
        </p:txBody>
      </p:sp>
    </p:spTree>
    <p:custDataLst>
      <p:tags r:id="rId1"/>
    </p:custDataLst>
    <p:extLst>
      <p:ext uri="{BB962C8B-B14F-4D97-AF65-F5344CB8AC3E}">
        <p14:creationId xmlns:p14="http://schemas.microsoft.com/office/powerpoint/2010/main" val="3068974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9303" y="-35992"/>
            <a:ext cx="12599987" cy="2174121"/>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0" y="1614909"/>
            <a:ext cx="12599988" cy="523220"/>
          </a:xfrm>
          <a:prstGeom prst="rect">
            <a:avLst/>
          </a:prstGeom>
          <a:noFill/>
        </p:spPr>
        <p:txBody>
          <a:bodyPr wrap="square" rtlCol="0">
            <a:spAutoFit/>
          </a:bodyPr>
          <a:lstStyle/>
          <a:p>
            <a:pPr algn="ctr"/>
            <a:r>
              <a:rPr lang="fr-CA" sz="2800" b="1" dirty="0"/>
              <a:t>Période 1608-1760</a:t>
            </a:r>
          </a:p>
        </p:txBody>
      </p:sp>
      <p:sp>
        <p:nvSpPr>
          <p:cNvPr id="18" name="ZoneTexte 17"/>
          <p:cNvSpPr txBox="1"/>
          <p:nvPr/>
        </p:nvSpPr>
        <p:spPr>
          <a:xfrm>
            <a:off x="467346" y="2190973"/>
            <a:ext cx="12132641" cy="844847"/>
          </a:xfrm>
          <a:prstGeom prst="rect">
            <a:avLst/>
          </a:prstGeom>
          <a:noFill/>
        </p:spPr>
        <p:txBody>
          <a:bodyPr wrap="square" rtlCol="0">
            <a:spAutoFit/>
          </a:bodyPr>
          <a:lstStyle/>
          <a:p>
            <a:r>
              <a:rPr lang="fr-CA" dirty="0"/>
              <a:t>Décrivez la société coloniale entre 1608 et 1760, sous les aspects économique, politique et social.</a:t>
            </a:r>
          </a:p>
        </p:txBody>
      </p:sp>
      <p:sp>
        <p:nvSpPr>
          <p:cNvPr id="20" name="Organigramme : Terminateur 19"/>
          <p:cNvSpPr/>
          <p:nvPr/>
        </p:nvSpPr>
        <p:spPr>
          <a:xfrm rot="20774939">
            <a:off x="10152828" y="2824030"/>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3</a:t>
            </a:r>
          </a:p>
        </p:txBody>
      </p:sp>
      <p:sp>
        <p:nvSpPr>
          <p:cNvPr id="3" name="Rectangle 2"/>
          <p:cNvSpPr/>
          <p:nvPr/>
        </p:nvSpPr>
        <p:spPr>
          <a:xfrm>
            <a:off x="467346" y="2953975"/>
            <a:ext cx="11809312" cy="5789726"/>
          </a:xfrm>
          <a:prstGeom prst="rect">
            <a:avLst/>
          </a:prstGeom>
        </p:spPr>
        <p:txBody>
          <a:bodyPr wrap="square">
            <a:spAutoFit/>
          </a:bodyPr>
          <a:lstStyle/>
          <a:p>
            <a:pPr>
              <a:lnSpc>
                <a:spcPct val="107000"/>
              </a:lnSpc>
              <a:spcAft>
                <a:spcPts val="800"/>
              </a:spcAft>
            </a:pPr>
            <a:r>
              <a:rPr lang="fr-CA" b="1" dirty="0"/>
              <a:t>Pour réaliser votre description vous devez</a:t>
            </a:r>
            <a:r>
              <a:rPr lang="fr-CA" dirty="0"/>
              <a:t> :</a:t>
            </a:r>
          </a:p>
          <a:p>
            <a:pPr lvl="2" indent="-342900">
              <a:lnSpc>
                <a:spcPct val="115000"/>
              </a:lnSpc>
              <a:buFont typeface="Symbol" panose="05050102010706020507" pitchFamily="18" charset="2"/>
              <a:buChar char=""/>
            </a:pPr>
            <a:r>
              <a:rPr lang="fr-CA" dirty="0"/>
              <a:t>consulter le dossier documentaire;</a:t>
            </a:r>
          </a:p>
          <a:p>
            <a:pPr lvl="2" indent="-342900">
              <a:lnSpc>
                <a:spcPct val="115000"/>
              </a:lnSpc>
              <a:buFont typeface="Symbol" panose="05050102010706020507" pitchFamily="18" charset="2"/>
              <a:buChar char=""/>
            </a:pPr>
            <a:r>
              <a:rPr lang="fr-CA" dirty="0"/>
              <a:t>sélectionner les documents qui concernent la période 1608 à 1663 et ceux qui concernent la période 1663 à 1760; </a:t>
            </a:r>
          </a:p>
          <a:p>
            <a:pPr lvl="2" indent="-342900">
              <a:lnSpc>
                <a:spcPct val="115000"/>
              </a:lnSpc>
              <a:buFont typeface="Symbol" panose="05050102010706020507" pitchFamily="18" charset="2"/>
              <a:buChar char=""/>
            </a:pPr>
            <a:r>
              <a:rPr lang="fr-CA" dirty="0"/>
              <a:t>préciser, pour chacune des périodes, les éléments ci-dessous dans le schéma du Feuillet :</a:t>
            </a:r>
          </a:p>
          <a:p>
            <a:pPr marL="2483876" lvl="5" indent="-285750">
              <a:lnSpc>
                <a:spcPct val="115000"/>
              </a:lnSpc>
              <a:buFont typeface="Symbol" panose="05050102010706020507" pitchFamily="18" charset="2"/>
              <a:buChar char=""/>
            </a:pPr>
            <a:r>
              <a:rPr lang="fr-CA" dirty="0"/>
              <a:t>une caractéristique économique;</a:t>
            </a:r>
          </a:p>
          <a:p>
            <a:pPr marL="2483876" lvl="5" indent="-285750">
              <a:lnSpc>
                <a:spcPct val="115000"/>
              </a:lnSpc>
              <a:buFont typeface="Symbol" panose="05050102010706020507" pitchFamily="18" charset="2"/>
              <a:buChar char=""/>
            </a:pPr>
            <a:r>
              <a:rPr lang="fr-CA" dirty="0"/>
              <a:t>la politique économique;</a:t>
            </a:r>
          </a:p>
          <a:p>
            <a:pPr marL="2483876" lvl="5" indent="-285750">
              <a:lnSpc>
                <a:spcPct val="115000"/>
              </a:lnSpc>
              <a:buFont typeface="Symbol" panose="05050102010706020507" pitchFamily="18" charset="2"/>
              <a:buChar char=""/>
            </a:pPr>
            <a:r>
              <a:rPr lang="fr-CA" dirty="0"/>
              <a:t>le type de gouvernement;</a:t>
            </a:r>
          </a:p>
          <a:p>
            <a:pPr marL="2483876" lvl="5" indent="-285750">
              <a:lnSpc>
                <a:spcPct val="115000"/>
              </a:lnSpc>
              <a:buFont typeface="Symbol" panose="05050102010706020507" pitchFamily="18" charset="2"/>
              <a:buChar char=""/>
            </a:pPr>
            <a:r>
              <a:rPr lang="fr-CA" dirty="0"/>
              <a:t>une caractéristique de la société;</a:t>
            </a:r>
          </a:p>
          <a:p>
            <a:pPr lvl="2" indent="-342900">
              <a:lnSpc>
                <a:spcPct val="115000"/>
              </a:lnSpc>
              <a:spcAft>
                <a:spcPts val="1000"/>
              </a:spcAft>
              <a:buFont typeface="Symbol" panose="05050102010706020507" pitchFamily="18" charset="2"/>
              <a:buChar char=""/>
            </a:pPr>
            <a:r>
              <a:rPr lang="fr-CA" dirty="0"/>
              <a:t>rédiger un texte de 150 mots qui décrit la société coloniale entre 1608 et 1760 sous les aspects économique, politique et social, à partir des éléments précisés dans le schéma.</a:t>
            </a:r>
          </a:p>
        </p:txBody>
      </p:sp>
    </p:spTree>
    <p:custDataLst>
      <p:tags r:id="rId1"/>
    </p:custDataLst>
    <p:extLst>
      <p:ext uri="{BB962C8B-B14F-4D97-AF65-F5344CB8AC3E}">
        <p14:creationId xmlns:p14="http://schemas.microsoft.com/office/powerpoint/2010/main" val="54236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34130" y="102741"/>
            <a:ext cx="12599987" cy="2420343"/>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1" y="2297187"/>
            <a:ext cx="12599988" cy="646331"/>
          </a:xfrm>
          <a:prstGeom prst="rect">
            <a:avLst/>
          </a:prstGeom>
          <a:noFill/>
        </p:spPr>
        <p:txBody>
          <a:bodyPr wrap="square" rtlCol="0">
            <a:spAutoFit/>
          </a:bodyPr>
          <a:lstStyle/>
          <a:p>
            <a:pPr algn="ctr"/>
            <a:r>
              <a:rPr lang="fr-CA" sz="3600" b="1" dirty="0"/>
              <a:t>Pour y parvenir, vous…</a:t>
            </a:r>
          </a:p>
        </p:txBody>
      </p:sp>
      <p:sp>
        <p:nvSpPr>
          <p:cNvPr id="18" name="ZoneTexte 17"/>
          <p:cNvSpPr txBox="1"/>
          <p:nvPr/>
        </p:nvSpPr>
        <p:spPr>
          <a:xfrm>
            <a:off x="3380033" y="3127077"/>
            <a:ext cx="7560840" cy="461664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fr-CA" sz="2800" dirty="0"/>
              <a:t>avez analysé des documents de diverses natures;</a:t>
            </a:r>
          </a:p>
          <a:p>
            <a:pPr marL="342900" indent="-342900">
              <a:lnSpc>
                <a:spcPct val="150000"/>
              </a:lnSpc>
              <a:buFont typeface="Wingdings" panose="05000000000000000000" pitchFamily="2" charset="2"/>
              <a:buChar char="§"/>
            </a:pPr>
            <a:r>
              <a:rPr lang="fr-CA" sz="2800" dirty="0"/>
              <a:t>avez retracé des évènements;</a:t>
            </a:r>
          </a:p>
          <a:p>
            <a:pPr marL="342900" indent="-342900">
              <a:lnSpc>
                <a:spcPct val="150000"/>
              </a:lnSpc>
              <a:buFont typeface="Wingdings" panose="05000000000000000000" pitchFamily="2" charset="2"/>
              <a:buChar char="§"/>
            </a:pPr>
            <a:r>
              <a:rPr lang="fr-CA" sz="2800" dirty="0"/>
              <a:t>avez considéré les aspects de société;</a:t>
            </a:r>
          </a:p>
          <a:p>
            <a:pPr marL="342900" indent="-342900">
              <a:lnSpc>
                <a:spcPct val="150000"/>
              </a:lnSpc>
              <a:buFont typeface="Wingdings" panose="05000000000000000000" pitchFamily="2" charset="2"/>
              <a:buChar char="§"/>
            </a:pPr>
            <a:r>
              <a:rPr lang="fr-CA" sz="2800" dirty="0"/>
              <a:t>avez relevé des actions et des paroles;</a:t>
            </a:r>
          </a:p>
          <a:p>
            <a:pPr marL="342900" indent="-342900">
              <a:lnSpc>
                <a:spcPct val="150000"/>
              </a:lnSpc>
              <a:buFont typeface="Wingdings" panose="05000000000000000000" pitchFamily="2" charset="2"/>
              <a:buChar char="§"/>
            </a:pPr>
            <a:r>
              <a:rPr lang="fr-CA" sz="2800" dirty="0"/>
              <a:t>vous êtes référé à des repères de temps;</a:t>
            </a:r>
          </a:p>
          <a:p>
            <a:pPr marL="342900" indent="-342900">
              <a:lnSpc>
                <a:spcPct val="150000"/>
              </a:lnSpc>
              <a:buFont typeface="Wingdings" panose="05000000000000000000" pitchFamily="2" charset="2"/>
              <a:buChar char="§"/>
            </a:pPr>
            <a:r>
              <a:rPr lang="fr-CA" sz="2800" dirty="0"/>
              <a:t>avez établi la succession des évènements.</a:t>
            </a:r>
          </a:p>
        </p:txBody>
      </p:sp>
      <p:sp>
        <p:nvSpPr>
          <p:cNvPr id="20" name="Organigramme : Terminateur 19"/>
          <p:cNvSpPr/>
          <p:nvPr/>
        </p:nvSpPr>
        <p:spPr>
          <a:xfrm rot="20774939">
            <a:off x="10152828" y="2149351"/>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3</a:t>
            </a:r>
          </a:p>
        </p:txBody>
      </p:sp>
    </p:spTree>
    <p:custDataLst>
      <p:tags r:id="rId1"/>
    </p:custDataLst>
    <p:extLst>
      <p:ext uri="{BB962C8B-B14F-4D97-AF65-F5344CB8AC3E}">
        <p14:creationId xmlns:p14="http://schemas.microsoft.com/office/powerpoint/2010/main" val="399629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2174121"/>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0" y="1955067"/>
            <a:ext cx="12599988" cy="523220"/>
          </a:xfrm>
          <a:prstGeom prst="rect">
            <a:avLst/>
          </a:prstGeom>
          <a:noFill/>
        </p:spPr>
        <p:txBody>
          <a:bodyPr wrap="square" rtlCol="0">
            <a:spAutoFit/>
          </a:bodyPr>
          <a:lstStyle/>
          <a:p>
            <a:pPr algn="ctr"/>
            <a:r>
              <a:rPr lang="fr-CA" sz="2800" b="1" dirty="0"/>
              <a:t>Période 1608-1760</a:t>
            </a:r>
          </a:p>
        </p:txBody>
      </p:sp>
      <p:sp>
        <p:nvSpPr>
          <p:cNvPr id="18" name="ZoneTexte 17"/>
          <p:cNvSpPr txBox="1"/>
          <p:nvPr/>
        </p:nvSpPr>
        <p:spPr>
          <a:xfrm>
            <a:off x="0" y="2514471"/>
            <a:ext cx="12599987" cy="468590"/>
          </a:xfrm>
          <a:prstGeom prst="rect">
            <a:avLst/>
          </a:prstGeom>
          <a:noFill/>
        </p:spPr>
        <p:txBody>
          <a:bodyPr wrap="square" rtlCol="0">
            <a:spAutoFit/>
          </a:bodyPr>
          <a:lstStyle/>
          <a:p>
            <a:r>
              <a:rPr lang="fr-CA" dirty="0"/>
              <a:t>Décrivez la société coloniale entre 1608 et 1760, sous les aspects économique, politique et social.</a:t>
            </a:r>
          </a:p>
        </p:txBody>
      </p:sp>
      <p:sp>
        <p:nvSpPr>
          <p:cNvPr id="20" name="Organigramme : Terminateur 19"/>
          <p:cNvSpPr/>
          <p:nvPr/>
        </p:nvSpPr>
        <p:spPr>
          <a:xfrm rot="20774939">
            <a:off x="9935793" y="3102052"/>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4</a:t>
            </a:r>
          </a:p>
        </p:txBody>
      </p:sp>
      <p:sp>
        <p:nvSpPr>
          <p:cNvPr id="7" name="Espace réservé du contenu 2"/>
          <p:cNvSpPr txBox="1">
            <a:spLocks/>
          </p:cNvSpPr>
          <p:nvPr>
            <p:custDataLst>
              <p:tags r:id="rId2"/>
            </p:custDataLst>
          </p:nvPr>
        </p:nvSpPr>
        <p:spPr bwMode="auto">
          <a:xfrm>
            <a:off x="1259434" y="3368100"/>
            <a:ext cx="10584978" cy="48826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200">
                <a:solidFill>
                  <a:srgbClr val="4D4D4D"/>
                </a:solidFill>
                <a:latin typeface="+mn-lt"/>
                <a:ea typeface="+mn-ea"/>
                <a:cs typeface="+mn-cs"/>
              </a:defRPr>
            </a:lvl1pPr>
            <a:lvl2pPr marL="354013" indent="-174625" algn="l" rtl="0" eaLnBrk="0" fontAlgn="base" hangingPunct="0">
              <a:spcBef>
                <a:spcPct val="20000"/>
              </a:spcBef>
              <a:spcAft>
                <a:spcPct val="0"/>
              </a:spcAft>
              <a:buClr>
                <a:srgbClr val="4D4D4D"/>
              </a:buClr>
              <a:buFont typeface="Wingdings" pitchFamily="2" charset="2"/>
              <a:buChar char="§"/>
              <a:defRPr sz="2000">
                <a:solidFill>
                  <a:srgbClr val="4D4D4D"/>
                </a:solidFill>
                <a:latin typeface="+mn-lt"/>
                <a:cs typeface="+mn-cs"/>
              </a:defRPr>
            </a:lvl2pPr>
            <a:lvl3pPr marL="719138" indent="-185738" algn="l" rtl="0" eaLnBrk="0" fontAlgn="base" hangingPunct="0">
              <a:spcBef>
                <a:spcPct val="20000"/>
              </a:spcBef>
              <a:spcAft>
                <a:spcPct val="0"/>
              </a:spcAft>
              <a:buClr>
                <a:srgbClr val="4D4D4D"/>
              </a:buClr>
              <a:buFont typeface="Wingdings" pitchFamily="2" charset="2"/>
              <a:buChar char="§"/>
              <a:defRPr>
                <a:solidFill>
                  <a:srgbClr val="4D4D4D"/>
                </a:solidFill>
                <a:latin typeface="+mn-lt"/>
                <a:cs typeface="+mn-cs"/>
              </a:defRPr>
            </a:lvl3pPr>
            <a:lvl4pPr marL="1073150" indent="-174625" algn="l" rtl="0" eaLnBrk="0" fontAlgn="base" hangingPunct="0">
              <a:spcBef>
                <a:spcPct val="20000"/>
              </a:spcBef>
              <a:spcAft>
                <a:spcPct val="0"/>
              </a:spcAft>
              <a:buClr>
                <a:srgbClr val="4D4D4D"/>
              </a:buClr>
              <a:buFont typeface="Wingdings" pitchFamily="2" charset="2"/>
              <a:buChar char="§"/>
              <a:defRPr sz="1600">
                <a:solidFill>
                  <a:srgbClr val="4D4D4D"/>
                </a:solidFill>
                <a:latin typeface="+mn-lt"/>
                <a:cs typeface="+mn-cs"/>
              </a:defRPr>
            </a:lvl4pPr>
            <a:lvl5pPr marL="1436688" indent="-177800" algn="l" rtl="0" eaLnBrk="0" fontAlgn="base" hangingPunct="0">
              <a:spcBef>
                <a:spcPct val="20000"/>
              </a:spcBef>
              <a:spcAft>
                <a:spcPct val="0"/>
              </a:spcAft>
              <a:buClr>
                <a:srgbClr val="4D4D4D"/>
              </a:buClr>
              <a:buFont typeface="Wingdings" pitchFamily="2" charset="2"/>
              <a:buChar char="§"/>
              <a:defRPr sz="1400">
                <a:solidFill>
                  <a:srgbClr val="4D4D4D"/>
                </a:solidFill>
                <a:latin typeface="+mn-lt"/>
                <a:cs typeface="+mn-cs"/>
              </a:defRPr>
            </a:lvl5pPr>
            <a:lvl6pPr marL="18938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6pPr>
            <a:lvl7pPr marL="23510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7pPr>
            <a:lvl8pPr marL="28082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8pPr>
            <a:lvl9pPr marL="32654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9pPr>
          </a:lstStyle>
          <a:p>
            <a:pPr marL="342900" marR="0" lvl="0" indent="-342900" algn="just" defTabSz="914400" rtl="0" eaLnBrk="0" fontAlgn="base" latinLnBrk="0" hangingPunct="0">
              <a:lnSpc>
                <a:spcPct val="100000"/>
              </a:lnSpc>
              <a:spcBef>
                <a:spcPts val="300"/>
              </a:spcBef>
              <a:spcAft>
                <a:spcPts val="1800"/>
              </a:spcAft>
              <a:buClrTx/>
              <a:buSzTx/>
              <a:buFontTx/>
              <a:buNone/>
              <a:tabLst/>
              <a:defRPr/>
            </a:pPr>
            <a:r>
              <a:rPr kumimoji="0" lang="fr-CA" sz="2200" b="1" i="0" u="none" strike="noStrike" kern="0" cap="none" spc="0" normalizeH="0" baseline="0" noProof="0" dirty="0">
                <a:ln>
                  <a:noFill/>
                </a:ln>
                <a:solidFill>
                  <a:srgbClr val="000000"/>
                </a:solidFill>
                <a:effectLst/>
                <a:uLnTx/>
                <a:uFillTx/>
                <a:latin typeface="Arial"/>
                <a:ea typeface="+mn-ea"/>
                <a:cs typeface="Arial"/>
              </a:rPr>
              <a:t>Consignes :</a:t>
            </a:r>
            <a:endParaRPr kumimoji="0" lang="fr-CA" sz="22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r>
              <a:rPr kumimoji="0" lang="fr-CA" sz="1800" b="0" i="0" u="none" strike="noStrike" kern="0" cap="none" spc="0" normalizeH="0" baseline="0" noProof="0" dirty="0">
                <a:ln>
                  <a:noFill/>
                </a:ln>
                <a:solidFill>
                  <a:srgbClr val="000000"/>
                </a:solidFill>
                <a:effectLst/>
                <a:uLnTx/>
                <a:uFillTx/>
                <a:latin typeface="Arial"/>
                <a:ea typeface="+mn-ea"/>
                <a:cs typeface="Arial"/>
              </a:rPr>
              <a:t>Lisez chacune des réponses qui vous sont proposées en inscrivant vos observations sur la liste de vérification.</a:t>
            </a: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kumimoji="0" lang="fr-CA" sz="12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r>
              <a:rPr kumimoji="0" lang="fr-CA" sz="1800" b="0" i="0" u="none" strike="noStrike" kern="0" cap="none" spc="0" normalizeH="0" baseline="0" noProof="0" dirty="0">
                <a:ln>
                  <a:noFill/>
                </a:ln>
                <a:solidFill>
                  <a:srgbClr val="000000"/>
                </a:solidFill>
                <a:effectLst/>
                <a:uLnTx/>
                <a:uFillTx/>
                <a:latin typeface="Arial"/>
                <a:ea typeface="+mn-ea"/>
                <a:cs typeface="Arial"/>
              </a:rPr>
              <a:t>À l’aide de ces observations, portez un jugement sur chacune de ces réponses en utilisant la grille d’évaluation à interprétation critérielle qui vous est proposée.</a:t>
            </a: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kumimoji="0" lang="fr-CA" sz="12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r>
              <a:rPr kumimoji="0" lang="fr-CA" sz="1800" b="0" i="0" u="none" strike="noStrike" kern="0" cap="none" spc="0" normalizeH="0" baseline="0" noProof="0" dirty="0">
                <a:ln>
                  <a:noFill/>
                </a:ln>
                <a:solidFill>
                  <a:srgbClr val="000000"/>
                </a:solidFill>
                <a:effectLst/>
                <a:uLnTx/>
                <a:uFillTx/>
                <a:latin typeface="Arial"/>
                <a:ea typeface="+mn-ea"/>
                <a:cs typeface="Arial"/>
              </a:rPr>
              <a:t>Faites une mise en commun.</a:t>
            </a: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lang="fr-CA" sz="1800" kern="0" dirty="0">
              <a:solidFill>
                <a:srgbClr val="000000"/>
              </a:solidFill>
              <a:latin typeface="Arial"/>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kumimoji="0" lang="fr-CA" sz="1800" b="0" i="0" u="none" strike="noStrike" kern="0" cap="none" spc="0" normalizeH="0" baseline="0" noProof="0" dirty="0">
              <a:ln>
                <a:noFill/>
              </a:ln>
              <a:solidFill>
                <a:srgbClr val="000000"/>
              </a:solidFill>
              <a:effectLst/>
              <a:uLnTx/>
              <a:uFillTx/>
              <a:latin typeface="Arial"/>
              <a:ea typeface="+mn-ea"/>
              <a:cs typeface="Arial"/>
            </a:endParaRPr>
          </a:p>
          <a:p>
            <a:pPr marL="0" marR="0" lvl="0" indent="0" algn="just" defTabSz="914400" rtl="0" eaLnBrk="0" fontAlgn="base" latinLnBrk="0" hangingPunct="0">
              <a:lnSpc>
                <a:spcPct val="100000"/>
              </a:lnSpc>
              <a:spcBef>
                <a:spcPts val="300"/>
              </a:spcBef>
              <a:spcAft>
                <a:spcPts val="300"/>
              </a:spcAft>
              <a:buClrTx/>
              <a:buSzTx/>
              <a:tabLst/>
              <a:defRPr/>
            </a:pPr>
            <a:r>
              <a:rPr lang="fr-CA" sz="1800" b="1" kern="0" dirty="0">
                <a:solidFill>
                  <a:srgbClr val="000000"/>
                </a:solidFill>
                <a:latin typeface="Arial"/>
                <a:cs typeface="Arial"/>
              </a:rPr>
              <a:t>Note : L’expérimentation a été réalisée à la FGJ en troisième secondaire dans le cadre du cours Histoire et éducation à la citoyenneté. La tâche a donc été adaptée en fonction du contexte de l’expérimentation. Les résultats obtenus doivent être analysés en tenant compte de ces conditions.</a:t>
            </a:r>
            <a:endParaRPr kumimoji="0" lang="fr-CA" sz="1800" b="1" i="0" u="none" strike="noStrike" kern="0" cap="none" spc="0" normalizeH="0" baseline="0" noProof="0" dirty="0">
              <a:ln>
                <a:noFill/>
              </a:ln>
              <a:solidFill>
                <a:srgbClr val="000000"/>
              </a:solidFill>
              <a:effectLst/>
              <a:uLnTx/>
              <a:uFillTx/>
              <a:latin typeface="Arial"/>
              <a:cs typeface="Arial"/>
            </a:endParaRPr>
          </a:p>
        </p:txBody>
      </p:sp>
    </p:spTree>
    <p:custDataLst>
      <p:tags r:id="rId1"/>
    </p:custDataLst>
    <p:extLst>
      <p:ext uri="{BB962C8B-B14F-4D97-AF65-F5344CB8AC3E}">
        <p14:creationId xmlns:p14="http://schemas.microsoft.com/office/powerpoint/2010/main" val="40469380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1712456"/>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p:txBody>
      </p:sp>
      <p:sp>
        <p:nvSpPr>
          <p:cNvPr id="20" name="Organigramme : Terminateur 19"/>
          <p:cNvSpPr/>
          <p:nvPr/>
        </p:nvSpPr>
        <p:spPr>
          <a:xfrm rot="20774939">
            <a:off x="10512868" y="2604301"/>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4</a:t>
            </a:r>
          </a:p>
        </p:txBody>
      </p:sp>
      <p:sp>
        <p:nvSpPr>
          <p:cNvPr id="6" name="Titre 1"/>
          <p:cNvSpPr txBox="1">
            <a:spLocks/>
          </p:cNvSpPr>
          <p:nvPr>
            <p:custDataLst>
              <p:tags r:id="rId2"/>
            </p:custDataLst>
          </p:nvPr>
        </p:nvSpPr>
        <p:spPr>
          <a:xfrm>
            <a:off x="-1" y="2271025"/>
            <a:ext cx="12599987" cy="555625"/>
          </a:xfrm>
          <a:prstGeom prst="rect">
            <a:avLst/>
          </a:prstGeom>
        </p:spPr>
        <p:txBody>
          <a:bodyPr vert="horz" lIns="91440" tIns="45720" rIns="91440" bIns="45720" rtlCol="0" anchor="ctr">
            <a:noAutofit/>
          </a:bodyPr>
          <a:lstStyle>
            <a:lvl1pPr algn="ctr" defTabSz="1217889" rtl="0" eaLnBrk="1" latinLnBrk="0" hangingPunct="1">
              <a:spcBef>
                <a:spcPct val="0"/>
              </a:spcBef>
              <a:buNone/>
              <a:defRPr sz="5860" kern="1200">
                <a:solidFill>
                  <a:schemeClr val="tx1"/>
                </a:solidFill>
                <a:latin typeface="+mj-lt"/>
                <a:ea typeface="+mj-ea"/>
                <a:cs typeface="+mj-cs"/>
              </a:defRPr>
            </a:lvl1pPr>
          </a:lstStyle>
          <a:p>
            <a:r>
              <a:rPr lang="fr-CA" sz="4000" dirty="0"/>
              <a:t>Grille d’évaluation à interprétation critérielle</a:t>
            </a:r>
            <a:endParaRPr lang="fr-CA" sz="4000" i="1" dirty="0"/>
          </a:p>
        </p:txBody>
      </p:sp>
      <p:sp>
        <p:nvSpPr>
          <p:cNvPr id="7" name="Espace réservé du contenu 2"/>
          <p:cNvSpPr txBox="1">
            <a:spLocks/>
          </p:cNvSpPr>
          <p:nvPr>
            <p:custDataLst>
              <p:tags r:id="rId3"/>
            </p:custDataLst>
          </p:nvPr>
        </p:nvSpPr>
        <p:spPr>
          <a:xfrm>
            <a:off x="684213" y="3402806"/>
            <a:ext cx="11448429" cy="3050530"/>
          </a:xfrm>
          <a:prstGeom prst="rect">
            <a:avLst/>
          </a:prstGeom>
        </p:spPr>
        <p:txBody>
          <a:bodyPr vert="horz" lIns="91440" tIns="45720" rIns="91440" bIns="45720" rtlCol="0">
            <a:noAutofit/>
          </a:bodyPr>
          <a:lstStyle>
            <a:lvl1pPr marL="456709" indent="-456709" algn="l" defTabSz="1217889" rtl="0" eaLnBrk="1" latinLnBrk="0" hangingPunct="1">
              <a:spcBef>
                <a:spcPct val="20000"/>
              </a:spcBef>
              <a:buFont typeface="Arial" panose="020B0604020202020204" pitchFamily="34" charset="0"/>
              <a:buChar char="•"/>
              <a:defRPr sz="4262" kern="1200">
                <a:solidFill>
                  <a:schemeClr val="tx1"/>
                </a:solidFill>
                <a:latin typeface="+mn-lt"/>
                <a:ea typeface="+mn-ea"/>
                <a:cs typeface="+mn-cs"/>
              </a:defRPr>
            </a:lvl1pPr>
            <a:lvl2pPr marL="989535" indent="-380590" algn="l" defTabSz="1217889" rtl="0" eaLnBrk="1" latinLnBrk="0" hangingPunct="1">
              <a:spcBef>
                <a:spcPct val="20000"/>
              </a:spcBef>
              <a:buFont typeface="Arial" panose="020B0604020202020204" pitchFamily="34" charset="0"/>
              <a:buChar char="–"/>
              <a:defRPr sz="3729" kern="1200">
                <a:solidFill>
                  <a:schemeClr val="tx1"/>
                </a:solidFill>
                <a:latin typeface="+mn-lt"/>
                <a:ea typeface="+mn-ea"/>
                <a:cs typeface="+mn-cs"/>
              </a:defRPr>
            </a:lvl2pPr>
            <a:lvl3pPr marL="1522362" indent="-304472" algn="l" defTabSz="1217889" rtl="0" eaLnBrk="1" latinLnBrk="0" hangingPunct="1">
              <a:spcBef>
                <a:spcPct val="20000"/>
              </a:spcBef>
              <a:buFont typeface="Arial" panose="020B0604020202020204" pitchFamily="34" charset="0"/>
              <a:buChar char="•"/>
              <a:defRPr sz="3197" kern="1200">
                <a:solidFill>
                  <a:schemeClr val="tx1"/>
                </a:solidFill>
                <a:latin typeface="+mn-lt"/>
                <a:ea typeface="+mn-ea"/>
                <a:cs typeface="+mn-cs"/>
              </a:defRPr>
            </a:lvl3pPr>
            <a:lvl4pPr marL="213130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4pPr>
            <a:lvl5pPr marL="2740251"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5pPr>
            <a:lvl6pPr marL="334919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14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085"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03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a:lstStyle>
          <a:p>
            <a:pPr marL="266700" indent="-266700" algn="just">
              <a:spcBef>
                <a:spcPts val="0"/>
              </a:spcBef>
              <a:buFont typeface="Wingdings" pitchFamily="2" charset="2"/>
              <a:buChar char="ü"/>
            </a:pPr>
            <a:r>
              <a:rPr lang="fr-FR" sz="2800" dirty="0"/>
              <a:t>Encerclez l’énoncé ou les énoncés correspondant au rendement de l’adulte.</a:t>
            </a:r>
          </a:p>
          <a:p>
            <a:pPr marL="266700" indent="-266700" algn="just">
              <a:spcBef>
                <a:spcPts val="0"/>
              </a:spcBef>
              <a:buFont typeface="Wingdings" pitchFamily="2" charset="2"/>
              <a:buChar char="ü"/>
            </a:pPr>
            <a:endParaRPr lang="fr-FR" sz="2800" dirty="0"/>
          </a:p>
          <a:p>
            <a:pPr marL="266700" indent="-266700" algn="just">
              <a:spcBef>
                <a:spcPts val="0"/>
              </a:spcBef>
              <a:buFont typeface="Wingdings" pitchFamily="2" charset="2"/>
              <a:buChar char="ü"/>
            </a:pPr>
            <a:r>
              <a:rPr lang="fr-FR" sz="2800" dirty="0"/>
              <a:t>Seuls les points prévus dans la grille sont attribuables, inscrivez ceux obtenus dans les cases appropriées.</a:t>
            </a:r>
          </a:p>
          <a:p>
            <a:pPr marL="266700" indent="-266700" algn="just">
              <a:spcBef>
                <a:spcPts val="0"/>
              </a:spcBef>
              <a:buFont typeface="Wingdings" pitchFamily="2" charset="2"/>
              <a:buChar char="ü"/>
            </a:pPr>
            <a:endParaRPr lang="fr-FR" sz="2800" dirty="0"/>
          </a:p>
          <a:p>
            <a:pPr marL="266700" indent="-266700" algn="just">
              <a:spcBef>
                <a:spcPts val="0"/>
              </a:spcBef>
              <a:buFont typeface="Wingdings" pitchFamily="2" charset="2"/>
              <a:buChar char="ü"/>
            </a:pPr>
            <a:r>
              <a:rPr lang="fr-FR" sz="2800" dirty="0"/>
              <a:t>La note 0 est attribuée à l’adulte qui ne rédige pas de texte ou qui rédige un texte hors sujet.</a:t>
            </a:r>
            <a:endParaRPr lang="fr-CA" sz="2800" dirty="0"/>
          </a:p>
        </p:txBody>
      </p:sp>
    </p:spTree>
    <p:custDataLst>
      <p:tags r:id="rId1"/>
    </p:custDataLst>
    <p:extLst>
      <p:ext uri="{BB962C8B-B14F-4D97-AF65-F5344CB8AC3E}">
        <p14:creationId xmlns:p14="http://schemas.microsoft.com/office/powerpoint/2010/main" val="232192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1712456"/>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Représentation cohérente d’une période de l’histoire du Québec et du Canada</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1: Caractériser une période de l’histoire du Québec et du Canada</a:t>
            </a:r>
          </a:p>
        </p:txBody>
      </p:sp>
      <p:sp>
        <p:nvSpPr>
          <p:cNvPr id="20" name="Organigramme : Terminateur 19"/>
          <p:cNvSpPr/>
          <p:nvPr/>
        </p:nvSpPr>
        <p:spPr>
          <a:xfrm rot="20774939">
            <a:off x="10512868" y="2604301"/>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4</a:t>
            </a:r>
          </a:p>
        </p:txBody>
      </p:sp>
      <p:sp>
        <p:nvSpPr>
          <p:cNvPr id="6" name="Titre 1"/>
          <p:cNvSpPr txBox="1">
            <a:spLocks/>
          </p:cNvSpPr>
          <p:nvPr>
            <p:custDataLst>
              <p:tags r:id="rId2"/>
            </p:custDataLst>
          </p:nvPr>
        </p:nvSpPr>
        <p:spPr>
          <a:xfrm>
            <a:off x="-10889" y="1826308"/>
            <a:ext cx="12599987" cy="555625"/>
          </a:xfrm>
          <a:prstGeom prst="rect">
            <a:avLst/>
          </a:prstGeom>
        </p:spPr>
        <p:txBody>
          <a:bodyPr vert="horz" lIns="91440" tIns="45720" rIns="91440" bIns="45720" rtlCol="0" anchor="ctr">
            <a:noAutofit/>
          </a:bodyPr>
          <a:lstStyle>
            <a:lvl1pPr algn="ctr" defTabSz="1217889" rtl="0" eaLnBrk="1" latinLnBrk="0" hangingPunct="1">
              <a:spcBef>
                <a:spcPct val="0"/>
              </a:spcBef>
              <a:buNone/>
              <a:defRPr sz="5860" kern="1200">
                <a:solidFill>
                  <a:schemeClr val="tx1"/>
                </a:solidFill>
                <a:latin typeface="+mj-lt"/>
                <a:ea typeface="+mj-ea"/>
                <a:cs typeface="+mj-cs"/>
              </a:defRPr>
            </a:lvl1pPr>
          </a:lstStyle>
          <a:p>
            <a:r>
              <a:rPr lang="fr-CA" sz="4000" dirty="0"/>
              <a:t>Grille d’évaluation à interprétation critérielle</a:t>
            </a:r>
            <a:endParaRPr lang="fr-CA" sz="4000" i="1" dirty="0"/>
          </a:p>
        </p:txBody>
      </p:sp>
      <p:sp>
        <p:nvSpPr>
          <p:cNvPr id="4" name="Rectangle 3"/>
          <p:cNvSpPr/>
          <p:nvPr/>
        </p:nvSpPr>
        <p:spPr>
          <a:xfrm>
            <a:off x="755378" y="2406997"/>
            <a:ext cx="9944212" cy="908710"/>
          </a:xfrm>
          <a:prstGeom prst="rect">
            <a:avLst/>
          </a:prstGeom>
        </p:spPr>
        <p:txBody>
          <a:bodyPr wrap="square">
            <a:spAutoFit/>
          </a:bodyPr>
          <a:lstStyle/>
          <a:p>
            <a:pPr marL="900430" indent="-900430">
              <a:lnSpc>
                <a:spcPct val="115000"/>
              </a:lnSpc>
              <a:spcAft>
                <a:spcPts val="0"/>
              </a:spcAft>
            </a:pPr>
            <a:r>
              <a:rPr lang="fr-CA" sz="1800" b="1" spc="-20" dirty="0">
                <a:latin typeface="Arial" panose="020B0604020202020204" pitchFamily="34" charset="0"/>
                <a:ea typeface="Times New Roman" panose="02020603050405020304" pitchFamily="18" charset="0"/>
                <a:cs typeface="Arial" panose="020B0604020202020204" pitchFamily="34" charset="0"/>
              </a:rPr>
              <a:t>Consignes :</a:t>
            </a:r>
            <a:endParaRPr lang="fr-CA"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900"/>
              <a:buFont typeface="Symbol" panose="05050102010706020507" pitchFamily="18" charset="2"/>
              <a:buChar char=""/>
            </a:pPr>
            <a:r>
              <a:rPr lang="fr-CA" sz="1200" spc="-20" dirty="0">
                <a:latin typeface="Arial" panose="020B0604020202020204" pitchFamily="34" charset="0"/>
                <a:ea typeface="Times New Roman" panose="02020603050405020304" pitchFamily="18" charset="0"/>
                <a:cs typeface="Arial" panose="020B0604020202020204" pitchFamily="34" charset="0"/>
              </a:rPr>
              <a:t>Pour ce critère, encerclez l’énoncé ou les énoncés correspondant au rendement de l’adulte.</a:t>
            </a:r>
            <a:endParaRPr lang="fr-C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900"/>
              <a:buFont typeface="Symbol" panose="05050102010706020507" pitchFamily="18" charset="2"/>
              <a:buChar char=""/>
            </a:pPr>
            <a:r>
              <a:rPr lang="fr-CA" sz="1200" spc="-20" dirty="0">
                <a:latin typeface="Arial" panose="020B0604020202020204" pitchFamily="34" charset="0"/>
                <a:ea typeface="Times New Roman" panose="02020603050405020304" pitchFamily="18" charset="0"/>
                <a:cs typeface="Arial" panose="020B0604020202020204" pitchFamily="34" charset="0"/>
              </a:rPr>
              <a:t>En vous rappelant que seuls les points prévus dans la grille sont attribuables, inscrivez ceux obtenus dans les cases appropriées.</a:t>
            </a: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11363" y="7651925"/>
            <a:ext cx="11449269" cy="947760"/>
          </a:xfrm>
          <a:prstGeom prst="rect">
            <a:avLst/>
          </a:prstGeom>
        </p:spPr>
        <p:txBody>
          <a:bodyPr wrap="square">
            <a:spAutoFit/>
          </a:bodyPr>
          <a:lstStyle/>
          <a:p>
            <a:pPr>
              <a:lnSpc>
                <a:spcPct val="107000"/>
              </a:lnSpc>
              <a:spcBef>
                <a:spcPts val="600"/>
              </a:spcBef>
              <a:spcAft>
                <a:spcPts val="600"/>
              </a:spcAft>
            </a:pPr>
            <a:r>
              <a:rPr lang="fr-CA" sz="1200" dirty="0">
                <a:latin typeface="Arial" panose="020B0604020202020204" pitchFamily="34" charset="0"/>
                <a:ea typeface="Calibri" panose="020F0502020204030204" pitchFamily="34" charset="0"/>
                <a:cs typeface="Arial" panose="020B0604020202020204" pitchFamily="34" charset="0"/>
              </a:rPr>
              <a:t>La note 0 est attribuée à l’adulte qui ne rédige pas de texte ou qui rédige un texte hors sujet.</a:t>
            </a:r>
            <a:endParaRPr lang="fr-CA" sz="1200" dirty="0">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CA" sz="1400" dirty="0">
                <a:latin typeface="Arial" panose="020B0604020202020204" pitchFamily="34" charset="0"/>
                <a:ea typeface="Calibri" panose="020F0502020204030204" pitchFamily="34" charset="0"/>
                <a:cs typeface="Arial" panose="020B0604020202020204" pitchFamily="34" charset="0"/>
              </a:rPr>
              <a:t> </a:t>
            </a:r>
            <a:endParaRPr lang="fr-CA" sz="1400" dirty="0">
              <a:latin typeface="Arial" panose="020B0604020202020204" pitchFamily="34" charset="0"/>
              <a:ea typeface="Calibri" panose="020F0502020204030204" pitchFamily="34" charset="0"/>
              <a:cs typeface="Times New Roman" panose="02020603050405020304" pitchFamily="18" charset="0"/>
            </a:endParaRPr>
          </a:p>
          <a:p>
            <a:pPr algn="r">
              <a:lnSpc>
                <a:spcPct val="115000"/>
              </a:lnSpc>
              <a:spcAft>
                <a:spcPts val="600"/>
              </a:spcAft>
            </a:pPr>
            <a:r>
              <a:rPr lang="fr-CA" sz="1200" dirty="0">
                <a:latin typeface="Arial" panose="020B0604020202020204" pitchFamily="34" charset="0"/>
                <a:ea typeface="Times New Roman" panose="02020603050405020304" pitchFamily="18" charset="0"/>
                <a:cs typeface="Arial" panose="020B0604020202020204" pitchFamily="34" charset="0"/>
              </a:rPr>
              <a:t>Représentation cohérente d’une période de l’histoire du Québec et du Canada: ____/25 pts</a:t>
            </a:r>
            <a:endParaRPr lang="fr-CA" sz="1200" dirty="0">
              <a:effectLst/>
              <a:latin typeface="Arial" panose="020B0604020202020204" pitchFamily="34" charset="0"/>
              <a:cs typeface="Arial" panose="020B0604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785144602"/>
              </p:ext>
            </p:extLst>
          </p:nvPr>
        </p:nvGraphicFramePr>
        <p:xfrm>
          <a:off x="971402" y="3487117"/>
          <a:ext cx="10801201" cy="3972306"/>
        </p:xfrm>
        <a:graphic>
          <a:graphicData uri="http://schemas.openxmlformats.org/drawingml/2006/table">
            <a:tbl>
              <a:tblPr firstRow="1" firstCol="1" bandRow="1"/>
              <a:tblGrid>
                <a:gridCol w="1943235">
                  <a:extLst>
                    <a:ext uri="{9D8B030D-6E8A-4147-A177-3AD203B41FA5}">
                      <a16:colId xmlns:a16="http://schemas.microsoft.com/office/drawing/2014/main" val="1286609065"/>
                    </a:ext>
                  </a:extLst>
                </a:gridCol>
                <a:gridCol w="1661843">
                  <a:extLst>
                    <a:ext uri="{9D8B030D-6E8A-4147-A177-3AD203B41FA5}">
                      <a16:colId xmlns:a16="http://schemas.microsoft.com/office/drawing/2014/main" val="3137803853"/>
                    </a:ext>
                  </a:extLst>
                </a:gridCol>
                <a:gridCol w="1661843">
                  <a:extLst>
                    <a:ext uri="{9D8B030D-6E8A-4147-A177-3AD203B41FA5}">
                      <a16:colId xmlns:a16="http://schemas.microsoft.com/office/drawing/2014/main" val="940437499"/>
                    </a:ext>
                  </a:extLst>
                </a:gridCol>
                <a:gridCol w="1661843">
                  <a:extLst>
                    <a:ext uri="{9D8B030D-6E8A-4147-A177-3AD203B41FA5}">
                      <a16:colId xmlns:a16="http://schemas.microsoft.com/office/drawing/2014/main" val="2451149119"/>
                    </a:ext>
                  </a:extLst>
                </a:gridCol>
                <a:gridCol w="1661843">
                  <a:extLst>
                    <a:ext uri="{9D8B030D-6E8A-4147-A177-3AD203B41FA5}">
                      <a16:colId xmlns:a16="http://schemas.microsoft.com/office/drawing/2014/main" val="2739099470"/>
                    </a:ext>
                  </a:extLst>
                </a:gridCol>
                <a:gridCol w="1661843">
                  <a:extLst>
                    <a:ext uri="{9D8B030D-6E8A-4147-A177-3AD203B41FA5}">
                      <a16:colId xmlns:a16="http://schemas.microsoft.com/office/drawing/2014/main" val="3155981576"/>
                    </a:ext>
                  </a:extLst>
                </a:gridCol>
                <a:gridCol w="548751">
                  <a:extLst>
                    <a:ext uri="{9D8B030D-6E8A-4147-A177-3AD203B41FA5}">
                      <a16:colId xmlns:a16="http://schemas.microsoft.com/office/drawing/2014/main" val="39848040"/>
                    </a:ext>
                  </a:extLst>
                </a:gridCol>
              </a:tblGrid>
              <a:tr h="861060">
                <a:tc>
                  <a:txBody>
                    <a:bodyPr/>
                    <a:lstStyle/>
                    <a:p>
                      <a:pPr algn="r">
                        <a:lnSpc>
                          <a:spcPct val="115000"/>
                        </a:lnSpc>
                        <a:spcAft>
                          <a:spcPts val="0"/>
                        </a:spcAft>
                      </a:pP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Échelle </a:t>
                      </a:r>
                      <a:br>
                        <a:rPr lang="fr-CA" sz="1000" b="1" dirty="0">
                          <a:effectLst/>
                          <a:latin typeface="Arial" panose="020B0604020202020204" pitchFamily="34" charset="0"/>
                          <a:ea typeface="Times New Roman" panose="02020603050405020304" pitchFamily="18" charset="0"/>
                          <a:cs typeface="Times New Roman" panose="02020603050405020304" pitchFamily="18" charset="0"/>
                        </a:rPr>
                      </a:b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d’appréciation</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Critère </a:t>
                      </a:r>
                      <a:br>
                        <a:rPr lang="fr-CA" sz="1000" b="1" dirty="0">
                          <a:effectLst/>
                          <a:latin typeface="Arial" panose="020B0604020202020204" pitchFamily="34" charset="0"/>
                          <a:ea typeface="Times New Roman" panose="02020603050405020304" pitchFamily="18" charset="0"/>
                          <a:cs typeface="Times New Roman" panose="02020603050405020304" pitchFamily="18" charset="0"/>
                        </a:rPr>
                      </a:b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d’évaluation</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15000"/>
                        </a:lnSpc>
                        <a:spcAft>
                          <a:spcPts val="0"/>
                        </a:spcAft>
                      </a:pP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Excellent</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Très bien</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b="1">
                          <a:effectLst/>
                          <a:latin typeface="Arial" panose="020B0604020202020204" pitchFamily="34" charset="0"/>
                          <a:ea typeface="Times New Roman" panose="02020603050405020304" pitchFamily="18" charset="0"/>
                          <a:cs typeface="Times New Roman" panose="02020603050405020304" pitchFamily="18" charset="0"/>
                        </a:rPr>
                        <a:t>Bien</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b="1">
                          <a:effectLst/>
                          <a:latin typeface="Arial" panose="020B0604020202020204" pitchFamily="34" charset="0"/>
                          <a:ea typeface="Times New Roman" panose="02020603050405020304" pitchFamily="18" charset="0"/>
                          <a:cs typeface="Times New Roman" panose="02020603050405020304" pitchFamily="18" charset="0"/>
                        </a:rPr>
                        <a:t>Faible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b="1">
                          <a:effectLst/>
                          <a:latin typeface="Arial" panose="020B0604020202020204" pitchFamily="34" charset="0"/>
                          <a:ea typeface="Times New Roman" panose="02020603050405020304" pitchFamily="18" charset="0"/>
                          <a:cs typeface="Times New Roman" panose="02020603050405020304" pitchFamily="18" charset="0"/>
                        </a:rPr>
                        <a:t>Très faible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b="1">
                          <a:effectLst/>
                          <a:latin typeface="Arial" panose="020B0604020202020204" pitchFamily="34" charset="0"/>
                          <a:ea typeface="Times New Roman" panose="02020603050405020304" pitchFamily="18" charset="0"/>
                          <a:cs typeface="Times New Roman" panose="02020603050405020304" pitchFamily="18" charset="0"/>
                        </a:rPr>
                        <a:t>Note</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229841"/>
                  </a:ext>
                </a:extLst>
              </a:tr>
              <a:tr h="553085">
                <a:tc rowSpan="4">
                  <a:txBody>
                    <a:bodyPr/>
                    <a:lstStyle/>
                    <a:p>
                      <a:pPr marL="0" algn="ctr">
                        <a:lnSpc>
                          <a:spcPct val="115000"/>
                        </a:lnSpc>
                        <a:spcAft>
                          <a:spcPts val="0"/>
                        </a:spcAft>
                      </a:pPr>
                      <a:r>
                        <a:rPr lang="fr-CA" sz="1000" b="1" dirty="0">
                          <a:effectLst/>
                          <a:latin typeface="Arial" panose="020B0604020202020204" pitchFamily="34" charset="0"/>
                          <a:ea typeface="Times New Roman" panose="02020603050405020304" pitchFamily="18" charset="0"/>
                          <a:cs typeface="Times New Roman" panose="02020603050405020304" pitchFamily="18" charset="0"/>
                        </a:rPr>
                        <a:t>Représentation cohérente d’une période de l’histoire du Québec et du Canada</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Tous les éléments demandés sont présentés de façon exacte et pertinente.</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La majorité des éléments demandés sont présentés de façon exacte et pertinente.</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Une partie des éléments demandés sont présentés de façon exacte et pertinente.</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Peu d’éléments demandés sont présentés de façon exacte et pertinente.</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Très peu d’éléments demandés sont présentés de façon exacte et pertinente.</a:t>
                      </a:r>
                    </a:p>
                    <a:p>
                      <a:pPr algn="ctr">
                        <a:lnSpc>
                          <a:spcPct val="115000"/>
                        </a:lnSpc>
                        <a:spcAft>
                          <a:spcPts val="0"/>
                        </a:spcAft>
                      </a:pPr>
                      <a:endParaRPr lang="fr-CA" sz="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CA" sz="1000">
                          <a:effectLst/>
                          <a:latin typeface="Arial" panose="020B0604020202020204" pitchFamily="34" charset="0"/>
                          <a:ea typeface="Times New Roman" panose="02020603050405020304" pitchFamily="18" charset="0"/>
                          <a:cs typeface="Times New Roman" panose="02020603050405020304" pitchFamily="18" charset="0"/>
                        </a:rPr>
                        <a:t>/5</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39546"/>
                  </a:ext>
                </a:extLst>
              </a:tr>
              <a:tr h="0">
                <a:tc vMerge="1">
                  <a:txBody>
                    <a:bodyPr/>
                    <a:lstStyle/>
                    <a:p>
                      <a:endParaRPr lang="fr-CA"/>
                    </a:p>
                  </a:txBody>
                  <a:tcPr/>
                </a:tc>
                <a:tc>
                  <a:txBody>
                    <a:bodyPr/>
                    <a:lstStyle/>
                    <a:p>
                      <a:pPr algn="ctr">
                        <a:lnSpc>
                          <a:spcPct val="115000"/>
                        </a:lnSpc>
                        <a:spcAft>
                          <a:spcPts val="0"/>
                        </a:spcAft>
                      </a:pPr>
                      <a:r>
                        <a:rPr lang="fr-CA" sz="1000">
                          <a:effectLst/>
                          <a:latin typeface="Arial" panose="020B0604020202020204" pitchFamily="34" charset="0"/>
                          <a:ea typeface="Times New Roman" panose="02020603050405020304" pitchFamily="18" charset="0"/>
                          <a:cs typeface="Times New Roman" panose="02020603050405020304" pitchFamily="18" charset="0"/>
                        </a:rPr>
                        <a:t>5</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4</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3</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2</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a:effectLst/>
                          <a:latin typeface="Arial" panose="020B0604020202020204" pitchFamily="34" charset="0"/>
                          <a:ea typeface="Times New Roman" panose="02020603050405020304" pitchFamily="18" charset="0"/>
                          <a:cs typeface="Times New Roman" panose="02020603050405020304" pitchFamily="18" charset="0"/>
                        </a:rPr>
                        <a:t>1</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CA"/>
                    </a:p>
                  </a:txBody>
                  <a:tcPr/>
                </a:tc>
                <a:extLst>
                  <a:ext uri="{0D108BD9-81ED-4DB2-BD59-A6C34878D82A}">
                    <a16:rowId xmlns:a16="http://schemas.microsoft.com/office/drawing/2014/main" val="3960410216"/>
                  </a:ext>
                </a:extLst>
              </a:tr>
              <a:tr h="1078230">
                <a:tc vMerge="1">
                  <a:txBody>
                    <a:bodyPr/>
                    <a:lstStyle/>
                    <a:p>
                      <a:endParaRPr lang="fr-CA"/>
                    </a:p>
                  </a:txBody>
                  <a:tcPr/>
                </a:tc>
                <a:tc>
                  <a:txBody>
                    <a:bodyPr/>
                    <a:lstStyle/>
                    <a:p>
                      <a:pPr algn="ctr">
                        <a:lnSpc>
                          <a:spcPct val="115000"/>
                        </a:lnSpc>
                        <a:spcAft>
                          <a:spcPts val="0"/>
                        </a:spcAft>
                      </a:pPr>
                      <a:r>
                        <a:rPr lang="fr-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texte descriptif reflète une caractérisation adéquate de la période ou d’une partie de la période en respectant tous les aspects de société demandés et le cadre spatiotemporel.</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texte descriptif reflète une caractérisation généralement adéquate de la période ou d’une partie de la période en respectant tous les aspects de société demandés et le cadre spatiotemporel.</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texte descriptif reflète une caractérisation en partie adéquate de la période ou d’une partie de la période en respectant la plupart des aspects de société demandés et le cadre spatiotemporel.</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texte descriptif reflète une caractérisation peu adéquate de la période ou d’une partie de la période en respectant des aspects de société demandés et le cadre spatiotemporel.</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texte descriptif reflète une caractérisation très peu adéquate de la période ou d’une partie de la période en ne respectant très peu les aspects de société demandés et le cadre spatiotemporel.</a:t>
                      </a:r>
                    </a:p>
                    <a:p>
                      <a:pPr algn="ctr">
                        <a:lnSpc>
                          <a:spcPct val="115000"/>
                        </a:lnSpc>
                        <a:spcAft>
                          <a:spcPts val="0"/>
                        </a:spcAft>
                      </a:pPr>
                      <a:endParaRPr lang="fr-CA" sz="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CA" sz="1000">
                          <a:effectLst/>
                          <a:latin typeface="Arial" panose="020B0604020202020204" pitchFamily="34" charset="0"/>
                          <a:ea typeface="Times New Roman" panose="02020603050405020304" pitchFamily="18" charset="0"/>
                          <a:cs typeface="Times New Roman" panose="02020603050405020304" pitchFamily="18" charset="0"/>
                        </a:rPr>
                        <a:t>/20</a:t>
                      </a:r>
                      <a:endParaRPr lang="fr-C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195611"/>
                  </a:ext>
                </a:extLst>
              </a:tr>
              <a:tr h="112395">
                <a:tc vMerge="1">
                  <a:txBody>
                    <a:bodyPr/>
                    <a:lstStyle/>
                    <a:p>
                      <a:endParaRPr lang="fr-CA"/>
                    </a:p>
                  </a:txBody>
                  <a:tcPr/>
                </a:tc>
                <a:tc>
                  <a:txBody>
                    <a:bodyPr/>
                    <a:lstStyle/>
                    <a:p>
                      <a:pPr algn="ctr">
                        <a:lnSpc>
                          <a:spcPct val="115000"/>
                        </a:lnSpc>
                        <a:spcAft>
                          <a:spcPts val="0"/>
                        </a:spcAft>
                      </a:pPr>
                      <a:r>
                        <a:rPr lang="fr-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12</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8</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CA" sz="1000" dirty="0">
                          <a:effectLst/>
                          <a:latin typeface="Arial" panose="020B0604020202020204" pitchFamily="34" charset="0"/>
                          <a:ea typeface="Times New Roman" panose="02020603050405020304" pitchFamily="18" charset="0"/>
                          <a:cs typeface="Times New Roman" panose="02020603050405020304" pitchFamily="18" charset="0"/>
                        </a:rPr>
                        <a:t>4</a:t>
                      </a:r>
                      <a:endParaRPr lang="fr-C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CA"/>
                    </a:p>
                  </a:txBody>
                  <a:tcPr/>
                </a:tc>
                <a:extLst>
                  <a:ext uri="{0D108BD9-81ED-4DB2-BD59-A6C34878D82A}">
                    <a16:rowId xmlns:a16="http://schemas.microsoft.com/office/drawing/2014/main" val="1743659086"/>
                  </a:ext>
                </a:extLst>
              </a:tr>
            </a:tbl>
          </a:graphicData>
        </a:graphic>
      </p:graphicFrame>
    </p:spTree>
    <p:custDataLst>
      <p:tags r:id="rId1"/>
    </p:custDataLst>
    <p:extLst>
      <p:ext uri="{BB962C8B-B14F-4D97-AF65-F5344CB8AC3E}">
        <p14:creationId xmlns:p14="http://schemas.microsoft.com/office/powerpoint/2010/main" val="255510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737176" y="1628037"/>
            <a:ext cx="11413368" cy="3864007"/>
          </a:xfrm>
          <a:prstGeom prst="rect">
            <a:avLst/>
          </a:prstGeom>
          <a:noFill/>
        </p:spPr>
        <p:txBody>
          <a:bodyPr wrap="square" rtlCol="0">
            <a:spAutoFit/>
          </a:bodyPr>
          <a:lstStyle/>
          <a:p>
            <a:pPr marL="1076226" indent="-1076226"/>
            <a:r>
              <a:rPr lang="fr-CA" sz="2664" b="1" dirty="0">
                <a:solidFill>
                  <a:schemeClr val="accent1">
                    <a:lumMod val="75000"/>
                  </a:schemeClr>
                </a:solidFill>
                <a:latin typeface="Arial" panose="020B0604020202020204" pitchFamily="34" charset="0"/>
                <a:cs typeface="Arial" panose="020B0604020202020204" pitchFamily="34" charset="0"/>
              </a:rPr>
              <a:t>2015</a:t>
            </a:r>
            <a:r>
              <a:rPr lang="fr-CA" sz="2664" dirty="0">
                <a:latin typeface="Arial" panose="020B0604020202020204" pitchFamily="34" charset="0"/>
                <a:cs typeface="Arial" panose="020B0604020202020204" pitchFamily="34" charset="0"/>
              </a:rPr>
              <a:t> – Projets pilotes en 3</a:t>
            </a:r>
            <a:r>
              <a:rPr lang="fr-CA" sz="2664" baseline="30000" dirty="0">
                <a:latin typeface="Arial" panose="020B0604020202020204" pitchFamily="34" charset="0"/>
                <a:cs typeface="Arial" panose="020B0604020202020204" pitchFamily="34" charset="0"/>
              </a:rPr>
              <a:t>e</a:t>
            </a:r>
            <a:r>
              <a:rPr lang="fr-CA" sz="2664" dirty="0">
                <a:latin typeface="Arial" panose="020B0604020202020204" pitchFamily="34" charset="0"/>
                <a:cs typeface="Arial" panose="020B0604020202020204" pitchFamily="34" charset="0"/>
              </a:rPr>
              <a:t> secondaire à la formation générale des jeunes (FGJ) </a:t>
            </a:r>
            <a:endParaRPr lang="fr-CA" sz="2664" b="1" dirty="0">
              <a:solidFill>
                <a:schemeClr val="accent1">
                  <a:lumMod val="75000"/>
                </a:schemeClr>
              </a:solidFill>
              <a:latin typeface="Arial" panose="020B0604020202020204" pitchFamily="34" charset="0"/>
              <a:cs typeface="Arial" panose="020B0604020202020204" pitchFamily="34" charset="0"/>
            </a:endParaRPr>
          </a:p>
          <a:p>
            <a:endParaRPr lang="fr-CA" sz="1598" b="1" dirty="0">
              <a:solidFill>
                <a:schemeClr val="accent1">
                  <a:lumMod val="75000"/>
                </a:schemeClr>
              </a:solidFill>
              <a:latin typeface="Arial" panose="020B0604020202020204" pitchFamily="34" charset="0"/>
              <a:cs typeface="Arial" panose="020B0604020202020204" pitchFamily="34" charset="0"/>
            </a:endParaRPr>
          </a:p>
          <a:p>
            <a:pPr marL="1076226" indent="-1076226"/>
            <a:r>
              <a:rPr lang="fr-CA" sz="2664" b="1" dirty="0">
                <a:solidFill>
                  <a:schemeClr val="accent1">
                    <a:lumMod val="75000"/>
                  </a:schemeClr>
                </a:solidFill>
                <a:latin typeface="Arial" panose="020B0604020202020204" pitchFamily="34" charset="0"/>
                <a:cs typeface="Arial" panose="020B0604020202020204" pitchFamily="34" charset="0"/>
              </a:rPr>
              <a:t>2016</a:t>
            </a:r>
            <a:r>
              <a:rPr lang="fr-CA" sz="2664" dirty="0">
                <a:latin typeface="Arial" panose="020B0604020202020204" pitchFamily="34" charset="0"/>
                <a:cs typeface="Arial" panose="020B0604020202020204" pitchFamily="34" charset="0"/>
              </a:rPr>
              <a:t> – Offre du programme d'études provisoire Histoire du Québec et du Canada en 3</a:t>
            </a:r>
            <a:r>
              <a:rPr lang="fr-CA" sz="2664" baseline="30000" dirty="0">
                <a:latin typeface="Arial" panose="020B0604020202020204" pitchFamily="34" charset="0"/>
                <a:cs typeface="Arial" panose="020B0604020202020204" pitchFamily="34" charset="0"/>
              </a:rPr>
              <a:t>e</a:t>
            </a:r>
            <a:r>
              <a:rPr lang="fr-CA" sz="2664" dirty="0">
                <a:latin typeface="Arial" panose="020B0604020202020204" pitchFamily="34" charset="0"/>
                <a:cs typeface="Arial" panose="020B0604020202020204" pitchFamily="34" charset="0"/>
              </a:rPr>
              <a:t> secondaire à la Formation générale des jeunes (FGJ)</a:t>
            </a:r>
          </a:p>
          <a:p>
            <a:endParaRPr lang="fr-CA" sz="1598" dirty="0">
              <a:latin typeface="Arial" panose="020B0604020202020204" pitchFamily="34" charset="0"/>
              <a:cs typeface="Arial" panose="020B0604020202020204" pitchFamily="34" charset="0"/>
            </a:endParaRPr>
          </a:p>
          <a:p>
            <a:pPr marL="1076226" indent="-1076226"/>
            <a:r>
              <a:rPr lang="fr-CA" sz="2664" b="1" dirty="0">
                <a:solidFill>
                  <a:schemeClr val="accent1">
                    <a:lumMod val="75000"/>
                  </a:schemeClr>
                </a:solidFill>
                <a:latin typeface="Arial" panose="020B0604020202020204" pitchFamily="34" charset="0"/>
                <a:cs typeface="Arial" panose="020B0604020202020204" pitchFamily="34" charset="0"/>
              </a:rPr>
              <a:t>2016</a:t>
            </a:r>
            <a:r>
              <a:rPr lang="fr-CA" sz="2664" dirty="0">
                <a:latin typeface="Arial" panose="020B0604020202020204" pitchFamily="34" charset="0"/>
                <a:cs typeface="Arial" panose="020B0604020202020204" pitchFamily="34" charset="0"/>
              </a:rPr>
              <a:t> – Projets pilotes en 4</a:t>
            </a:r>
            <a:r>
              <a:rPr lang="fr-CA" sz="2664" baseline="30000" dirty="0">
                <a:latin typeface="Arial" panose="020B0604020202020204" pitchFamily="34" charset="0"/>
                <a:cs typeface="Arial" panose="020B0604020202020204" pitchFamily="34" charset="0"/>
              </a:rPr>
              <a:t>e</a:t>
            </a:r>
            <a:r>
              <a:rPr lang="fr-CA" sz="2664" dirty="0">
                <a:latin typeface="Arial" panose="020B0604020202020204" pitchFamily="34" charset="0"/>
                <a:cs typeface="Arial" panose="020B0604020202020204" pitchFamily="34" charset="0"/>
              </a:rPr>
              <a:t> secondaire à la formation générale des jeunes (FGJ) </a:t>
            </a:r>
            <a:endParaRPr lang="fr-CA" sz="2664" b="1" dirty="0">
              <a:solidFill>
                <a:schemeClr val="accent1">
                  <a:lumMod val="75000"/>
                </a:schemeClr>
              </a:solidFill>
              <a:latin typeface="Arial" panose="020B0604020202020204" pitchFamily="34" charset="0"/>
              <a:cs typeface="Arial" panose="020B0604020202020204" pitchFamily="34" charset="0"/>
            </a:endParaRPr>
          </a:p>
          <a:p>
            <a:endParaRPr lang="fr-CA" sz="2664" dirty="0">
              <a:latin typeface="Arial" panose="020B0604020202020204" pitchFamily="34" charset="0"/>
              <a:cs typeface="Arial" panose="020B0604020202020204" pitchFamily="34" charset="0"/>
            </a:endParaRPr>
          </a:p>
        </p:txBody>
      </p:sp>
      <p:sp>
        <p:nvSpPr>
          <p:cNvPr id="6" name="ZoneTexte 5"/>
          <p:cNvSpPr txBox="1"/>
          <p:nvPr/>
        </p:nvSpPr>
        <p:spPr>
          <a:xfrm>
            <a:off x="593310" y="347169"/>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Contexte d’écriture du programme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5"/>
          <a:stretch>
            <a:fillRect/>
          </a:stretch>
        </p:blipFill>
        <p:spPr>
          <a:xfrm>
            <a:off x="3614495" y="4950881"/>
            <a:ext cx="4953992" cy="3365297"/>
          </a:xfrm>
          <a:prstGeom prst="rect">
            <a:avLst/>
          </a:prstGeom>
        </p:spPr>
      </p:pic>
    </p:spTree>
    <p:custDataLst>
      <p:tags r:id="rId1"/>
    </p:custDataLst>
    <p:extLst>
      <p:ext uri="{BB962C8B-B14F-4D97-AF65-F5344CB8AC3E}">
        <p14:creationId xmlns:p14="http://schemas.microsoft.com/office/powerpoint/2010/main" val="1213417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641265" y="443080"/>
            <a:ext cx="11221547" cy="2819554"/>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just"/>
            <a:endPar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a:t>
            </a:r>
          </a:p>
          <a:p>
            <a:pPr algn="ct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ZoneTexte 2"/>
          <p:cNvSpPr txBox="1"/>
          <p:nvPr/>
        </p:nvSpPr>
        <p:spPr>
          <a:xfrm>
            <a:off x="833087" y="4087684"/>
            <a:ext cx="10933815" cy="912301"/>
          </a:xfrm>
          <a:prstGeom prst="rect">
            <a:avLst/>
          </a:prstGeom>
          <a:noFill/>
        </p:spPr>
        <p:txBody>
          <a:bodyPr wrap="square" rtlCol="0">
            <a:spAutoFit/>
          </a:bodyPr>
          <a:lstStyle/>
          <a:p>
            <a:pPr algn="just"/>
            <a:r>
              <a:rPr lang="fr-CA" sz="2664" dirty="0">
                <a:latin typeface="Arial" panose="020B0604020202020204" pitchFamily="34" charset="0"/>
                <a:cs typeface="Arial" panose="020B0604020202020204" pitchFamily="34" charset="0"/>
              </a:rPr>
              <a:t>Explication mettant en évidence des transformations sociales, politiques, économiques, culturelles et territoriales d’une réalité sociale.</a:t>
            </a:r>
          </a:p>
        </p:txBody>
      </p:sp>
    </p:spTree>
    <p:custDataLst>
      <p:tags r:id="rId1"/>
    </p:custDataLst>
    <p:extLst>
      <p:ext uri="{BB962C8B-B14F-4D97-AF65-F5344CB8AC3E}">
        <p14:creationId xmlns:p14="http://schemas.microsoft.com/office/powerpoint/2010/main" val="4167983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570431392"/>
              </p:ext>
            </p:extLst>
          </p:nvPr>
        </p:nvGraphicFramePr>
        <p:xfrm>
          <a:off x="545355" y="2081592"/>
          <a:ext cx="11413368" cy="6230061"/>
        </p:xfrm>
        <a:graphic>
          <a:graphicData uri="http://schemas.openxmlformats.org/drawingml/2006/table">
            <a:tbl>
              <a:tblPr firstRow="1" bandRow="1">
                <a:tableStyleId>{5C22544A-7EE6-4342-B048-85BDC9FD1C3A}</a:tableStyleId>
              </a:tblPr>
              <a:tblGrid>
                <a:gridCol w="2493677">
                  <a:extLst>
                    <a:ext uri="{9D8B030D-6E8A-4147-A177-3AD203B41FA5}">
                      <a16:colId xmlns:a16="http://schemas.microsoft.com/office/drawing/2014/main" val="20000"/>
                    </a:ext>
                  </a:extLst>
                </a:gridCol>
                <a:gridCol w="8919691">
                  <a:extLst>
                    <a:ext uri="{9D8B030D-6E8A-4147-A177-3AD203B41FA5}">
                      <a16:colId xmlns:a16="http://schemas.microsoft.com/office/drawing/2014/main" val="20001"/>
                    </a:ext>
                  </a:extLst>
                </a:gridCol>
              </a:tblGrid>
              <a:tr h="875446">
                <a:tc>
                  <a:txBody>
                    <a:bodyPr/>
                    <a:lstStyle/>
                    <a:p>
                      <a:pPr marL="0" algn="ctr" defTabSz="914400" rtl="0" eaLnBrk="1" latinLnBrk="0" hangingPunct="1"/>
                      <a:r>
                        <a:rPr lang="fr-CA" sz="2000" kern="1200" dirty="0">
                          <a:solidFill>
                            <a:schemeClr val="bg1"/>
                          </a:solidFill>
                          <a:latin typeface="Arial" panose="020B0604020202020204" pitchFamily="34" charset="0"/>
                          <a:ea typeface="+mn-ea"/>
                          <a:cs typeface="Arial" panose="020B0604020202020204" pitchFamily="34" charset="0"/>
                        </a:rPr>
                        <a:t>Élément observable</a:t>
                      </a:r>
                    </a:p>
                  </a:txBody>
                  <a:tcPr marL="121793" marR="121793" marT="60897" marB="60897" anchor="ctr"/>
                </a:tc>
                <a:tc>
                  <a:txBody>
                    <a:bodyPr/>
                    <a:lstStyle/>
                    <a:p>
                      <a:pPr marL="0" algn="ctr" defTabSz="914400" rtl="0" eaLnBrk="1" latinLnBrk="0" hangingPunct="1"/>
                      <a:r>
                        <a:rPr lang="fr-CA" sz="2000" kern="1200" dirty="0">
                          <a:solidFill>
                            <a:schemeClr val="bg1"/>
                          </a:solidFill>
                          <a:latin typeface="Arial" panose="020B0604020202020204" pitchFamily="34" charset="0"/>
                          <a:ea typeface="+mn-ea"/>
                          <a:cs typeface="Arial" panose="020B0604020202020204" pitchFamily="34" charset="0"/>
                        </a:rPr>
                        <a:t>Comportement attendu</a:t>
                      </a:r>
                    </a:p>
                  </a:txBody>
                  <a:tcPr marL="121793" marR="121793" marT="60897" marB="60897" anchor="ctr"/>
                </a:tc>
                <a:extLst>
                  <a:ext uri="{0D108BD9-81ED-4DB2-BD59-A6C34878D82A}">
                    <a16:rowId xmlns:a16="http://schemas.microsoft.com/office/drawing/2014/main" val="10000"/>
                  </a:ext>
                </a:extLst>
              </a:tr>
              <a:tr h="2796962">
                <a:tc>
                  <a:txBody>
                    <a:bodyPr/>
                    <a:lstStyle/>
                    <a:p>
                      <a:pPr marL="0" algn="l" defTabSz="914400" rtl="0" eaLnBrk="1" latinLnBrk="0" hangingPunct="1"/>
                      <a:r>
                        <a:rPr lang="fr-CA" sz="2000" kern="1200" dirty="0">
                          <a:solidFill>
                            <a:schemeClr val="tx1"/>
                          </a:solidFill>
                          <a:latin typeface="Arial" panose="020B0604020202020204" pitchFamily="34" charset="0"/>
                          <a:ea typeface="+mn-ea"/>
                          <a:cs typeface="Arial" panose="020B0604020202020204" pitchFamily="34" charset="0"/>
                        </a:rPr>
                        <a:t>Indiquer les éléments de réponse</a:t>
                      </a:r>
                    </a:p>
                  </a:txBody>
                  <a:tcPr marL="121793" marR="121793" marT="60897" marB="60897" anchor="ctr"/>
                </a:tc>
                <a:tc>
                  <a:txBody>
                    <a:bodyPr/>
                    <a:lstStyle/>
                    <a:p>
                      <a:pPr marL="0" algn="l" defTabSz="914400" rtl="0" eaLnBrk="1" latinLnBrk="0" hangingPunct="1"/>
                      <a:r>
                        <a:rPr lang="fr-CA" sz="2000" kern="1200" dirty="0">
                          <a:solidFill>
                            <a:schemeClr val="tx1"/>
                          </a:solidFill>
                          <a:latin typeface="Arial" panose="020B0604020202020204" pitchFamily="34" charset="0"/>
                          <a:ea typeface="+mn-ea"/>
                          <a:cs typeface="Arial" panose="020B0604020202020204" pitchFamily="34" charset="0"/>
                        </a:rPr>
                        <a:t>L’adulte doit indiquer les éléments de réponse. Pour ce faire, elle ou il doit:</a:t>
                      </a:r>
                    </a:p>
                    <a:p>
                      <a:pPr marL="0" algn="l" defTabSz="914400" rtl="0" eaLnBrk="1" latinLnBrk="0" hangingPunct="1"/>
                      <a:endParaRPr lang="fr-CA" sz="1000" kern="1200" dirty="0">
                        <a:solidFill>
                          <a:schemeClr val="tx1"/>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Symbol" panose="05050102010706020507" pitchFamily="18" charset="2"/>
                        <a:buChar char=""/>
                      </a:pPr>
                      <a:r>
                        <a:rPr lang="fr-CA" sz="2000" kern="1200" dirty="0">
                          <a:solidFill>
                            <a:schemeClr val="tx1"/>
                          </a:solidFill>
                          <a:latin typeface="Arial" panose="020B0604020202020204" pitchFamily="34" charset="0"/>
                          <a:ea typeface="+mn-ea"/>
                          <a:cs typeface="Arial" panose="020B0604020202020204" pitchFamily="34" charset="0"/>
                        </a:rPr>
                        <a:t>indiquer</a:t>
                      </a:r>
                      <a:r>
                        <a:rPr lang="fr-CA" sz="2000" kern="1200" baseline="0" dirty="0">
                          <a:solidFill>
                            <a:schemeClr val="tx1"/>
                          </a:solidFill>
                          <a:latin typeface="Arial" panose="020B0604020202020204" pitchFamily="34" charset="0"/>
                          <a:ea typeface="+mn-ea"/>
                          <a:cs typeface="Arial" panose="020B0604020202020204" pitchFamily="34" charset="0"/>
                        </a:rPr>
                        <a:t> des facteurs explicatifs et des conséquences;</a:t>
                      </a:r>
                    </a:p>
                    <a:p>
                      <a:pPr marL="0" algn="l" defTabSz="914400" rtl="0" eaLnBrk="1" latinLnBrk="0" hangingPunct="1"/>
                      <a:r>
                        <a:rPr lang="fr-CA" sz="2000" kern="1200" baseline="0" dirty="0">
                          <a:solidFill>
                            <a:schemeClr val="tx1"/>
                          </a:solidFill>
                          <a:latin typeface="Arial" panose="020B0604020202020204" pitchFamily="34" charset="0"/>
                          <a:ea typeface="+mn-ea"/>
                          <a:cs typeface="Arial" panose="020B0604020202020204" pitchFamily="34" charset="0"/>
                        </a:rPr>
                        <a:t>OU</a:t>
                      </a:r>
                      <a:endParaRPr lang="fr-CA" sz="2000" kern="1200" dirty="0">
                        <a:solidFill>
                          <a:schemeClr val="tx1"/>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Symbol" panose="05050102010706020507" pitchFamily="18" charset="2"/>
                        <a:buChar char=""/>
                      </a:pPr>
                      <a:r>
                        <a:rPr lang="fr-CA" sz="2000" kern="1200" dirty="0">
                          <a:solidFill>
                            <a:schemeClr val="tx1"/>
                          </a:solidFill>
                          <a:latin typeface="Arial" panose="020B0604020202020204" pitchFamily="34" charset="0"/>
                          <a:ea typeface="+mn-ea"/>
                          <a:cs typeface="Arial" panose="020B0604020202020204" pitchFamily="34" charset="0"/>
                        </a:rPr>
                        <a:t>indiquer des changements et des continuités;</a:t>
                      </a:r>
                    </a:p>
                    <a:p>
                      <a:pPr marL="0" algn="l" defTabSz="914400" rtl="0" eaLnBrk="1" latinLnBrk="0" hangingPunct="1"/>
                      <a:r>
                        <a:rPr lang="fr-CA" sz="2000" kern="1200" baseline="0" dirty="0">
                          <a:solidFill>
                            <a:schemeClr val="tx1"/>
                          </a:solidFill>
                          <a:latin typeface="Arial" panose="020B0604020202020204" pitchFamily="34" charset="0"/>
                          <a:ea typeface="+mn-ea"/>
                          <a:cs typeface="Arial" panose="020B0604020202020204" pitchFamily="34" charset="0"/>
                        </a:rPr>
                        <a:t>OU</a:t>
                      </a:r>
                    </a:p>
                    <a:p>
                      <a:pPr marL="342900" indent="-342900" algn="l" defTabSz="914400" rtl="0" eaLnBrk="1" latinLnBrk="0" hangingPunct="1">
                        <a:buFont typeface="Symbol" panose="05050102010706020507" pitchFamily="18" charset="2"/>
                        <a:buChar char=""/>
                      </a:pPr>
                      <a:r>
                        <a:rPr lang="fr-CA" sz="2000" kern="1200" dirty="0">
                          <a:solidFill>
                            <a:schemeClr val="tx1"/>
                          </a:solidFill>
                          <a:latin typeface="Arial" panose="020B0604020202020204" pitchFamily="34" charset="0"/>
                          <a:ea typeface="+mn-ea"/>
                          <a:cs typeface="Arial" panose="020B0604020202020204" pitchFamily="34" charset="0"/>
                        </a:rPr>
                        <a:t>prendre position entre deux pôles, par exemple, changement et continuité, entre appui et opposition.</a:t>
                      </a:r>
                    </a:p>
                  </a:txBody>
                  <a:tcPr marL="121793" marR="121793" marT="60897" marB="60897" anchor="ctr"/>
                </a:tc>
                <a:extLst>
                  <a:ext uri="{0D108BD9-81ED-4DB2-BD59-A6C34878D82A}">
                    <a16:rowId xmlns:a16="http://schemas.microsoft.com/office/drawing/2014/main" val="10001"/>
                  </a:ext>
                </a:extLst>
              </a:tr>
              <a:tr h="2557653">
                <a:tc>
                  <a:txBody>
                    <a:bodyPr/>
                    <a:lstStyle/>
                    <a:p>
                      <a:pPr marL="0" algn="l" defTabSz="914400" rtl="0" eaLnBrk="1" latinLnBrk="0" hangingPunct="1"/>
                      <a:r>
                        <a:rPr lang="fr-CA" sz="2000" kern="1200" dirty="0">
                          <a:solidFill>
                            <a:schemeClr val="tx1"/>
                          </a:solidFill>
                          <a:latin typeface="Arial" panose="020B0604020202020204" pitchFamily="34" charset="0"/>
                          <a:ea typeface="+mn-ea"/>
                          <a:cs typeface="Arial" panose="020B0604020202020204" pitchFamily="34" charset="0"/>
                        </a:rPr>
                        <a:t>Appuyer les éléments de réponse par des faits</a:t>
                      </a:r>
                    </a:p>
                  </a:txBody>
                  <a:tcPr marL="121793" marR="121793" marT="60897" marB="60897" anchor="ctr"/>
                </a:tc>
                <a:tc>
                  <a:txBody>
                    <a:bodyPr/>
                    <a:lstStyle/>
                    <a:p>
                      <a:pPr marL="0" algn="l" defTabSz="914400" rtl="0" eaLnBrk="1" latinLnBrk="0" hangingPunct="1"/>
                      <a:r>
                        <a:rPr lang="fr-CA" sz="2000" kern="1200" dirty="0">
                          <a:solidFill>
                            <a:schemeClr val="tx1"/>
                          </a:solidFill>
                          <a:latin typeface="Arial" panose="020B0604020202020204" pitchFamily="34" charset="0"/>
                          <a:ea typeface="+mn-ea"/>
                          <a:cs typeface="Arial" panose="020B0604020202020204" pitchFamily="34" charset="0"/>
                        </a:rPr>
                        <a:t>L’adulte doit</a:t>
                      </a:r>
                      <a:r>
                        <a:rPr lang="fr-CA" sz="2000" kern="1200" baseline="0" dirty="0">
                          <a:solidFill>
                            <a:schemeClr val="tx1"/>
                          </a:solidFill>
                          <a:latin typeface="Arial" panose="020B0604020202020204" pitchFamily="34" charset="0"/>
                          <a:ea typeface="+mn-ea"/>
                          <a:cs typeface="Arial" panose="020B0604020202020204" pitchFamily="34" charset="0"/>
                        </a:rPr>
                        <a:t> </a:t>
                      </a:r>
                      <a:r>
                        <a:rPr lang="fr-CA" sz="2000" kern="1200" dirty="0">
                          <a:solidFill>
                            <a:schemeClr val="tx1"/>
                          </a:solidFill>
                          <a:latin typeface="Arial" panose="020B0604020202020204" pitchFamily="34" charset="0"/>
                          <a:ea typeface="+mn-ea"/>
                          <a:cs typeface="Arial" panose="020B0604020202020204" pitchFamily="34" charset="0"/>
                        </a:rPr>
                        <a:t>appuyer les éléments</a:t>
                      </a:r>
                      <a:r>
                        <a:rPr lang="fr-CA" sz="2000" kern="1200" baseline="0" dirty="0">
                          <a:solidFill>
                            <a:schemeClr val="tx1"/>
                          </a:solidFill>
                          <a:latin typeface="Arial" panose="020B0604020202020204" pitchFamily="34" charset="0"/>
                          <a:ea typeface="+mn-ea"/>
                          <a:cs typeface="Arial" panose="020B0604020202020204" pitchFamily="34" charset="0"/>
                        </a:rPr>
                        <a:t> de réponse par des faits. Pour ce faire, elle ou il doit:</a:t>
                      </a:r>
                    </a:p>
                    <a:p>
                      <a:pPr marL="0" algn="l" defTabSz="914400" rtl="0" eaLnBrk="1" latinLnBrk="0" hangingPunct="1"/>
                      <a:endParaRPr lang="fr-CA" sz="1000" kern="1200" baseline="0" dirty="0">
                        <a:solidFill>
                          <a:schemeClr val="tx1"/>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Symbol" panose="05050102010706020507" pitchFamily="18" charset="2"/>
                        <a:buChar char=""/>
                      </a:pPr>
                      <a:r>
                        <a:rPr lang="fr-CA" sz="2000" kern="1200" dirty="0">
                          <a:solidFill>
                            <a:schemeClr val="tx1"/>
                          </a:solidFill>
                          <a:latin typeface="Arial" panose="020B0604020202020204" pitchFamily="34" charset="0"/>
                          <a:ea typeface="+mn-ea"/>
                          <a:cs typeface="Arial" panose="020B0604020202020204" pitchFamily="34" charset="0"/>
                        </a:rPr>
                        <a:t>indiquer des faits qui les illustrent, par exemple des manifestations, des actions, des données statistiques;</a:t>
                      </a:r>
                    </a:p>
                    <a:p>
                      <a:pPr marL="0" algn="l" defTabSz="914400" rtl="0" eaLnBrk="1" latinLnBrk="0" hangingPunct="1"/>
                      <a:r>
                        <a:rPr lang="fr-CA" sz="2000" kern="1200" baseline="0" dirty="0">
                          <a:solidFill>
                            <a:schemeClr val="tx1"/>
                          </a:solidFill>
                          <a:latin typeface="Arial" panose="020B0604020202020204" pitchFamily="34" charset="0"/>
                          <a:ea typeface="+mn-ea"/>
                          <a:cs typeface="Arial" panose="020B0604020202020204" pitchFamily="34" charset="0"/>
                        </a:rPr>
                        <a:t>OU </a:t>
                      </a:r>
                    </a:p>
                    <a:p>
                      <a:pPr marL="342900" indent="-342900" algn="l" defTabSz="914400" rtl="0" eaLnBrk="1" latinLnBrk="0" hangingPunct="1">
                        <a:buFont typeface="Symbol" panose="05050102010706020507" pitchFamily="18" charset="2"/>
                        <a:buChar char=""/>
                      </a:pPr>
                      <a:r>
                        <a:rPr lang="fr-CA" sz="2000" kern="1200" dirty="0">
                          <a:solidFill>
                            <a:schemeClr val="tx1"/>
                          </a:solidFill>
                          <a:latin typeface="Arial" panose="020B0604020202020204" pitchFamily="34" charset="0"/>
                          <a:ea typeface="+mn-ea"/>
                          <a:cs typeface="Arial" panose="020B0604020202020204" pitchFamily="34" charset="0"/>
                        </a:rPr>
                        <a:t>indiquer des faits qui les expliquent.</a:t>
                      </a:r>
                    </a:p>
                  </a:txBody>
                  <a:tcPr marL="121793" marR="121793" marT="60897" marB="60897" anchor="ctr"/>
                </a:tc>
                <a:extLst>
                  <a:ext uri="{0D108BD9-81ED-4DB2-BD59-A6C34878D82A}">
                    <a16:rowId xmlns:a16="http://schemas.microsoft.com/office/drawing/2014/main" val="10002"/>
                  </a:ext>
                </a:extLst>
              </a:tr>
            </a:tbl>
          </a:graphicData>
        </a:graphic>
      </p:graphicFrame>
      <p:sp>
        <p:nvSpPr>
          <p:cNvPr id="5" name="ZoneTexte 4"/>
          <p:cNvSpPr txBox="1"/>
          <p:nvPr/>
        </p:nvSpPr>
        <p:spPr>
          <a:xfrm>
            <a:off x="0" y="30733"/>
            <a:ext cx="12599987" cy="2460354"/>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just"/>
            <a:endParaRPr lang="fr-CA" sz="666"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a:t>
            </a:r>
          </a:p>
          <a:p>
            <a:pPr algn="ct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47435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0" y="30733"/>
            <a:ext cx="12599987" cy="2460354"/>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just"/>
            <a:endParaRPr lang="fr-CA" sz="666"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a:t>
            </a:r>
          </a:p>
          <a:p>
            <a:pPr algn="ctr"/>
            <a:endParaRPr lang="fr-CA" sz="3197"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Rectangle 1"/>
          <p:cNvSpPr/>
          <p:nvPr/>
        </p:nvSpPr>
        <p:spPr>
          <a:xfrm>
            <a:off x="451174" y="3130194"/>
            <a:ext cx="11665296" cy="4231158"/>
          </a:xfrm>
          <a:prstGeom prst="rect">
            <a:avLst/>
          </a:prstGeom>
        </p:spPr>
        <p:txBody>
          <a:bodyPr wrap="square">
            <a:spAutoFit/>
          </a:bodyPr>
          <a:lstStyle/>
          <a:p>
            <a:pPr algn="just"/>
            <a:r>
              <a:rPr lang="fr-CA" dirty="0">
                <a:latin typeface="Arial" panose="020B0604020202020204" pitchFamily="34" charset="0"/>
                <a:cs typeface="Arial" panose="020B0604020202020204" pitchFamily="34" charset="0"/>
              </a:rPr>
              <a:t>L’interprétation a pour objet L’expérience des Autochtones et le projet de colonie. </a:t>
            </a:r>
            <a:r>
              <a:rPr lang="fr-CA" b="1" dirty="0">
                <a:latin typeface="Arial" panose="020B0604020202020204" pitchFamily="34" charset="0"/>
                <a:cs typeface="Arial" panose="020B0604020202020204" pitchFamily="34" charset="0"/>
              </a:rPr>
              <a:t>Elle amène l’adulte à expliquer comment les relations entre les peuples autochtones et leur connaissance du territoire ont contribué à l’exploitation de ses ressources par les Français ainsi qu’à leurs tentatives d’établissement.</a:t>
            </a:r>
            <a:r>
              <a:rPr lang="fr-CA" dirty="0">
                <a:latin typeface="Arial" panose="020B0604020202020204" pitchFamily="34" charset="0"/>
                <a:cs typeface="Arial" panose="020B0604020202020204" pitchFamily="34" charset="0"/>
              </a:rPr>
              <a:t> La réalité sociale évoque le changement, les transformations; elle met en valeur l’interaction entre les aspects de société et favorise l’arrimage entre l’histoire politique et l’histoire sociale. Le recours à une méthode d’analyse critique facilite l’analyse des changements et des continuités de même que celle des causes et des conséquences qui expliquent cette réalité. L’étude de la réalité sociale mène à la découverte de multiples perspectives dont la prise en compte permet d’assurer la validité de l’interprétation.</a:t>
            </a:r>
          </a:p>
        </p:txBody>
      </p:sp>
      <p:graphicFrame>
        <p:nvGraphicFramePr>
          <p:cNvPr id="6" name="Tableau 5"/>
          <p:cNvGraphicFramePr>
            <a:graphicFrameLocks noGrp="1"/>
          </p:cNvGraphicFramePr>
          <p:nvPr>
            <p:extLst>
              <p:ext uri="{D42A27DB-BD31-4B8C-83A1-F6EECF244321}">
                <p14:modId xmlns:p14="http://schemas.microsoft.com/office/powerpoint/2010/main" val="2976562880"/>
              </p:ext>
            </p:extLst>
          </p:nvPr>
        </p:nvGraphicFramePr>
        <p:xfrm>
          <a:off x="703202" y="2172735"/>
          <a:ext cx="11161240" cy="636704"/>
        </p:xfrm>
        <a:graphic>
          <a:graphicData uri="http://schemas.openxmlformats.org/drawingml/2006/table">
            <a:tbl>
              <a:tblPr firstRow="1" firstCol="1" bandRow="1"/>
              <a:tblGrid>
                <a:gridCol w="2840851">
                  <a:extLst>
                    <a:ext uri="{9D8B030D-6E8A-4147-A177-3AD203B41FA5}">
                      <a16:colId xmlns:a16="http://schemas.microsoft.com/office/drawing/2014/main" val="20000"/>
                    </a:ext>
                  </a:extLst>
                </a:gridCol>
                <a:gridCol w="8320389">
                  <a:extLst>
                    <a:ext uri="{9D8B030D-6E8A-4147-A177-3AD203B41FA5}">
                      <a16:colId xmlns:a16="http://schemas.microsoft.com/office/drawing/2014/main" val="20001"/>
                    </a:ext>
                  </a:extLst>
                </a:gridCol>
              </a:tblGrid>
              <a:tr h="282980">
                <a:tc>
                  <a:txBody>
                    <a:bodyPr/>
                    <a:lstStyle/>
                    <a:p>
                      <a:pPr>
                        <a:spcBef>
                          <a:spcPts val="300"/>
                        </a:spcBef>
                        <a:spcAft>
                          <a:spcPts val="0"/>
                        </a:spcAft>
                      </a:pPr>
                      <a:r>
                        <a:rPr lang="fr-CA" sz="1200" b="1" spc="300"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Période88888</a:t>
                      </a:r>
                      <a:endParaRPr lang="fr-C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spcBef>
                          <a:spcPts val="300"/>
                        </a:spcBef>
                        <a:spcAft>
                          <a:spcPts val="0"/>
                        </a:spcAft>
                      </a:pPr>
                      <a:r>
                        <a:rPr lang="fr-CA" sz="1200" b="1" spc="3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Réalité sociale</a:t>
                      </a:r>
                      <a:endParaRPr lang="fr-CA"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A0A0CC"/>
                    </a:solidFill>
                  </a:tcPr>
                </a:tc>
                <a:extLst>
                  <a:ext uri="{0D108BD9-81ED-4DB2-BD59-A6C34878D82A}">
                    <a16:rowId xmlns:a16="http://schemas.microsoft.com/office/drawing/2014/main" val="10000"/>
                  </a:ext>
                </a:extLst>
              </a:tr>
              <a:tr h="353724">
                <a:tc>
                  <a:txBody>
                    <a:bodyPr/>
                    <a:lstStyle/>
                    <a:p>
                      <a:pPr>
                        <a:spcBef>
                          <a:spcPts val="600"/>
                        </a:spcBef>
                        <a:spcAft>
                          <a:spcPts val="600"/>
                        </a:spcAft>
                      </a:pPr>
                      <a:r>
                        <a:rPr lang="fr-CA" sz="1600" b="1" spc="3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Des origines à 1608</a:t>
                      </a:r>
                      <a:endParaRPr lang="fr-CA"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6C759A"/>
                    </a:solidFill>
                  </a:tcPr>
                </a:tc>
                <a:tc>
                  <a:txBody>
                    <a:bodyPr/>
                    <a:lstStyle/>
                    <a:p>
                      <a:pPr>
                        <a:spcBef>
                          <a:spcPts val="600"/>
                        </a:spcBef>
                        <a:spcAft>
                          <a:spcPts val="600"/>
                        </a:spcAft>
                      </a:pPr>
                      <a:r>
                        <a:rPr lang="fr-CA" sz="1600" b="1" spc="300"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L’expérience des Autochtones et le projet de colonie</a:t>
                      </a:r>
                      <a:endParaRPr lang="fr-C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A0A0CC"/>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451174" y="7718274"/>
            <a:ext cx="11665296" cy="468590"/>
          </a:xfrm>
          <a:prstGeom prst="rect">
            <a:avLst/>
          </a:prstGeom>
        </p:spPr>
        <p:txBody>
          <a:bodyPr wrap="square">
            <a:spAutoFit/>
          </a:bodyPr>
          <a:lstStyle/>
          <a:p>
            <a:pPr algn="just"/>
            <a:r>
              <a:rPr lang="fr-CA" dirty="0">
                <a:latin typeface="Arial" panose="020B0604020202020204" pitchFamily="34" charset="0"/>
                <a:cs typeface="Arial" panose="020B0604020202020204" pitchFamily="34" charset="0"/>
              </a:rPr>
              <a:t>Programme d’études </a:t>
            </a:r>
            <a:r>
              <a:rPr lang="fr-CA" i="1" dirty="0">
                <a:latin typeface="Arial" panose="020B0604020202020204" pitchFamily="34" charset="0"/>
                <a:cs typeface="Arial" panose="020B0604020202020204" pitchFamily="34" charset="0"/>
              </a:rPr>
              <a:t>Histoire du Québec du Canada</a:t>
            </a:r>
            <a:r>
              <a:rPr lang="fr-CA" dirty="0">
                <a:latin typeface="Arial" panose="020B0604020202020204" pitchFamily="34" charset="0"/>
                <a:cs typeface="Arial" panose="020B0604020202020204" pitchFamily="34" charset="0"/>
              </a:rPr>
              <a:t>, page 43</a:t>
            </a:r>
          </a:p>
        </p:txBody>
      </p:sp>
    </p:spTree>
    <p:custDataLst>
      <p:tags r:id="rId1"/>
    </p:custDataLst>
    <p:extLst>
      <p:ext uri="{BB962C8B-B14F-4D97-AF65-F5344CB8AC3E}">
        <p14:creationId xmlns:p14="http://schemas.microsoft.com/office/powerpoint/2010/main" val="13140707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2112566"/>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0" y="1938407"/>
            <a:ext cx="12599988" cy="523220"/>
          </a:xfrm>
          <a:prstGeom prst="rect">
            <a:avLst/>
          </a:prstGeom>
          <a:noFill/>
        </p:spPr>
        <p:txBody>
          <a:bodyPr wrap="square" rtlCol="0">
            <a:spAutoFit/>
          </a:bodyPr>
          <a:lstStyle/>
          <a:p>
            <a:pPr algn="ctr"/>
            <a:r>
              <a:rPr lang="fr-CA" sz="2800" b="1" dirty="0"/>
              <a:t>L’expérience des Autochtones et le projet de colonie</a:t>
            </a:r>
          </a:p>
        </p:txBody>
      </p:sp>
      <p:sp>
        <p:nvSpPr>
          <p:cNvPr id="18" name="ZoneTexte 17"/>
          <p:cNvSpPr txBox="1"/>
          <p:nvPr/>
        </p:nvSpPr>
        <p:spPr>
          <a:xfrm>
            <a:off x="486512" y="2634189"/>
            <a:ext cx="11358910" cy="844847"/>
          </a:xfrm>
          <a:prstGeom prst="rect">
            <a:avLst/>
          </a:prstGeom>
          <a:noFill/>
        </p:spPr>
        <p:txBody>
          <a:bodyPr wrap="square" rtlCol="0">
            <a:spAutoFit/>
          </a:bodyPr>
          <a:lstStyle/>
          <a:p>
            <a:pPr algn="just"/>
            <a:r>
              <a:rPr lang="fr-CA" dirty="0"/>
              <a:t>C’est sur la base des relations entre Autochtones et Européens que s’organise </a:t>
            </a:r>
            <a:br>
              <a:rPr lang="fr-CA" dirty="0"/>
            </a:br>
            <a:r>
              <a:rPr lang="fr-CA" dirty="0"/>
              <a:t>la colonisation française en Amérique.</a:t>
            </a:r>
          </a:p>
        </p:txBody>
      </p:sp>
      <p:sp>
        <p:nvSpPr>
          <p:cNvPr id="20" name="Organigramme : Terminateur 19"/>
          <p:cNvSpPr/>
          <p:nvPr/>
        </p:nvSpPr>
        <p:spPr>
          <a:xfrm rot="20774939">
            <a:off x="9936804" y="3290130"/>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5</a:t>
            </a:r>
          </a:p>
        </p:txBody>
      </p:sp>
      <p:grpSp>
        <p:nvGrpSpPr>
          <p:cNvPr id="19" name="Groupe 18"/>
          <p:cNvGrpSpPr/>
          <p:nvPr/>
        </p:nvGrpSpPr>
        <p:grpSpPr>
          <a:xfrm>
            <a:off x="2699594" y="4033133"/>
            <a:ext cx="6237237" cy="3342416"/>
            <a:chOff x="0" y="0"/>
            <a:chExt cx="5274000" cy="1932668"/>
          </a:xfrm>
        </p:grpSpPr>
        <p:sp>
          <p:nvSpPr>
            <p:cNvPr id="21" name="Rectangle à coins arrondis 20"/>
            <p:cNvSpPr/>
            <p:nvPr/>
          </p:nvSpPr>
          <p:spPr>
            <a:xfrm>
              <a:off x="0" y="0"/>
              <a:ext cx="5274000" cy="60480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100">
                  <a:solidFill>
                    <a:srgbClr val="000000"/>
                  </a:solidFill>
                  <a:effectLst/>
                  <a:latin typeface="Arial" panose="020B0604020202020204" pitchFamily="34" charset="0"/>
                  <a:ea typeface="Calibri" panose="020F0502020204030204" pitchFamily="34" charset="0"/>
                  <a:cs typeface="Arial" panose="020B0604020202020204" pitchFamily="34" charset="0"/>
                </a:rPr>
                <a:t>Première tentative de colonisation française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22" name="Connecteur droit avec flèche 21"/>
            <p:cNvCxnSpPr/>
            <p:nvPr/>
          </p:nvCxnSpPr>
          <p:spPr>
            <a:xfrm>
              <a:off x="1995782" y="691764"/>
              <a:ext cx="0" cy="5461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23" name="Groupe 22"/>
            <p:cNvGrpSpPr/>
            <p:nvPr/>
          </p:nvGrpSpPr>
          <p:grpSpPr>
            <a:xfrm>
              <a:off x="1280168" y="1327868"/>
              <a:ext cx="2728933" cy="604800"/>
              <a:chOff x="1113798" y="0"/>
              <a:chExt cx="2730595" cy="604520"/>
            </a:xfrm>
          </p:grpSpPr>
          <p:sp>
            <p:nvSpPr>
              <p:cNvPr id="25" name="Rectangle à coins arrondis 24"/>
              <p:cNvSpPr/>
              <p:nvPr/>
            </p:nvSpPr>
            <p:spPr>
              <a:xfrm>
                <a:off x="1113798" y="0"/>
                <a:ext cx="1332420" cy="60452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100">
                    <a:solidFill>
                      <a:srgbClr val="000000"/>
                    </a:solidFill>
                    <a:effectLst/>
                    <a:latin typeface="Arial" panose="020B0604020202020204" pitchFamily="34" charset="0"/>
                    <a:ea typeface="Calibri" panose="020F0502020204030204" pitchFamily="34" charset="0"/>
                    <a:cs typeface="Arial" panose="020B0604020202020204" pitchFamily="34" charset="0"/>
                  </a:rPr>
                  <a:t>Économie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à coins arrondis 25"/>
              <p:cNvSpPr/>
              <p:nvPr/>
            </p:nvSpPr>
            <p:spPr>
              <a:xfrm>
                <a:off x="2511973" y="0"/>
                <a:ext cx="1332420" cy="604520"/>
              </a:xfrm>
              <a:prstGeom prst="round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CA" sz="1100">
                    <a:solidFill>
                      <a:srgbClr val="000000"/>
                    </a:solidFill>
                    <a:effectLst/>
                    <a:latin typeface="Arial" panose="020B0604020202020204" pitchFamily="34" charset="0"/>
                    <a:ea typeface="Calibri" panose="020F0502020204030204" pitchFamily="34" charset="0"/>
                    <a:cs typeface="Arial" panose="020B0604020202020204" pitchFamily="34" charset="0"/>
                  </a:rPr>
                  <a:t>Société</a:t>
                </a:r>
                <a:endParaRPr lang="fr-CA" sz="1100">
                  <a:effectLst/>
                  <a:latin typeface="Arial" panose="020B0604020202020204" pitchFamily="34" charset="0"/>
                  <a:ea typeface="Calibri" panose="020F0502020204030204" pitchFamily="34" charset="0"/>
                  <a:cs typeface="Times New Roman" panose="02020603050405020304" pitchFamily="18" charset="0"/>
                </a:endParaRPr>
              </a:p>
            </p:txBody>
          </p:sp>
        </p:grpSp>
        <p:cxnSp>
          <p:nvCxnSpPr>
            <p:cNvPr id="24" name="Connecteur droit avec flèche 23"/>
            <p:cNvCxnSpPr/>
            <p:nvPr/>
          </p:nvCxnSpPr>
          <p:spPr>
            <a:xfrm>
              <a:off x="3339553" y="691764"/>
              <a:ext cx="0" cy="5461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4145742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223567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1" y="2004800"/>
            <a:ext cx="12599988" cy="523220"/>
          </a:xfrm>
          <a:prstGeom prst="rect">
            <a:avLst/>
          </a:prstGeom>
          <a:noFill/>
        </p:spPr>
        <p:txBody>
          <a:bodyPr wrap="square" rtlCol="0">
            <a:spAutoFit/>
          </a:bodyPr>
          <a:lstStyle/>
          <a:p>
            <a:pPr algn="ctr"/>
            <a:r>
              <a:rPr lang="fr-CA" sz="2800" b="1" dirty="0"/>
              <a:t>L’expérience des Autochtones et le projet de colonie</a:t>
            </a:r>
          </a:p>
        </p:txBody>
      </p:sp>
      <p:sp>
        <p:nvSpPr>
          <p:cNvPr id="18" name="ZoneTexte 17"/>
          <p:cNvSpPr txBox="1"/>
          <p:nvPr/>
        </p:nvSpPr>
        <p:spPr>
          <a:xfrm>
            <a:off x="611362" y="2628094"/>
            <a:ext cx="11593288" cy="844847"/>
          </a:xfrm>
          <a:prstGeom prst="rect">
            <a:avLst/>
          </a:prstGeom>
          <a:noFill/>
        </p:spPr>
        <p:txBody>
          <a:bodyPr wrap="square" rtlCol="0">
            <a:spAutoFit/>
          </a:bodyPr>
          <a:lstStyle/>
          <a:p>
            <a:pPr algn="just"/>
            <a:r>
              <a:rPr lang="fr-CA" dirty="0"/>
              <a:t>Expliquez les relations entre Autochtones et Européens dans la première tentative de colonisation française au cap Rouge entre 1541 et 1543.</a:t>
            </a:r>
          </a:p>
        </p:txBody>
      </p:sp>
      <p:sp>
        <p:nvSpPr>
          <p:cNvPr id="20" name="Organigramme : Terminateur 19"/>
          <p:cNvSpPr/>
          <p:nvPr/>
        </p:nvSpPr>
        <p:spPr>
          <a:xfrm rot="20774939">
            <a:off x="10152827" y="931819"/>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5</a:t>
            </a:r>
          </a:p>
        </p:txBody>
      </p:sp>
      <p:sp>
        <p:nvSpPr>
          <p:cNvPr id="7" name="Espace réservé du contenu 2"/>
          <p:cNvSpPr txBox="1">
            <a:spLocks/>
          </p:cNvSpPr>
          <p:nvPr>
            <p:custDataLst>
              <p:tags r:id="rId2"/>
            </p:custDataLst>
          </p:nvPr>
        </p:nvSpPr>
        <p:spPr bwMode="auto">
          <a:xfrm>
            <a:off x="1259434" y="3573016"/>
            <a:ext cx="10584978" cy="38745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200">
                <a:solidFill>
                  <a:srgbClr val="4D4D4D"/>
                </a:solidFill>
                <a:latin typeface="+mn-lt"/>
                <a:ea typeface="+mn-ea"/>
                <a:cs typeface="+mn-cs"/>
              </a:defRPr>
            </a:lvl1pPr>
            <a:lvl2pPr marL="354013" indent="-174625" algn="l" rtl="0" eaLnBrk="0" fontAlgn="base" hangingPunct="0">
              <a:spcBef>
                <a:spcPct val="20000"/>
              </a:spcBef>
              <a:spcAft>
                <a:spcPct val="0"/>
              </a:spcAft>
              <a:buClr>
                <a:srgbClr val="4D4D4D"/>
              </a:buClr>
              <a:buFont typeface="Wingdings" pitchFamily="2" charset="2"/>
              <a:buChar char="§"/>
              <a:defRPr sz="2000">
                <a:solidFill>
                  <a:srgbClr val="4D4D4D"/>
                </a:solidFill>
                <a:latin typeface="+mn-lt"/>
                <a:cs typeface="+mn-cs"/>
              </a:defRPr>
            </a:lvl2pPr>
            <a:lvl3pPr marL="719138" indent="-185738" algn="l" rtl="0" eaLnBrk="0" fontAlgn="base" hangingPunct="0">
              <a:spcBef>
                <a:spcPct val="20000"/>
              </a:spcBef>
              <a:spcAft>
                <a:spcPct val="0"/>
              </a:spcAft>
              <a:buClr>
                <a:srgbClr val="4D4D4D"/>
              </a:buClr>
              <a:buFont typeface="Wingdings" pitchFamily="2" charset="2"/>
              <a:buChar char="§"/>
              <a:defRPr>
                <a:solidFill>
                  <a:srgbClr val="4D4D4D"/>
                </a:solidFill>
                <a:latin typeface="+mn-lt"/>
                <a:cs typeface="+mn-cs"/>
              </a:defRPr>
            </a:lvl3pPr>
            <a:lvl4pPr marL="1073150" indent="-174625" algn="l" rtl="0" eaLnBrk="0" fontAlgn="base" hangingPunct="0">
              <a:spcBef>
                <a:spcPct val="20000"/>
              </a:spcBef>
              <a:spcAft>
                <a:spcPct val="0"/>
              </a:spcAft>
              <a:buClr>
                <a:srgbClr val="4D4D4D"/>
              </a:buClr>
              <a:buFont typeface="Wingdings" pitchFamily="2" charset="2"/>
              <a:buChar char="§"/>
              <a:defRPr sz="1600">
                <a:solidFill>
                  <a:srgbClr val="4D4D4D"/>
                </a:solidFill>
                <a:latin typeface="+mn-lt"/>
                <a:cs typeface="+mn-cs"/>
              </a:defRPr>
            </a:lvl4pPr>
            <a:lvl5pPr marL="1436688" indent="-177800" algn="l" rtl="0" eaLnBrk="0" fontAlgn="base" hangingPunct="0">
              <a:spcBef>
                <a:spcPct val="20000"/>
              </a:spcBef>
              <a:spcAft>
                <a:spcPct val="0"/>
              </a:spcAft>
              <a:buClr>
                <a:srgbClr val="4D4D4D"/>
              </a:buClr>
              <a:buFont typeface="Wingdings" pitchFamily="2" charset="2"/>
              <a:buChar char="§"/>
              <a:defRPr sz="1400">
                <a:solidFill>
                  <a:srgbClr val="4D4D4D"/>
                </a:solidFill>
                <a:latin typeface="+mn-lt"/>
                <a:cs typeface="+mn-cs"/>
              </a:defRPr>
            </a:lvl5pPr>
            <a:lvl6pPr marL="18938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6pPr>
            <a:lvl7pPr marL="23510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7pPr>
            <a:lvl8pPr marL="28082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8pPr>
            <a:lvl9pPr marL="32654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9pPr>
          </a:lstStyle>
          <a:p>
            <a:r>
              <a:rPr lang="fr-CA" b="1" dirty="0">
                <a:solidFill>
                  <a:schemeClr val="tx1"/>
                </a:solidFill>
              </a:rPr>
              <a:t>Dans votre texte de 200 mots, vous devez :</a:t>
            </a:r>
            <a:endParaRPr lang="fr-CA" dirty="0">
              <a:solidFill>
                <a:schemeClr val="tx1"/>
              </a:solidFill>
            </a:endParaRPr>
          </a:p>
          <a:p>
            <a:pPr>
              <a:buFont typeface="Symbol" panose="05050102010706020507" pitchFamily="18" charset="2"/>
              <a:buChar char="-"/>
            </a:pPr>
            <a:r>
              <a:rPr lang="fr-CA" dirty="0">
                <a:solidFill>
                  <a:schemeClr val="tx1"/>
                </a:solidFill>
              </a:rPr>
              <a:t>indiquer un changement au niveau économique chez les </a:t>
            </a:r>
            <a:r>
              <a:rPr lang="fr-CA" dirty="0" err="1">
                <a:solidFill>
                  <a:schemeClr val="tx1"/>
                </a:solidFill>
              </a:rPr>
              <a:t>Stadaconiens</a:t>
            </a:r>
            <a:r>
              <a:rPr lang="fr-CA" dirty="0">
                <a:solidFill>
                  <a:schemeClr val="tx1"/>
                </a:solidFill>
              </a:rPr>
              <a:t> et</a:t>
            </a:r>
            <a:r>
              <a:rPr lang="fr-FR" dirty="0">
                <a:solidFill>
                  <a:schemeClr val="tx1"/>
                </a:solidFill>
              </a:rPr>
              <a:t> expliquer pourquoi cela facilite la tentative </a:t>
            </a:r>
            <a:r>
              <a:rPr lang="fr-CA" dirty="0">
                <a:solidFill>
                  <a:schemeClr val="tx1"/>
                </a:solidFill>
              </a:rPr>
              <a:t>de colonisation sur le cap Rouge;</a:t>
            </a:r>
          </a:p>
          <a:p>
            <a:pPr lvl="0">
              <a:buFont typeface="Symbol" panose="05050102010706020507" pitchFamily="18" charset="2"/>
              <a:buChar char="-"/>
            </a:pPr>
            <a:r>
              <a:rPr lang="fr-CA" dirty="0">
                <a:solidFill>
                  <a:schemeClr val="tx1"/>
                </a:solidFill>
              </a:rPr>
              <a:t>indiquer une continuité au niveau social chez les </a:t>
            </a:r>
            <a:r>
              <a:rPr lang="fr-CA" dirty="0" err="1">
                <a:solidFill>
                  <a:schemeClr val="tx1"/>
                </a:solidFill>
              </a:rPr>
              <a:t>Stadaconiens</a:t>
            </a:r>
            <a:r>
              <a:rPr lang="fr-CA" dirty="0">
                <a:solidFill>
                  <a:schemeClr val="tx1"/>
                </a:solidFill>
              </a:rPr>
              <a:t> et expliquer pourquoi cela facilite la tentative de colonisation sur le cap Rouge.</a:t>
            </a:r>
          </a:p>
          <a:p>
            <a:r>
              <a:rPr lang="fr-CA" b="1" dirty="0">
                <a:solidFill>
                  <a:schemeClr val="tx1"/>
                </a:solidFill>
              </a:rPr>
              <a:t>Démarche :</a:t>
            </a:r>
            <a:endParaRPr lang="fr-CA" dirty="0">
              <a:solidFill>
                <a:schemeClr val="tx1"/>
              </a:solidFill>
            </a:endParaRPr>
          </a:p>
          <a:p>
            <a:pPr>
              <a:buFont typeface="Symbol" panose="05050102010706020507" pitchFamily="18" charset="2"/>
              <a:buChar char="-"/>
            </a:pPr>
            <a:r>
              <a:rPr lang="fr-CA" dirty="0">
                <a:solidFill>
                  <a:schemeClr val="tx1"/>
                </a:solidFill>
              </a:rPr>
              <a:t>Consultez les documents 1 à 6.</a:t>
            </a:r>
          </a:p>
          <a:p>
            <a:pPr>
              <a:buFont typeface="Symbol" panose="05050102010706020507" pitchFamily="18" charset="2"/>
              <a:buChar char="-"/>
            </a:pPr>
            <a:r>
              <a:rPr lang="fr-CA" dirty="0">
                <a:solidFill>
                  <a:schemeClr val="tx1"/>
                </a:solidFill>
              </a:rPr>
              <a:t>Structurez votre texte à l’aide du feuillet Schéma et Brouillon.</a:t>
            </a:r>
          </a:p>
          <a:p>
            <a:pPr>
              <a:buFont typeface="Symbol" panose="05050102010706020507" pitchFamily="18" charset="2"/>
              <a:buChar char="-"/>
            </a:pPr>
            <a:r>
              <a:rPr lang="fr-CA" dirty="0">
                <a:solidFill>
                  <a:schemeClr val="tx1"/>
                </a:solidFill>
              </a:rPr>
              <a:t>Rédigez votre version définitive aux pages suivantes.</a:t>
            </a:r>
            <a:endParaRPr kumimoji="0" lang="fr-CA" sz="1800" b="0" i="0" u="none" strike="noStrike" kern="0" cap="none" spc="0" normalizeH="0" baseline="0" noProof="0" dirty="0">
              <a:ln>
                <a:noFill/>
              </a:ln>
              <a:solidFill>
                <a:srgbClr val="000000"/>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23225424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223567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53182" y="2261300"/>
            <a:ext cx="12599988" cy="769441"/>
          </a:xfrm>
          <a:prstGeom prst="rect">
            <a:avLst/>
          </a:prstGeom>
          <a:noFill/>
        </p:spPr>
        <p:txBody>
          <a:bodyPr wrap="square" rtlCol="0">
            <a:spAutoFit/>
          </a:bodyPr>
          <a:lstStyle/>
          <a:p>
            <a:pPr algn="ctr"/>
            <a:r>
              <a:rPr lang="fr-CA" sz="4400" b="1" dirty="0"/>
              <a:t>Pour y parvenir, vous…</a:t>
            </a:r>
          </a:p>
        </p:txBody>
      </p:sp>
      <p:sp>
        <p:nvSpPr>
          <p:cNvPr id="18" name="ZoneTexte 17"/>
          <p:cNvSpPr txBox="1"/>
          <p:nvPr/>
        </p:nvSpPr>
        <p:spPr>
          <a:xfrm>
            <a:off x="3060446" y="3519983"/>
            <a:ext cx="7632036" cy="370024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fr-CA" sz="2800" dirty="0"/>
              <a:t>avez analysé des documents de diverses natures;</a:t>
            </a:r>
          </a:p>
          <a:p>
            <a:pPr marL="342900" indent="-342900">
              <a:lnSpc>
                <a:spcPct val="150000"/>
              </a:lnSpc>
              <a:buFont typeface="Wingdings" panose="05000000000000000000" pitchFamily="2" charset="2"/>
              <a:buChar char="§"/>
            </a:pPr>
            <a:r>
              <a:rPr lang="fr-CA" sz="2800" dirty="0"/>
              <a:t>avez précisé des éléments du contexte;</a:t>
            </a:r>
          </a:p>
          <a:p>
            <a:pPr marL="342900" indent="-342900">
              <a:lnSpc>
                <a:spcPct val="150000"/>
              </a:lnSpc>
              <a:buFont typeface="Wingdings" panose="05000000000000000000" pitchFamily="2" charset="2"/>
              <a:buChar char="§"/>
            </a:pPr>
            <a:r>
              <a:rPr lang="fr-CA" sz="2800" dirty="0"/>
              <a:t>avez considéré des aspects de société;</a:t>
            </a:r>
          </a:p>
          <a:p>
            <a:pPr marL="342900" indent="-342900">
              <a:lnSpc>
                <a:spcPct val="150000"/>
              </a:lnSpc>
              <a:buFont typeface="Wingdings" panose="05000000000000000000" pitchFamily="2" charset="2"/>
              <a:buChar char="§"/>
            </a:pPr>
            <a:r>
              <a:rPr lang="fr-CA" sz="2800" dirty="0"/>
              <a:t>avez établi des changements et des continuités;</a:t>
            </a:r>
          </a:p>
          <a:p>
            <a:pPr marL="342900" indent="-342900">
              <a:lnSpc>
                <a:spcPct val="150000"/>
              </a:lnSpc>
              <a:buFont typeface="Wingdings" panose="05000000000000000000" pitchFamily="2" charset="2"/>
              <a:buChar char="§"/>
            </a:pPr>
            <a:r>
              <a:rPr lang="fr-CA" sz="2800" dirty="0"/>
              <a:t>avez formulé une explication provisoire.</a:t>
            </a:r>
          </a:p>
          <a:p>
            <a:endParaRPr lang="fr-CA" dirty="0"/>
          </a:p>
        </p:txBody>
      </p:sp>
      <p:sp>
        <p:nvSpPr>
          <p:cNvPr id="20" name="Organigramme : Terminateur 19"/>
          <p:cNvSpPr/>
          <p:nvPr/>
        </p:nvSpPr>
        <p:spPr>
          <a:xfrm rot="20774939">
            <a:off x="10008812" y="1714640"/>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6</a:t>
            </a:r>
          </a:p>
        </p:txBody>
      </p:sp>
    </p:spTree>
    <p:custDataLst>
      <p:tags r:id="rId1"/>
    </p:custDataLst>
    <p:extLst>
      <p:ext uri="{BB962C8B-B14F-4D97-AF65-F5344CB8AC3E}">
        <p14:creationId xmlns:p14="http://schemas.microsoft.com/office/powerpoint/2010/main" val="3119844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2112566"/>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a:t>
            </a:r>
          </a:p>
          <a:p>
            <a:pPr algn="ctr"/>
            <a:endPar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7" name="ZoneTexte 16"/>
          <p:cNvSpPr txBox="1"/>
          <p:nvPr/>
        </p:nvSpPr>
        <p:spPr>
          <a:xfrm>
            <a:off x="0" y="1880906"/>
            <a:ext cx="12599988" cy="523220"/>
          </a:xfrm>
          <a:prstGeom prst="rect">
            <a:avLst/>
          </a:prstGeom>
          <a:noFill/>
        </p:spPr>
        <p:txBody>
          <a:bodyPr wrap="square" rtlCol="0">
            <a:spAutoFit/>
          </a:bodyPr>
          <a:lstStyle/>
          <a:p>
            <a:pPr algn="ctr"/>
            <a:r>
              <a:rPr lang="fr-CA" sz="2800" b="1" dirty="0"/>
              <a:t>L’expérience des Autochtones et le projet de colonie</a:t>
            </a:r>
          </a:p>
        </p:txBody>
      </p:sp>
      <p:sp>
        <p:nvSpPr>
          <p:cNvPr id="18" name="ZoneTexte 17"/>
          <p:cNvSpPr txBox="1"/>
          <p:nvPr/>
        </p:nvSpPr>
        <p:spPr>
          <a:xfrm>
            <a:off x="557708" y="2550923"/>
            <a:ext cx="11484570" cy="844847"/>
          </a:xfrm>
          <a:prstGeom prst="rect">
            <a:avLst/>
          </a:prstGeom>
          <a:noFill/>
        </p:spPr>
        <p:txBody>
          <a:bodyPr wrap="square" rtlCol="0">
            <a:spAutoFit/>
          </a:bodyPr>
          <a:lstStyle/>
          <a:p>
            <a:pPr algn="just"/>
            <a:r>
              <a:rPr lang="fr-CA" dirty="0"/>
              <a:t>Expliquez les relations entre Autochtones et Européens dans la première tentative de colonisation française au cap Rouge entre 1541 et 1543.</a:t>
            </a:r>
          </a:p>
        </p:txBody>
      </p:sp>
      <p:sp>
        <p:nvSpPr>
          <p:cNvPr id="20" name="Organigramme : Terminateur 19"/>
          <p:cNvSpPr/>
          <p:nvPr/>
        </p:nvSpPr>
        <p:spPr>
          <a:xfrm rot="20774939">
            <a:off x="9935793" y="3102052"/>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6</a:t>
            </a:r>
          </a:p>
        </p:txBody>
      </p:sp>
      <p:sp>
        <p:nvSpPr>
          <p:cNvPr id="7" name="Espace réservé du contenu 2"/>
          <p:cNvSpPr txBox="1">
            <a:spLocks/>
          </p:cNvSpPr>
          <p:nvPr>
            <p:custDataLst>
              <p:tags r:id="rId2"/>
            </p:custDataLst>
          </p:nvPr>
        </p:nvSpPr>
        <p:spPr bwMode="auto">
          <a:xfrm>
            <a:off x="1259434" y="3573016"/>
            <a:ext cx="10584978" cy="48826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200">
                <a:solidFill>
                  <a:srgbClr val="4D4D4D"/>
                </a:solidFill>
                <a:latin typeface="+mn-lt"/>
                <a:ea typeface="+mn-ea"/>
                <a:cs typeface="+mn-cs"/>
              </a:defRPr>
            </a:lvl1pPr>
            <a:lvl2pPr marL="354013" indent="-174625" algn="l" rtl="0" eaLnBrk="0" fontAlgn="base" hangingPunct="0">
              <a:spcBef>
                <a:spcPct val="20000"/>
              </a:spcBef>
              <a:spcAft>
                <a:spcPct val="0"/>
              </a:spcAft>
              <a:buClr>
                <a:srgbClr val="4D4D4D"/>
              </a:buClr>
              <a:buFont typeface="Wingdings" pitchFamily="2" charset="2"/>
              <a:buChar char="§"/>
              <a:defRPr sz="2000">
                <a:solidFill>
                  <a:srgbClr val="4D4D4D"/>
                </a:solidFill>
                <a:latin typeface="+mn-lt"/>
                <a:cs typeface="+mn-cs"/>
              </a:defRPr>
            </a:lvl2pPr>
            <a:lvl3pPr marL="719138" indent="-185738" algn="l" rtl="0" eaLnBrk="0" fontAlgn="base" hangingPunct="0">
              <a:spcBef>
                <a:spcPct val="20000"/>
              </a:spcBef>
              <a:spcAft>
                <a:spcPct val="0"/>
              </a:spcAft>
              <a:buClr>
                <a:srgbClr val="4D4D4D"/>
              </a:buClr>
              <a:buFont typeface="Wingdings" pitchFamily="2" charset="2"/>
              <a:buChar char="§"/>
              <a:defRPr>
                <a:solidFill>
                  <a:srgbClr val="4D4D4D"/>
                </a:solidFill>
                <a:latin typeface="+mn-lt"/>
                <a:cs typeface="+mn-cs"/>
              </a:defRPr>
            </a:lvl3pPr>
            <a:lvl4pPr marL="1073150" indent="-174625" algn="l" rtl="0" eaLnBrk="0" fontAlgn="base" hangingPunct="0">
              <a:spcBef>
                <a:spcPct val="20000"/>
              </a:spcBef>
              <a:spcAft>
                <a:spcPct val="0"/>
              </a:spcAft>
              <a:buClr>
                <a:srgbClr val="4D4D4D"/>
              </a:buClr>
              <a:buFont typeface="Wingdings" pitchFamily="2" charset="2"/>
              <a:buChar char="§"/>
              <a:defRPr sz="1600">
                <a:solidFill>
                  <a:srgbClr val="4D4D4D"/>
                </a:solidFill>
                <a:latin typeface="+mn-lt"/>
                <a:cs typeface="+mn-cs"/>
              </a:defRPr>
            </a:lvl4pPr>
            <a:lvl5pPr marL="1436688" indent="-177800" algn="l" rtl="0" eaLnBrk="0" fontAlgn="base" hangingPunct="0">
              <a:spcBef>
                <a:spcPct val="20000"/>
              </a:spcBef>
              <a:spcAft>
                <a:spcPct val="0"/>
              </a:spcAft>
              <a:buClr>
                <a:srgbClr val="4D4D4D"/>
              </a:buClr>
              <a:buFont typeface="Wingdings" pitchFamily="2" charset="2"/>
              <a:buChar char="§"/>
              <a:defRPr sz="1400">
                <a:solidFill>
                  <a:srgbClr val="4D4D4D"/>
                </a:solidFill>
                <a:latin typeface="+mn-lt"/>
                <a:cs typeface="+mn-cs"/>
              </a:defRPr>
            </a:lvl5pPr>
            <a:lvl6pPr marL="18938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6pPr>
            <a:lvl7pPr marL="23510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7pPr>
            <a:lvl8pPr marL="28082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8pPr>
            <a:lvl9pPr marL="3265488" indent="-177800" algn="l" rtl="0" fontAlgn="base">
              <a:spcBef>
                <a:spcPct val="20000"/>
              </a:spcBef>
              <a:spcAft>
                <a:spcPct val="0"/>
              </a:spcAft>
              <a:buClr>
                <a:srgbClr val="4D4D4D"/>
              </a:buClr>
              <a:buFont typeface="Wingdings" pitchFamily="2" charset="2"/>
              <a:buChar char="§"/>
              <a:defRPr sz="1400">
                <a:solidFill>
                  <a:srgbClr val="4D4D4D"/>
                </a:solidFill>
                <a:latin typeface="+mn-lt"/>
                <a:cs typeface="+mn-cs"/>
              </a:defRPr>
            </a:lvl9pPr>
          </a:lstStyle>
          <a:p>
            <a:pPr marL="342900" marR="0" lvl="0" indent="-342900" algn="just" defTabSz="914400" rtl="0" eaLnBrk="0" fontAlgn="base" latinLnBrk="0" hangingPunct="0">
              <a:lnSpc>
                <a:spcPct val="100000"/>
              </a:lnSpc>
              <a:spcBef>
                <a:spcPts val="300"/>
              </a:spcBef>
              <a:spcAft>
                <a:spcPts val="1800"/>
              </a:spcAft>
              <a:buClrTx/>
              <a:buSzTx/>
              <a:buFontTx/>
              <a:buNone/>
              <a:tabLst/>
              <a:defRPr/>
            </a:pPr>
            <a:r>
              <a:rPr kumimoji="0" lang="fr-CA" sz="2200" b="1" i="0" u="none" strike="noStrike" kern="0" cap="none" spc="0" normalizeH="0" baseline="0" noProof="0" dirty="0">
                <a:ln>
                  <a:noFill/>
                </a:ln>
                <a:solidFill>
                  <a:srgbClr val="000000"/>
                </a:solidFill>
                <a:effectLst/>
                <a:uLnTx/>
                <a:uFillTx/>
                <a:latin typeface="Arial"/>
                <a:ea typeface="+mn-ea"/>
                <a:cs typeface="Arial"/>
              </a:rPr>
              <a:t>Consignes :</a:t>
            </a:r>
            <a:endParaRPr kumimoji="0" lang="fr-CA" sz="22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r>
              <a:rPr kumimoji="0" lang="fr-CA" sz="1800" b="0" i="0" u="none" strike="noStrike" kern="0" cap="none" spc="0" normalizeH="0" baseline="0" noProof="0" dirty="0">
                <a:ln>
                  <a:noFill/>
                </a:ln>
                <a:solidFill>
                  <a:srgbClr val="000000"/>
                </a:solidFill>
                <a:effectLst/>
                <a:uLnTx/>
                <a:uFillTx/>
                <a:latin typeface="Arial"/>
                <a:ea typeface="+mn-ea"/>
                <a:cs typeface="Arial"/>
              </a:rPr>
              <a:t>Lisez chacune des réponses élaborées qui vous sont proposées en inscrivant vos observations sur la liste de vérification.</a:t>
            </a: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kumimoji="0" lang="fr-CA" sz="12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r>
              <a:rPr kumimoji="0" lang="fr-CA" sz="1800" b="0" i="0" u="none" strike="noStrike" kern="0" cap="none" spc="0" normalizeH="0" baseline="0" noProof="0" dirty="0">
                <a:ln>
                  <a:noFill/>
                </a:ln>
                <a:solidFill>
                  <a:srgbClr val="000000"/>
                </a:solidFill>
                <a:effectLst/>
                <a:uLnTx/>
                <a:uFillTx/>
                <a:latin typeface="Arial"/>
                <a:ea typeface="+mn-ea"/>
                <a:cs typeface="Arial"/>
              </a:rPr>
              <a:t>À l’aide de ces observations, portez un jugement sur chacune de ces réponses en utilisant la grille d’évaluation à interprétation critérielle qui vous est proposée.</a:t>
            </a: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kumimoji="0" lang="fr-CA" sz="1200" b="0" i="0" u="none" strike="noStrike" kern="0" cap="none" spc="0" normalizeH="0" baseline="0" noProof="0" dirty="0">
              <a:ln>
                <a:noFill/>
              </a:ln>
              <a:solidFill>
                <a:srgbClr val="000000"/>
              </a:solidFill>
              <a:effectLst/>
              <a:uLnTx/>
              <a:uFillTx/>
              <a:latin typeface="Arial"/>
              <a:ea typeface="+mn-ea"/>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r>
              <a:rPr kumimoji="0" lang="fr-CA" sz="1800" b="0" i="0" u="none" strike="noStrike" kern="0" cap="none" spc="0" normalizeH="0" baseline="0" noProof="0" dirty="0">
                <a:ln>
                  <a:noFill/>
                </a:ln>
                <a:solidFill>
                  <a:srgbClr val="000000"/>
                </a:solidFill>
                <a:effectLst/>
                <a:uLnTx/>
                <a:uFillTx/>
                <a:latin typeface="Arial"/>
                <a:ea typeface="+mn-ea"/>
                <a:cs typeface="Arial"/>
              </a:rPr>
              <a:t>Faites une mise en commun.</a:t>
            </a: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lang="fr-CA" sz="1800" kern="0" dirty="0">
              <a:solidFill>
                <a:srgbClr val="000000"/>
              </a:solidFill>
              <a:latin typeface="Arial"/>
              <a:cs typeface="Arial"/>
            </a:endParaRPr>
          </a:p>
          <a:p>
            <a:pPr marL="342900" marR="0" lvl="0" indent="-342900" algn="just" defTabSz="914400" rtl="0" eaLnBrk="0" fontAlgn="base" latinLnBrk="0" hangingPunct="0">
              <a:lnSpc>
                <a:spcPct val="100000"/>
              </a:lnSpc>
              <a:spcBef>
                <a:spcPts val="300"/>
              </a:spcBef>
              <a:spcAft>
                <a:spcPts val="300"/>
              </a:spcAft>
              <a:buClrTx/>
              <a:buSzTx/>
              <a:buFontTx/>
              <a:buAutoNum type="arabicPeriod"/>
              <a:tabLst/>
              <a:defRPr/>
            </a:pPr>
            <a:endParaRPr kumimoji="0" lang="fr-CA" sz="1800" b="0" i="0" u="none" strike="noStrike" kern="0" cap="none" spc="0" normalizeH="0" baseline="0" noProof="0" dirty="0">
              <a:ln>
                <a:noFill/>
              </a:ln>
              <a:solidFill>
                <a:srgbClr val="000000"/>
              </a:solidFill>
              <a:effectLst/>
              <a:uLnTx/>
              <a:uFillTx/>
              <a:latin typeface="Arial"/>
              <a:ea typeface="+mn-ea"/>
              <a:cs typeface="Arial"/>
            </a:endParaRPr>
          </a:p>
          <a:p>
            <a:pPr marL="0" marR="0" lvl="0" indent="0" algn="just" defTabSz="914400" rtl="0" eaLnBrk="0" fontAlgn="base" latinLnBrk="0" hangingPunct="0">
              <a:lnSpc>
                <a:spcPct val="100000"/>
              </a:lnSpc>
              <a:spcBef>
                <a:spcPts val="300"/>
              </a:spcBef>
              <a:spcAft>
                <a:spcPts val="300"/>
              </a:spcAft>
              <a:buClrTx/>
              <a:buSzTx/>
              <a:tabLst/>
              <a:defRPr/>
            </a:pPr>
            <a:r>
              <a:rPr lang="fr-CA" sz="1800" b="1" kern="0" dirty="0">
                <a:solidFill>
                  <a:srgbClr val="000000"/>
                </a:solidFill>
                <a:latin typeface="Arial"/>
                <a:cs typeface="Arial"/>
              </a:rPr>
              <a:t>Note : L’expérimentation a été réalisée à la FGJ en troisième secondaire dans le cadre du cours Histoire et éducation à la citoyenneté. La tâche a donc été adaptée en fonction du contexte de l’expérimentation. Les résultats obtenus doivent être analysés en tenant compte de ces conditions.</a:t>
            </a:r>
            <a:endParaRPr kumimoji="0" lang="fr-CA" sz="1800" b="1" i="0" u="none" strike="noStrike" kern="0" cap="none" spc="0" normalizeH="0" baseline="0" noProof="0" dirty="0">
              <a:ln>
                <a:noFill/>
              </a:ln>
              <a:solidFill>
                <a:srgbClr val="000000"/>
              </a:solidFill>
              <a:effectLst/>
              <a:uLnTx/>
              <a:uFillTx/>
              <a:latin typeface="Arial"/>
              <a:cs typeface="Arial"/>
            </a:endParaRPr>
          </a:p>
        </p:txBody>
      </p:sp>
    </p:spTree>
    <p:custDataLst>
      <p:tags r:id="rId1"/>
    </p:custDataLst>
    <p:extLst>
      <p:ext uri="{BB962C8B-B14F-4D97-AF65-F5344CB8AC3E}">
        <p14:creationId xmlns:p14="http://schemas.microsoft.com/office/powerpoint/2010/main" val="2624410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1943289"/>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3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1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 </a:t>
            </a:r>
          </a:p>
        </p:txBody>
      </p:sp>
      <p:sp>
        <p:nvSpPr>
          <p:cNvPr id="20" name="Organigramme : Terminateur 19"/>
          <p:cNvSpPr/>
          <p:nvPr/>
        </p:nvSpPr>
        <p:spPr>
          <a:xfrm rot="20774939">
            <a:off x="10512868" y="2604301"/>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6</a:t>
            </a:r>
          </a:p>
        </p:txBody>
      </p:sp>
      <p:sp>
        <p:nvSpPr>
          <p:cNvPr id="6" name="Titre 1"/>
          <p:cNvSpPr txBox="1">
            <a:spLocks/>
          </p:cNvSpPr>
          <p:nvPr>
            <p:custDataLst>
              <p:tags r:id="rId2"/>
            </p:custDataLst>
          </p:nvPr>
        </p:nvSpPr>
        <p:spPr>
          <a:xfrm>
            <a:off x="-1" y="2190973"/>
            <a:ext cx="12599987" cy="555625"/>
          </a:xfrm>
          <a:prstGeom prst="rect">
            <a:avLst/>
          </a:prstGeom>
        </p:spPr>
        <p:txBody>
          <a:bodyPr vert="horz" lIns="91440" tIns="45720" rIns="91440" bIns="45720" rtlCol="0" anchor="ctr">
            <a:noAutofit/>
          </a:bodyPr>
          <a:lstStyle>
            <a:lvl1pPr algn="ctr" defTabSz="1217889" rtl="0" eaLnBrk="1" latinLnBrk="0" hangingPunct="1">
              <a:spcBef>
                <a:spcPct val="0"/>
              </a:spcBef>
              <a:buNone/>
              <a:defRPr sz="5860" kern="1200">
                <a:solidFill>
                  <a:schemeClr val="tx1"/>
                </a:solidFill>
                <a:latin typeface="+mj-lt"/>
                <a:ea typeface="+mj-ea"/>
                <a:cs typeface="+mj-cs"/>
              </a:defRPr>
            </a:lvl1pPr>
          </a:lstStyle>
          <a:p>
            <a:r>
              <a:rPr lang="fr-CA" sz="4000" dirty="0"/>
              <a:t>Grille d’évaluation à interprétation critérielle</a:t>
            </a:r>
            <a:endParaRPr lang="fr-CA" sz="4000" i="1" dirty="0"/>
          </a:p>
        </p:txBody>
      </p:sp>
      <p:sp>
        <p:nvSpPr>
          <p:cNvPr id="7" name="Espace réservé du contenu 2"/>
          <p:cNvSpPr txBox="1">
            <a:spLocks/>
          </p:cNvSpPr>
          <p:nvPr>
            <p:custDataLst>
              <p:tags r:id="rId3"/>
            </p:custDataLst>
          </p:nvPr>
        </p:nvSpPr>
        <p:spPr>
          <a:xfrm>
            <a:off x="684213" y="3402806"/>
            <a:ext cx="11448429" cy="3050530"/>
          </a:xfrm>
          <a:prstGeom prst="rect">
            <a:avLst/>
          </a:prstGeom>
        </p:spPr>
        <p:txBody>
          <a:bodyPr vert="horz" lIns="91440" tIns="45720" rIns="91440" bIns="45720" rtlCol="0">
            <a:noAutofit/>
          </a:bodyPr>
          <a:lstStyle>
            <a:lvl1pPr marL="456709" indent="-456709" algn="l" defTabSz="1217889" rtl="0" eaLnBrk="1" latinLnBrk="0" hangingPunct="1">
              <a:spcBef>
                <a:spcPct val="20000"/>
              </a:spcBef>
              <a:buFont typeface="Arial" panose="020B0604020202020204" pitchFamily="34" charset="0"/>
              <a:buChar char="•"/>
              <a:defRPr sz="4262" kern="1200">
                <a:solidFill>
                  <a:schemeClr val="tx1"/>
                </a:solidFill>
                <a:latin typeface="+mn-lt"/>
                <a:ea typeface="+mn-ea"/>
                <a:cs typeface="+mn-cs"/>
              </a:defRPr>
            </a:lvl1pPr>
            <a:lvl2pPr marL="989535" indent="-380590" algn="l" defTabSz="1217889" rtl="0" eaLnBrk="1" latinLnBrk="0" hangingPunct="1">
              <a:spcBef>
                <a:spcPct val="20000"/>
              </a:spcBef>
              <a:buFont typeface="Arial" panose="020B0604020202020204" pitchFamily="34" charset="0"/>
              <a:buChar char="–"/>
              <a:defRPr sz="3729" kern="1200">
                <a:solidFill>
                  <a:schemeClr val="tx1"/>
                </a:solidFill>
                <a:latin typeface="+mn-lt"/>
                <a:ea typeface="+mn-ea"/>
                <a:cs typeface="+mn-cs"/>
              </a:defRPr>
            </a:lvl2pPr>
            <a:lvl3pPr marL="1522362" indent="-304472" algn="l" defTabSz="1217889" rtl="0" eaLnBrk="1" latinLnBrk="0" hangingPunct="1">
              <a:spcBef>
                <a:spcPct val="20000"/>
              </a:spcBef>
              <a:buFont typeface="Arial" panose="020B0604020202020204" pitchFamily="34" charset="0"/>
              <a:buChar char="•"/>
              <a:defRPr sz="3197" kern="1200">
                <a:solidFill>
                  <a:schemeClr val="tx1"/>
                </a:solidFill>
                <a:latin typeface="+mn-lt"/>
                <a:ea typeface="+mn-ea"/>
                <a:cs typeface="+mn-cs"/>
              </a:defRPr>
            </a:lvl3pPr>
            <a:lvl4pPr marL="213130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4pPr>
            <a:lvl5pPr marL="2740251"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5pPr>
            <a:lvl6pPr marL="3349196"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14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085"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030" indent="-304472" algn="l" defTabSz="1217889"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a:lstStyle>
          <a:p>
            <a:pPr marL="266700" indent="-266700" algn="just">
              <a:spcBef>
                <a:spcPts val="0"/>
              </a:spcBef>
              <a:buFont typeface="Wingdings" pitchFamily="2" charset="2"/>
              <a:buChar char="ü"/>
            </a:pPr>
            <a:r>
              <a:rPr lang="fr-FR" sz="2800" dirty="0"/>
              <a:t>Encerclez l’énoncé ou les énoncés correspondant au rendement de l’adulte.</a:t>
            </a:r>
          </a:p>
          <a:p>
            <a:pPr marL="266700" indent="-266700" algn="just">
              <a:spcBef>
                <a:spcPts val="0"/>
              </a:spcBef>
              <a:buFont typeface="Wingdings" pitchFamily="2" charset="2"/>
              <a:buChar char="ü"/>
            </a:pPr>
            <a:endParaRPr lang="fr-FR" sz="2800" dirty="0"/>
          </a:p>
          <a:p>
            <a:pPr marL="266700" indent="-266700" algn="just">
              <a:spcBef>
                <a:spcPts val="0"/>
              </a:spcBef>
              <a:buFont typeface="Wingdings" pitchFamily="2" charset="2"/>
              <a:buChar char="ü"/>
            </a:pPr>
            <a:r>
              <a:rPr lang="fr-FR" sz="2800" dirty="0"/>
              <a:t>Seuls les points prévus dans la grille sont attribuables, inscrivez ceux obtenus dans les cases appropriées.</a:t>
            </a:r>
          </a:p>
          <a:p>
            <a:pPr marL="266700" indent="-266700" algn="just">
              <a:spcBef>
                <a:spcPts val="0"/>
              </a:spcBef>
              <a:buFont typeface="Wingdings" pitchFamily="2" charset="2"/>
              <a:buChar char="ü"/>
            </a:pPr>
            <a:endParaRPr lang="fr-FR" sz="2800" dirty="0"/>
          </a:p>
          <a:p>
            <a:pPr marL="266700" indent="-266700" algn="just">
              <a:spcBef>
                <a:spcPts val="0"/>
              </a:spcBef>
              <a:buFont typeface="Wingdings" pitchFamily="2" charset="2"/>
              <a:buChar char="ü"/>
            </a:pPr>
            <a:r>
              <a:rPr lang="fr-FR" sz="2800" dirty="0"/>
              <a:t>La note 0 est attribuée à l’adulte qui ne rédige pas de texte ou qui rédige un texte hors sujet.</a:t>
            </a:r>
            <a:endParaRPr lang="fr-CA" sz="2800" dirty="0"/>
          </a:p>
        </p:txBody>
      </p:sp>
    </p:spTree>
    <p:custDataLst>
      <p:tags r:id="rId1"/>
    </p:custDataLst>
    <p:extLst>
      <p:ext uri="{BB962C8B-B14F-4D97-AF65-F5344CB8AC3E}">
        <p14:creationId xmlns:p14="http://schemas.microsoft.com/office/powerpoint/2010/main" val="2151077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1712456"/>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Les critères d’évaluation</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Rigueur de l’interprétation</a:t>
            </a:r>
          </a:p>
          <a:p>
            <a:pPr algn="ctr"/>
            <a:endParaRPr lang="fr-CA" sz="1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ctr"/>
            <a:r>
              <a:rPr lang="fr-CA"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Compétence 2: Interpréter une réalité sociale </a:t>
            </a:r>
          </a:p>
        </p:txBody>
      </p:sp>
      <p:sp>
        <p:nvSpPr>
          <p:cNvPr id="20" name="Organigramme : Terminateur 19"/>
          <p:cNvSpPr/>
          <p:nvPr/>
        </p:nvSpPr>
        <p:spPr>
          <a:xfrm rot="20774939">
            <a:off x="10512868" y="2045823"/>
            <a:ext cx="1872208" cy="532097"/>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dirty="0"/>
              <a:t>Activité 6</a:t>
            </a:r>
          </a:p>
        </p:txBody>
      </p:sp>
      <p:sp>
        <p:nvSpPr>
          <p:cNvPr id="6" name="Titre 1"/>
          <p:cNvSpPr txBox="1">
            <a:spLocks/>
          </p:cNvSpPr>
          <p:nvPr>
            <p:custDataLst>
              <p:tags r:id="rId2"/>
            </p:custDataLst>
          </p:nvPr>
        </p:nvSpPr>
        <p:spPr>
          <a:xfrm>
            <a:off x="0" y="1694472"/>
            <a:ext cx="12599987" cy="555625"/>
          </a:xfrm>
          <a:prstGeom prst="rect">
            <a:avLst/>
          </a:prstGeom>
        </p:spPr>
        <p:txBody>
          <a:bodyPr vert="horz" lIns="91440" tIns="45720" rIns="91440" bIns="45720" rtlCol="0" anchor="ctr">
            <a:noAutofit/>
          </a:bodyPr>
          <a:lstStyle>
            <a:lvl1pPr algn="ctr" defTabSz="1217889" rtl="0" eaLnBrk="1" latinLnBrk="0" hangingPunct="1">
              <a:spcBef>
                <a:spcPct val="0"/>
              </a:spcBef>
              <a:buNone/>
              <a:defRPr sz="5860" kern="1200">
                <a:solidFill>
                  <a:schemeClr val="tx1"/>
                </a:solidFill>
                <a:latin typeface="+mj-lt"/>
                <a:ea typeface="+mj-ea"/>
                <a:cs typeface="+mj-cs"/>
              </a:defRPr>
            </a:lvl1pPr>
          </a:lstStyle>
          <a:p>
            <a:r>
              <a:rPr lang="fr-CA" sz="4000" dirty="0"/>
              <a:t>Grille d’évaluation à interprétation critérielle</a:t>
            </a:r>
            <a:endParaRPr lang="fr-CA" sz="4000" i="1" dirty="0"/>
          </a:p>
        </p:txBody>
      </p:sp>
      <p:sp>
        <p:nvSpPr>
          <p:cNvPr id="8" name="Rectangle 1"/>
          <p:cNvSpPr>
            <a:spLocks noChangeArrowheads="1"/>
          </p:cNvSpPr>
          <p:nvPr/>
        </p:nvSpPr>
        <p:spPr bwMode="auto">
          <a:xfrm>
            <a:off x="899394" y="7861020"/>
            <a:ext cx="110892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CA" altLang="fr-FR"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 note </a:t>
            </a:r>
            <a:r>
              <a:rPr kumimoji="0" lang="fr-CA" altLang="fr-FR"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0 est attribuée à l’adulte qui ne rédige pas de texte ou qui rédige un texte hors sujet.</a:t>
            </a:r>
            <a:endParaRPr kumimoji="0" lang="fr-CA" altLang="fr-FR" sz="12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CA" altLang="fr-FR"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CA" altLang="fr-FR"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Rigueur de l’interprétation: ____/25 pts</a:t>
            </a:r>
            <a:endParaRPr kumimoji="0" lang="fr-CA" altLang="fr-FR" sz="1200" b="0" i="0" u="none" strike="noStrike" cap="none" normalizeH="0" baseline="0" dirty="0">
              <a:ln>
                <a:noFill/>
              </a:ln>
              <a:solidFill>
                <a:schemeClr val="tx1"/>
              </a:solidFill>
              <a:effectLst/>
            </a:endParaRPr>
          </a:p>
        </p:txBody>
      </p:sp>
      <p:sp>
        <p:nvSpPr>
          <p:cNvPr id="9" name="Rectangle 8"/>
          <p:cNvSpPr/>
          <p:nvPr/>
        </p:nvSpPr>
        <p:spPr>
          <a:xfrm>
            <a:off x="1115418" y="2575556"/>
            <a:ext cx="8936100" cy="908710"/>
          </a:xfrm>
          <a:prstGeom prst="rect">
            <a:avLst/>
          </a:prstGeom>
        </p:spPr>
        <p:txBody>
          <a:bodyPr wrap="square">
            <a:spAutoFit/>
          </a:bodyPr>
          <a:lstStyle/>
          <a:p>
            <a:pPr marL="900430" indent="-900430">
              <a:lnSpc>
                <a:spcPct val="115000"/>
              </a:lnSpc>
              <a:spcAft>
                <a:spcPts val="0"/>
              </a:spcAft>
            </a:pPr>
            <a:r>
              <a:rPr lang="fr-CA" sz="1800" b="1" spc="-20" dirty="0">
                <a:latin typeface="Arial" panose="020B0604020202020204" pitchFamily="34" charset="0"/>
                <a:ea typeface="Times New Roman" panose="02020603050405020304" pitchFamily="18" charset="0"/>
                <a:cs typeface="Arial" panose="020B0604020202020204" pitchFamily="34" charset="0"/>
              </a:rPr>
              <a:t>Consignes :</a:t>
            </a:r>
            <a:endParaRPr lang="fr-CA"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900"/>
              <a:buFont typeface="Symbol" panose="05050102010706020507" pitchFamily="18" charset="2"/>
              <a:buChar char=""/>
            </a:pPr>
            <a:r>
              <a:rPr lang="fr-CA" sz="1200" spc="-20" dirty="0">
                <a:latin typeface="Arial" panose="020B0604020202020204" pitchFamily="34" charset="0"/>
                <a:ea typeface="Times New Roman" panose="02020603050405020304" pitchFamily="18" charset="0"/>
                <a:cs typeface="Arial" panose="020B0604020202020204" pitchFamily="34" charset="0"/>
              </a:rPr>
              <a:t>Pour ce critère, encerclez l’énoncé ou les énoncés correspondant au rendement de l’adulte.</a:t>
            </a:r>
            <a:endParaRPr lang="fr-CA"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900"/>
              <a:buFont typeface="Symbol" panose="05050102010706020507" pitchFamily="18" charset="2"/>
              <a:buChar char=""/>
            </a:pPr>
            <a:r>
              <a:rPr lang="fr-CA" sz="1200" spc="-20" dirty="0">
                <a:latin typeface="Arial" panose="020B0604020202020204" pitchFamily="34" charset="0"/>
                <a:ea typeface="Times New Roman" panose="02020603050405020304" pitchFamily="18" charset="0"/>
                <a:cs typeface="Arial" panose="020B0604020202020204" pitchFamily="34" charset="0"/>
              </a:rPr>
              <a:t>En vous rappelant que seuls les points prévus dans la grille sont attribuables, inscrivez ceux obtenus dans les cases appropriées.</a:t>
            </a:r>
          </a:p>
        </p:txBody>
      </p:sp>
      <p:graphicFrame>
        <p:nvGraphicFramePr>
          <p:cNvPr id="5" name="Tableau 4"/>
          <p:cNvGraphicFramePr>
            <a:graphicFrameLocks noGrp="1"/>
          </p:cNvGraphicFramePr>
          <p:nvPr>
            <p:extLst>
              <p:ext uri="{D42A27DB-BD31-4B8C-83A1-F6EECF244321}">
                <p14:modId xmlns:p14="http://schemas.microsoft.com/office/powerpoint/2010/main" val="496400524"/>
              </p:ext>
            </p:extLst>
          </p:nvPr>
        </p:nvGraphicFramePr>
        <p:xfrm>
          <a:off x="971403" y="3913835"/>
          <a:ext cx="10369151" cy="3533721"/>
        </p:xfrm>
        <a:graphic>
          <a:graphicData uri="http://schemas.openxmlformats.org/drawingml/2006/table">
            <a:tbl>
              <a:tblPr firstRow="1" firstCol="1" bandRow="1"/>
              <a:tblGrid>
                <a:gridCol w="1856476">
                  <a:extLst>
                    <a:ext uri="{9D8B030D-6E8A-4147-A177-3AD203B41FA5}">
                      <a16:colId xmlns:a16="http://schemas.microsoft.com/office/drawing/2014/main" val="20000"/>
                    </a:ext>
                  </a:extLst>
                </a:gridCol>
                <a:gridCol w="1587561">
                  <a:extLst>
                    <a:ext uri="{9D8B030D-6E8A-4147-A177-3AD203B41FA5}">
                      <a16:colId xmlns:a16="http://schemas.microsoft.com/office/drawing/2014/main" val="20001"/>
                    </a:ext>
                  </a:extLst>
                </a:gridCol>
                <a:gridCol w="1586820">
                  <a:extLst>
                    <a:ext uri="{9D8B030D-6E8A-4147-A177-3AD203B41FA5}">
                      <a16:colId xmlns:a16="http://schemas.microsoft.com/office/drawing/2014/main" val="20002"/>
                    </a:ext>
                  </a:extLst>
                </a:gridCol>
                <a:gridCol w="1586820">
                  <a:extLst>
                    <a:ext uri="{9D8B030D-6E8A-4147-A177-3AD203B41FA5}">
                      <a16:colId xmlns:a16="http://schemas.microsoft.com/office/drawing/2014/main" val="20003"/>
                    </a:ext>
                  </a:extLst>
                </a:gridCol>
                <a:gridCol w="1586820">
                  <a:extLst>
                    <a:ext uri="{9D8B030D-6E8A-4147-A177-3AD203B41FA5}">
                      <a16:colId xmlns:a16="http://schemas.microsoft.com/office/drawing/2014/main" val="20004"/>
                    </a:ext>
                  </a:extLst>
                </a:gridCol>
                <a:gridCol w="1586820">
                  <a:extLst>
                    <a:ext uri="{9D8B030D-6E8A-4147-A177-3AD203B41FA5}">
                      <a16:colId xmlns:a16="http://schemas.microsoft.com/office/drawing/2014/main" val="20005"/>
                    </a:ext>
                  </a:extLst>
                </a:gridCol>
                <a:gridCol w="577834">
                  <a:extLst>
                    <a:ext uri="{9D8B030D-6E8A-4147-A177-3AD203B41FA5}">
                      <a16:colId xmlns:a16="http://schemas.microsoft.com/office/drawing/2014/main" val="20006"/>
                    </a:ext>
                  </a:extLst>
                </a:gridCol>
              </a:tblGrid>
              <a:tr h="979665">
                <a:tc>
                  <a:txBody>
                    <a:bodyPr/>
                    <a:lstStyle/>
                    <a:p>
                      <a:pPr algn="r">
                        <a:lnSpc>
                          <a:spcPct val="107000"/>
                        </a:lnSpc>
                        <a:spcBef>
                          <a:spcPts val="1200"/>
                        </a:spcBef>
                        <a:spcAft>
                          <a:spcPts val="30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Échelle </a:t>
                      </a:r>
                      <a:b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d’appréciation</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Critère </a:t>
                      </a:r>
                      <a:b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d’évaluation</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Excellent</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Très bien</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Bien</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Faible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Très faible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Note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35453">
                <a:tc rowSpan="4">
                  <a:txBody>
                    <a:bodyPr/>
                    <a:lstStyle/>
                    <a:p>
                      <a:pPr algn="ctr">
                        <a:lnSpc>
                          <a:spcPct val="107000"/>
                        </a:lnSpc>
                        <a:spcAft>
                          <a:spcPts val="0"/>
                        </a:spcAft>
                      </a:pPr>
                      <a:r>
                        <a:rPr lang="fr-CA" sz="900" b="1" kern="1200">
                          <a:effectLst/>
                          <a:latin typeface="Arial" panose="020B0604020202020204" pitchFamily="34" charset="0"/>
                          <a:ea typeface="Calibri" panose="020F0502020204030204" pitchFamily="34" charset="0"/>
                          <a:cs typeface="Arial" panose="020B0604020202020204" pitchFamily="34" charset="0"/>
                        </a:rPr>
                        <a:t>Rigueur de l’interprétation</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Tous les éléments demandés sont présentés de façon pertinente et exacte.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Tous les éléments demandés sont généralement présentés de façon pertinente et exacte.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Tous les éléments demandés sont présentés de façon pertinente, mais non exacte.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Aft>
                          <a:spcPts val="0"/>
                        </a:spcAft>
                      </a:pPr>
                      <a:r>
                        <a:rPr lang="fr-CA"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 seul des éléments demandés est présenté de façon exacte et pertinente.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Un seul des éléments demandés est présenté de façon pertinente, mais non exacte.</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CA" sz="900" kern="1200">
                          <a:effectLst/>
                          <a:latin typeface="Arial" panose="020B0604020202020204" pitchFamily="34" charset="0"/>
                          <a:ea typeface="Calibri" panose="020F0502020204030204" pitchFamily="34" charset="0"/>
                          <a:cs typeface="Arial" panose="020B0604020202020204" pitchFamily="34" charset="0"/>
                        </a:rPr>
                        <a:t>/5</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430">
                <a:tc vMerge="1">
                  <a:txBody>
                    <a:bodyPr/>
                    <a:lstStyle/>
                    <a:p>
                      <a:endParaRPr lang="fr-CA"/>
                    </a:p>
                  </a:txBody>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5</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4</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3</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2</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1</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CA"/>
                    </a:p>
                  </a:txBody>
                  <a:tcPr/>
                </a:tc>
                <a:extLst>
                  <a:ext uri="{0D108BD9-81ED-4DB2-BD59-A6C34878D82A}">
                    <a16:rowId xmlns:a16="http://schemas.microsoft.com/office/drawing/2014/main" val="10002"/>
                  </a:ext>
                </a:extLst>
              </a:tr>
              <a:tr h="1105743">
                <a:tc vMerge="1">
                  <a:txBody>
                    <a:bodyPr/>
                    <a:lstStyle/>
                    <a:p>
                      <a:endParaRPr lang="fr-CA"/>
                    </a:p>
                  </a:txBody>
                  <a:tcPr/>
                </a:tc>
                <a:tc>
                  <a:txBody>
                    <a:bodyPr/>
                    <a:lstStyle/>
                    <a:p>
                      <a:pPr algn="ctr">
                        <a:lnSpc>
                          <a:spcPct val="107000"/>
                        </a:lnSpc>
                        <a:spcAft>
                          <a:spcPts val="0"/>
                        </a:spcAft>
                      </a:pPr>
                      <a:r>
                        <a:rPr lang="fr-CA" sz="900" kern="1200">
                          <a:effectLst/>
                          <a:latin typeface="Arial" panose="020B0604020202020204" pitchFamily="34" charset="0"/>
                          <a:ea typeface="Calibri" panose="020F0502020204030204" pitchFamily="34" charset="0"/>
                          <a:cs typeface="Arial" panose="020B0604020202020204" pitchFamily="34" charset="0"/>
                        </a:rPr>
                        <a:t>L’adulte présente une explication qui met en évidence de façon cohérente tous les éléments demandés.</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effectLst/>
                          <a:latin typeface="Arial" panose="020B0604020202020204" pitchFamily="34" charset="0"/>
                          <a:ea typeface="Calibri" panose="020F0502020204030204" pitchFamily="34" charset="0"/>
                          <a:cs typeface="Arial" panose="020B0604020202020204" pitchFamily="34" charset="0"/>
                        </a:rPr>
                        <a:t>L’adulte présente une explication qui met en évidence de façon généralement cohérente tous les éléments demandés.</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effectLst/>
                          <a:latin typeface="Arial" panose="020B0604020202020204" pitchFamily="34" charset="0"/>
                          <a:ea typeface="Calibri" panose="020F0502020204030204" pitchFamily="34" charset="0"/>
                          <a:cs typeface="Arial" panose="020B0604020202020204" pitchFamily="34" charset="0"/>
                        </a:rPr>
                        <a:t>L’adulte présente une explication qui met en évidence de façon cohérente une partie des éléments demandés.</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effectLst/>
                          <a:latin typeface="Arial" panose="020B0604020202020204" pitchFamily="34" charset="0"/>
                          <a:ea typeface="Calibri" panose="020F0502020204030204" pitchFamily="34" charset="0"/>
                          <a:cs typeface="Arial" panose="020B0604020202020204" pitchFamily="34" charset="0"/>
                        </a:rPr>
                        <a:t>L’adulte présente une explication qui met en évidence de façon plus ou moins cohérente une partie des éléments demandés.</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A" sz="900" kern="1200">
                          <a:effectLst/>
                          <a:latin typeface="Arial" panose="020B0604020202020204" pitchFamily="34" charset="0"/>
                          <a:ea typeface="Calibri" panose="020F0502020204030204" pitchFamily="34" charset="0"/>
                          <a:cs typeface="Arial" panose="020B0604020202020204" pitchFamily="34" charset="0"/>
                        </a:rPr>
                        <a:t>L’adulte présente une explication qui  met en évidence de façon plus ou moins cohérente très peu d’éléments.</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CA" sz="900" kern="1200">
                          <a:effectLst/>
                          <a:latin typeface="Arial" panose="020B0604020202020204" pitchFamily="34" charset="0"/>
                          <a:ea typeface="Calibri" panose="020F0502020204030204" pitchFamily="34" charset="0"/>
                          <a:cs typeface="Arial" panose="020B0604020202020204" pitchFamily="34" charset="0"/>
                        </a:rPr>
                        <a:t>/20</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6430">
                <a:tc vMerge="1">
                  <a:txBody>
                    <a:bodyPr/>
                    <a:lstStyle/>
                    <a:p>
                      <a:endParaRPr lang="fr-CA"/>
                    </a:p>
                  </a:txBody>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20</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16</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12</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a:effectLst/>
                          <a:latin typeface="Arial" panose="020B0604020202020204" pitchFamily="34" charset="0"/>
                          <a:ea typeface="Calibri" panose="020F0502020204030204" pitchFamily="34" charset="0"/>
                          <a:cs typeface="Arial" panose="020B0604020202020204" pitchFamily="34" charset="0"/>
                        </a:rPr>
                        <a:t>8</a:t>
                      </a:r>
                      <a:endParaRPr lang="fr-C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200"/>
                        </a:spcBef>
                        <a:spcAft>
                          <a:spcPts val="200"/>
                        </a:spcAft>
                      </a:pPr>
                      <a:r>
                        <a:rPr lang="fr-CA" sz="900" kern="1200" dirty="0">
                          <a:effectLst/>
                          <a:latin typeface="Arial" panose="020B0604020202020204" pitchFamily="34" charset="0"/>
                          <a:ea typeface="Calibri" panose="020F0502020204030204" pitchFamily="34" charset="0"/>
                          <a:cs typeface="Arial" panose="020B0604020202020204" pitchFamily="34" charset="0"/>
                        </a:rPr>
                        <a:t>4</a:t>
                      </a:r>
                      <a:endParaRPr lang="fr-C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CA"/>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025892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258951"/>
            <a:ext cx="12599987" cy="707886"/>
          </a:xfrm>
          <a:prstGeom prst="rect">
            <a:avLst/>
          </a:prstGeom>
          <a:noFill/>
        </p:spPr>
        <p:txBody>
          <a:bodyPr wrap="square" rtlCol="0">
            <a:spAutoFit/>
          </a:bodyPr>
          <a:lstStyle/>
          <a:p>
            <a:pPr algn="ctr"/>
            <a:r>
              <a:rPr lang="fr-CA" sz="4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Éléments favorisant la compréhension des critères</a:t>
            </a:r>
          </a:p>
        </p:txBody>
      </p:sp>
      <p:graphicFrame>
        <p:nvGraphicFramePr>
          <p:cNvPr id="4" name="Tableau 3"/>
          <p:cNvGraphicFramePr>
            <a:graphicFrameLocks noGrp="1"/>
          </p:cNvGraphicFramePr>
          <p:nvPr>
            <p:extLst>
              <p:ext uri="{D42A27DB-BD31-4B8C-83A1-F6EECF244321}">
                <p14:modId xmlns:p14="http://schemas.microsoft.com/office/powerpoint/2010/main" val="3194916400"/>
              </p:ext>
            </p:extLst>
          </p:nvPr>
        </p:nvGraphicFramePr>
        <p:xfrm>
          <a:off x="755378" y="1254869"/>
          <a:ext cx="10801200" cy="6436998"/>
        </p:xfrm>
        <a:graphic>
          <a:graphicData uri="http://schemas.openxmlformats.org/drawingml/2006/table">
            <a:tbl>
              <a:tblPr firstRow="1" bandRow="1">
                <a:tableStyleId>{BC89EF96-8CEA-46FF-86C4-4CE0E7609802}</a:tableStyleId>
              </a:tblPr>
              <a:tblGrid>
                <a:gridCol w="4788940">
                  <a:extLst>
                    <a:ext uri="{9D8B030D-6E8A-4147-A177-3AD203B41FA5}">
                      <a16:colId xmlns:a16="http://schemas.microsoft.com/office/drawing/2014/main" val="20000"/>
                    </a:ext>
                  </a:extLst>
                </a:gridCol>
                <a:gridCol w="6012260">
                  <a:extLst>
                    <a:ext uri="{9D8B030D-6E8A-4147-A177-3AD203B41FA5}">
                      <a16:colId xmlns:a16="http://schemas.microsoft.com/office/drawing/2014/main" val="20001"/>
                    </a:ext>
                  </a:extLst>
                </a:gridCol>
              </a:tblGrid>
              <a:tr h="981763">
                <a:tc>
                  <a:txBody>
                    <a:bodyPr/>
                    <a:lstStyle/>
                    <a:p>
                      <a:pPr algn="ctr"/>
                      <a:r>
                        <a:rPr lang="fr-CA" sz="1800" u="none" strike="noStrike" baseline="0" dirty="0"/>
                        <a:t>Maîtrise des connaissances*</a:t>
                      </a:r>
                      <a:endParaRPr lang="fr-CA" sz="1800" dirty="0">
                        <a:solidFill>
                          <a:schemeClr val="tx1"/>
                        </a:solidFill>
                        <a:latin typeface="Arial" panose="020B0604020202020204" pitchFamily="34" charset="0"/>
                        <a:cs typeface="Arial" panose="020B0604020202020204" pitchFamily="34" charset="0"/>
                      </a:endParaRPr>
                    </a:p>
                  </a:txBody>
                  <a:tcPr anchor="ctr"/>
                </a:tc>
                <a:tc>
                  <a:txBody>
                    <a:bodyPr/>
                    <a:lstStyle/>
                    <a:p>
                      <a:pPr marL="0" indent="0" algn="just" defTabSz="1217889" rtl="0" eaLnBrk="1" latinLnBrk="0" hangingPunct="1">
                        <a:buFont typeface="Arial" panose="020B0604020202020204" pitchFamily="34" charset="0"/>
                        <a:buNone/>
                      </a:pPr>
                      <a:r>
                        <a:rPr lang="fr-CA" sz="1800" b="0" u="none" strike="noStrike" kern="1200" baseline="0" dirty="0"/>
                        <a:t>Acquisition des connaissances présentées dans le contenu de formation</a:t>
                      </a:r>
                      <a:endParaRPr lang="fr-CA"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0"/>
                  </a:ext>
                </a:extLst>
              </a:tr>
              <a:tr h="2856335">
                <a:tc>
                  <a:txBody>
                    <a:bodyPr/>
                    <a:lstStyle/>
                    <a:p>
                      <a:pPr algn="ctr"/>
                      <a:r>
                        <a:rPr lang="fr-CA" sz="1800" b="1" u="none" strike="noStrike" kern="1200" baseline="0" dirty="0"/>
                        <a:t>Utilisation appropriée de</a:t>
                      </a:r>
                    </a:p>
                    <a:p>
                      <a:pPr algn="ctr"/>
                      <a:r>
                        <a:rPr lang="fr-CA" sz="1800" b="1" u="none" strike="noStrike" kern="1200" baseline="0" dirty="0"/>
                        <a:t>connaissances</a:t>
                      </a:r>
                      <a:endParaRPr lang="fr-CA" sz="1800" b="1" dirty="0">
                        <a:solidFill>
                          <a:schemeClr val="tx1"/>
                        </a:solidFill>
                        <a:latin typeface="Arial" panose="020B0604020202020204" pitchFamily="34" charset="0"/>
                        <a:cs typeface="Arial" panose="020B0604020202020204" pitchFamily="34" charset="0"/>
                      </a:endParaRPr>
                    </a:p>
                  </a:txBody>
                  <a:tcPr anchor="ctr"/>
                </a:tc>
                <a:tc>
                  <a:txBody>
                    <a:bodyPr/>
                    <a:lstStyle/>
                    <a:p>
                      <a:pPr algn="just"/>
                      <a:r>
                        <a:rPr lang="fr-CA" sz="1800" u="none" strike="noStrike" kern="1200" baseline="0" dirty="0"/>
                        <a:t>Réalisation d’opérations intellectuelles découlant des composantes des compétences :</a:t>
                      </a:r>
                    </a:p>
                    <a:p>
                      <a:endParaRPr lang="fr-CA" sz="1800" u="none" strike="noStrike" kern="1200" baseline="0" dirty="0"/>
                    </a:p>
                    <a:p>
                      <a:pPr marL="285750" indent="-285750">
                        <a:buFont typeface="Arial" panose="020B0604020202020204" pitchFamily="34" charset="0"/>
                        <a:buChar char="•"/>
                      </a:pPr>
                      <a:r>
                        <a:rPr lang="fr-CA" sz="1800" u="none" strike="noStrike" kern="1200" baseline="0" dirty="0"/>
                        <a:t>Situer dans le temps et dans l’espace</a:t>
                      </a:r>
                    </a:p>
                    <a:p>
                      <a:pPr marL="285750" indent="-285750">
                        <a:buFont typeface="Arial" panose="020B0604020202020204" pitchFamily="34" charset="0"/>
                        <a:buChar char="•"/>
                      </a:pPr>
                      <a:r>
                        <a:rPr lang="fr-CA" sz="1800" u="none" strike="noStrike" kern="1200" baseline="0" dirty="0"/>
                        <a:t>Établir des faits</a:t>
                      </a:r>
                    </a:p>
                    <a:p>
                      <a:pPr marL="285750" indent="-285750">
                        <a:buFont typeface="Arial" panose="020B0604020202020204" pitchFamily="34" charset="0"/>
                        <a:buChar char="•"/>
                      </a:pPr>
                      <a:r>
                        <a:rPr lang="fr-CA" sz="1800" u="none" strike="noStrike" kern="1200" baseline="0" dirty="0"/>
                        <a:t>Dégager des différences et des similitudes</a:t>
                      </a:r>
                    </a:p>
                    <a:p>
                      <a:pPr marL="285750" indent="-285750">
                        <a:buFont typeface="Arial" panose="020B0604020202020204" pitchFamily="34" charset="0"/>
                        <a:buChar char="•"/>
                      </a:pPr>
                      <a:r>
                        <a:rPr lang="fr-CA" sz="1800" u="none" strike="noStrike" kern="1200" baseline="0" dirty="0"/>
                        <a:t>Déterminer des causes et des conséquences</a:t>
                      </a:r>
                    </a:p>
                    <a:p>
                      <a:pPr marL="285750" indent="-285750">
                        <a:buFont typeface="Arial" panose="020B0604020202020204" pitchFamily="34" charset="0"/>
                        <a:buChar char="•"/>
                      </a:pPr>
                      <a:r>
                        <a:rPr lang="fr-CA" sz="1800" u="none" strike="noStrike" kern="1200" baseline="0" dirty="0"/>
                        <a:t>Déterminer des changements et des continuités</a:t>
                      </a:r>
                    </a:p>
                    <a:p>
                      <a:pPr marL="285750" indent="-285750">
                        <a:buFont typeface="Arial" panose="020B0604020202020204" pitchFamily="34" charset="0"/>
                        <a:buChar char="•"/>
                      </a:pPr>
                      <a:r>
                        <a:rPr lang="fr-CA" sz="1800" u="none" strike="noStrike" kern="1200" baseline="0" dirty="0"/>
                        <a:t>Mettre en relation des faits</a:t>
                      </a:r>
                    </a:p>
                    <a:p>
                      <a:pPr marL="285750" indent="-285750">
                        <a:buFont typeface="Arial" panose="020B0604020202020204" pitchFamily="34" charset="0"/>
                        <a:buChar char="•"/>
                      </a:pPr>
                      <a:r>
                        <a:rPr lang="fr-CA" sz="1800" u="none" strike="noStrike" kern="1200" baseline="0" dirty="0"/>
                        <a:t>Établir des liens de causalité</a:t>
                      </a:r>
                    </a:p>
                    <a:p>
                      <a:pPr marL="285750" indent="-285750">
                        <a:buFont typeface="Arial" panose="020B0604020202020204" pitchFamily="34" charset="0"/>
                        <a:buChar char="•"/>
                      </a:pPr>
                      <a:endParaRPr lang="fr-C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326155">
                <a:tc>
                  <a:txBody>
                    <a:bodyPr/>
                    <a:lstStyle/>
                    <a:p>
                      <a:pPr algn="ctr"/>
                      <a:r>
                        <a:rPr lang="fr-CA" sz="1800" b="1" u="none" strike="noStrike" kern="1200" baseline="0" dirty="0"/>
                        <a:t>Représentation cohérente d’une</a:t>
                      </a:r>
                    </a:p>
                    <a:p>
                      <a:pPr algn="ctr"/>
                      <a:r>
                        <a:rPr lang="fr-CA" sz="1800" b="1" u="none" strike="noStrike" kern="1200" baseline="0" dirty="0"/>
                        <a:t>période de l’histoire du Québec</a:t>
                      </a:r>
                    </a:p>
                    <a:p>
                      <a:pPr algn="ctr"/>
                      <a:r>
                        <a:rPr lang="fr-CA" sz="1800" b="1" u="none" strike="noStrike" kern="1200" baseline="0" dirty="0"/>
                        <a:t>et du Canada</a:t>
                      </a:r>
                      <a:endParaRPr lang="fr-CA" sz="1800" b="1" dirty="0">
                        <a:solidFill>
                          <a:schemeClr val="tx1"/>
                        </a:solidFill>
                        <a:latin typeface="Arial" panose="020B0604020202020204" pitchFamily="34" charset="0"/>
                        <a:cs typeface="Arial" panose="020B0604020202020204" pitchFamily="34" charset="0"/>
                      </a:endParaRPr>
                    </a:p>
                  </a:txBody>
                  <a:tcPr anchor="ctr"/>
                </a:tc>
                <a:tc>
                  <a:txBody>
                    <a:bodyPr/>
                    <a:lstStyle/>
                    <a:p>
                      <a:pPr algn="just"/>
                      <a:r>
                        <a:rPr lang="fr-CA" sz="1800" u="none" strike="noStrike" kern="1200" baseline="0" dirty="0"/>
                        <a:t>Description mettant en évidence des éléments sociaux, politiques, économiques, culturels et territoriaux d’une partie ou de l’ensemble d’une période de l’histoire du Québec et du Canada</a:t>
                      </a:r>
                      <a:endParaRPr lang="fr-CA"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1020120">
                <a:tc>
                  <a:txBody>
                    <a:bodyPr/>
                    <a:lstStyle/>
                    <a:p>
                      <a:pPr algn="ctr"/>
                      <a:r>
                        <a:rPr lang="fr-CA" sz="1800" b="1" u="none" strike="noStrike" kern="1200" baseline="0" dirty="0"/>
                        <a:t>Rigueur de l’interprétation</a:t>
                      </a:r>
                      <a:endParaRPr lang="fr-CA" sz="1800" b="1" dirty="0">
                        <a:solidFill>
                          <a:schemeClr val="tx1"/>
                        </a:solidFill>
                        <a:latin typeface="Arial" panose="020B0604020202020204" pitchFamily="34" charset="0"/>
                        <a:cs typeface="Arial" panose="020B0604020202020204" pitchFamily="34" charset="0"/>
                      </a:endParaRPr>
                    </a:p>
                  </a:txBody>
                  <a:tcPr anchor="ctr"/>
                </a:tc>
                <a:tc>
                  <a:txBody>
                    <a:bodyPr/>
                    <a:lstStyle/>
                    <a:p>
                      <a:pPr algn="just"/>
                      <a:r>
                        <a:rPr lang="fr-CA" sz="1800" u="none" strike="noStrike" kern="1200" baseline="0" dirty="0"/>
                        <a:t>Explication mettant en évidence des transformations sociales, politiques, économiques, culturelles et territoriales d’une réalité sociale</a:t>
                      </a:r>
                      <a:endParaRPr lang="fr-CA"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755378" y="7807597"/>
            <a:ext cx="9145016" cy="523220"/>
          </a:xfrm>
          <a:prstGeom prst="rect">
            <a:avLst/>
          </a:prstGeom>
        </p:spPr>
        <p:txBody>
          <a:bodyPr wrap="square">
            <a:spAutoFit/>
          </a:bodyPr>
          <a:lstStyle/>
          <a:p>
            <a:pPr algn="just"/>
            <a:r>
              <a:rPr lang="fr-CA" sz="2800" dirty="0">
                <a:latin typeface="Arial" panose="020B0604020202020204" pitchFamily="34" charset="0"/>
                <a:cs typeface="Arial" panose="020B0604020202020204" pitchFamily="34" charset="0"/>
              </a:rPr>
              <a:t>* </a:t>
            </a:r>
            <a:r>
              <a:rPr lang="fr-CA" sz="1600" u="sng" dirty="0">
                <a:latin typeface="Arial" panose="020B0604020202020204" pitchFamily="34" charset="0"/>
                <a:cs typeface="Arial" panose="020B0604020202020204" pitchFamily="34" charset="0"/>
              </a:rPr>
              <a:t>L’acquisition de connaissances est intégrée.</a:t>
            </a:r>
          </a:p>
        </p:txBody>
      </p:sp>
    </p:spTree>
    <p:custDataLst>
      <p:tags r:id="rId1"/>
    </p:custDataLst>
    <p:extLst>
      <p:ext uri="{BB962C8B-B14F-4D97-AF65-F5344CB8AC3E}">
        <p14:creationId xmlns:p14="http://schemas.microsoft.com/office/powerpoint/2010/main" val="341420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6" name="ZoneTexte 5"/>
          <p:cNvSpPr txBox="1"/>
          <p:nvPr/>
        </p:nvSpPr>
        <p:spPr>
          <a:xfrm>
            <a:off x="593310" y="347169"/>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Contexte d’écriture du programme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aphicFrame>
        <p:nvGraphicFramePr>
          <p:cNvPr id="9" name="Diagramme 8"/>
          <p:cNvGraphicFramePr/>
          <p:nvPr>
            <p:extLst>
              <p:ext uri="{D42A27DB-BD31-4B8C-83A1-F6EECF244321}">
                <p14:modId xmlns:p14="http://schemas.microsoft.com/office/powerpoint/2010/main" val="1094700184"/>
              </p:ext>
            </p:extLst>
          </p:nvPr>
        </p:nvGraphicFramePr>
        <p:xfrm>
          <a:off x="323331" y="2046957"/>
          <a:ext cx="12025335" cy="69127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2722877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06" y="632269"/>
            <a:ext cx="12165838" cy="7878654"/>
          </a:xfrm>
          <a:prstGeom prst="rect">
            <a:avLst/>
          </a:prstGeom>
        </p:spPr>
      </p:pic>
      <p:sp>
        <p:nvSpPr>
          <p:cNvPr id="5" name="ZoneTexte 4"/>
          <p:cNvSpPr txBox="1"/>
          <p:nvPr/>
        </p:nvSpPr>
        <p:spPr>
          <a:xfrm>
            <a:off x="210344" y="3"/>
            <a:ext cx="12179300" cy="584455"/>
          </a:xfrm>
          <a:prstGeom prst="rect">
            <a:avLst/>
          </a:prstGeom>
          <a:noFill/>
        </p:spPr>
        <p:txBody>
          <a:bodyPr wrap="square" rtlCol="0">
            <a:spAutoFit/>
          </a:bodyPr>
          <a:lstStyle/>
          <a:p>
            <a:pPr algn="ctr" defTabSz="914400"/>
            <a:r>
              <a:rPr lang="fr-CA" sz="1798" b="1" dirty="0">
                <a:solidFill>
                  <a:prstClr val="black"/>
                </a:solidFill>
                <a:latin typeface="Arial" panose="020B0604020202020204" pitchFamily="34" charset="0"/>
                <a:cs typeface="Arial" panose="020B0604020202020204" pitchFamily="34" charset="0"/>
              </a:rPr>
              <a:t>Le programme provisoire en schéma</a:t>
            </a:r>
          </a:p>
          <a:p>
            <a:pPr algn="ctr" defTabSz="914400"/>
            <a:r>
              <a:rPr lang="fr-CA" sz="1400" b="1" dirty="0">
                <a:solidFill>
                  <a:prstClr val="black"/>
                </a:solidFill>
                <a:latin typeface="Arial" panose="020B0604020202020204" pitchFamily="34" charset="0"/>
                <a:cs typeface="Arial" panose="020B0604020202020204" pitchFamily="34" charset="0"/>
              </a:rPr>
              <a:t>Pensée historique: </a:t>
            </a:r>
            <a:r>
              <a:rPr lang="fr-CA" sz="1400" dirty="0">
                <a:solidFill>
                  <a:prstClr val="black"/>
                </a:solidFill>
                <a:latin typeface="Arial" panose="020B0604020202020204" pitchFamily="34" charset="0"/>
                <a:cs typeface="Arial" panose="020B0604020202020204" pitchFamily="34" charset="0"/>
              </a:rPr>
              <a:t>mise à distance du passé; recours à méthode d’analyse critique</a:t>
            </a:r>
          </a:p>
        </p:txBody>
      </p:sp>
      <p:sp>
        <p:nvSpPr>
          <p:cNvPr id="7" name="ZoneTexte 6"/>
          <p:cNvSpPr txBox="1"/>
          <p:nvPr/>
        </p:nvSpPr>
        <p:spPr>
          <a:xfrm>
            <a:off x="1199463" y="766820"/>
            <a:ext cx="2387600" cy="954107"/>
          </a:xfrm>
          <a:prstGeom prst="rect">
            <a:avLst/>
          </a:prstGeom>
          <a:noFill/>
        </p:spPr>
        <p:txBody>
          <a:bodyPr wrap="square" rtlCol="0">
            <a:spAutoFit/>
          </a:bodyPr>
          <a:lstStyle/>
          <a:p>
            <a:pPr defTabSz="914400"/>
            <a:r>
              <a:rPr lang="fr-CA" sz="1400" dirty="0">
                <a:solidFill>
                  <a:srgbClr val="8D3824"/>
                </a:solidFill>
                <a:latin typeface="Arial" panose="020B0604020202020204" pitchFamily="34" charset="0"/>
                <a:cs typeface="Arial" panose="020B0604020202020204" pitchFamily="34" charset="0"/>
              </a:rPr>
              <a:t>Amener l’adulte à acquérir des connaissances sur l’histoire du Québec et du Canada</a:t>
            </a:r>
          </a:p>
        </p:txBody>
      </p:sp>
      <p:sp>
        <p:nvSpPr>
          <p:cNvPr id="8" name="Rectangle 7"/>
          <p:cNvSpPr/>
          <p:nvPr/>
        </p:nvSpPr>
        <p:spPr>
          <a:xfrm rot="18981279">
            <a:off x="7364059" y="3694900"/>
            <a:ext cx="2494800" cy="2217600"/>
          </a:xfrm>
          <a:prstGeom prst="rect">
            <a:avLst/>
          </a:prstGeom>
          <a:noFill/>
        </p:spPr>
        <p:txBody>
          <a:bodyPr spcFirstLastPara="1" wrap="none" lIns="91345" tIns="45672" rIns="91345" bIns="45672" numCol="1">
            <a:prstTxWarp prst="textArchUp">
              <a:avLst/>
            </a:prstTxWarp>
            <a:spAutoFit/>
          </a:bodyPr>
          <a:lstStyle/>
          <a:p>
            <a:pPr algn="ctr" defTabSz="914400"/>
            <a:r>
              <a:rPr lang="fr-CA" sz="1399"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Analyse critique des sources</a:t>
            </a:r>
          </a:p>
        </p:txBody>
      </p:sp>
      <p:sp>
        <p:nvSpPr>
          <p:cNvPr id="9" name="Rectangle 8"/>
          <p:cNvSpPr/>
          <p:nvPr/>
        </p:nvSpPr>
        <p:spPr>
          <a:xfrm rot="18981279">
            <a:off x="2347785" y="3667339"/>
            <a:ext cx="2495247" cy="2218439"/>
          </a:xfrm>
          <a:prstGeom prst="rect">
            <a:avLst/>
          </a:prstGeom>
          <a:noFill/>
        </p:spPr>
        <p:txBody>
          <a:bodyPr spcFirstLastPara="1" wrap="none" lIns="91345" tIns="45672" rIns="91345" bIns="45672" numCol="1">
            <a:prstTxWarp prst="textArchUp">
              <a:avLst/>
            </a:prstTxWarp>
            <a:spAutoFit/>
          </a:bodyPr>
          <a:lstStyle/>
          <a:p>
            <a:pPr algn="ctr" defTabSz="914400"/>
            <a:r>
              <a:rPr lang="fr-CA" sz="1399"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Analyse critique des sources</a:t>
            </a:r>
          </a:p>
        </p:txBody>
      </p:sp>
      <p:sp>
        <p:nvSpPr>
          <p:cNvPr id="10" name="ZoneTexte 9"/>
          <p:cNvSpPr txBox="1"/>
          <p:nvPr/>
        </p:nvSpPr>
        <p:spPr>
          <a:xfrm>
            <a:off x="4894893" y="781829"/>
            <a:ext cx="2892169" cy="738664"/>
          </a:xfrm>
          <a:prstGeom prst="rect">
            <a:avLst/>
          </a:prstGeom>
          <a:noFill/>
        </p:spPr>
        <p:txBody>
          <a:bodyPr wrap="square" rtlCol="0">
            <a:spAutoFit/>
          </a:bodyPr>
          <a:lstStyle/>
          <a:p>
            <a:pPr algn="ctr" defTabSz="914400"/>
            <a:r>
              <a:rPr lang="fr-CA" sz="1400" dirty="0">
                <a:solidFill>
                  <a:srgbClr val="8D3824"/>
                </a:solidFill>
                <a:latin typeface="Arial" panose="020B0604020202020204" pitchFamily="34" charset="0"/>
                <a:cs typeface="Arial" panose="020B0604020202020204" pitchFamily="34" charset="0"/>
              </a:rPr>
              <a:t>Amener l’adulte à développer les habiletés intellectuelle liées à l’histoire</a:t>
            </a:r>
          </a:p>
        </p:txBody>
      </p:sp>
      <p:sp>
        <p:nvSpPr>
          <p:cNvPr id="11" name="ZoneTexte 10"/>
          <p:cNvSpPr txBox="1"/>
          <p:nvPr/>
        </p:nvSpPr>
        <p:spPr>
          <a:xfrm>
            <a:off x="8922036" y="799319"/>
            <a:ext cx="2387600" cy="1169551"/>
          </a:xfrm>
          <a:prstGeom prst="rect">
            <a:avLst/>
          </a:prstGeom>
          <a:noFill/>
        </p:spPr>
        <p:txBody>
          <a:bodyPr wrap="square" rtlCol="0">
            <a:spAutoFit/>
          </a:bodyPr>
          <a:lstStyle/>
          <a:p>
            <a:pPr algn="r" defTabSz="914400"/>
            <a:r>
              <a:rPr lang="fr-CA" sz="1400" dirty="0">
                <a:solidFill>
                  <a:srgbClr val="9A2626"/>
                </a:solidFill>
                <a:latin typeface="Arial" panose="020B0604020202020204" pitchFamily="34" charset="0"/>
                <a:cs typeface="Arial" panose="020B0604020202020204" pitchFamily="34" charset="0"/>
              </a:rPr>
              <a:t>Amener l’adulte à développer les aptitudes critiques et délibératives favorable à la participation sociale</a:t>
            </a:r>
          </a:p>
        </p:txBody>
      </p:sp>
      <p:sp>
        <p:nvSpPr>
          <p:cNvPr id="12" name="ZoneTexte 11"/>
          <p:cNvSpPr txBox="1"/>
          <p:nvPr/>
        </p:nvSpPr>
        <p:spPr>
          <a:xfrm>
            <a:off x="4809640" y="1497825"/>
            <a:ext cx="2977422" cy="338554"/>
          </a:xfrm>
          <a:prstGeom prst="rect">
            <a:avLst/>
          </a:prstGeom>
          <a:noFill/>
          <a:ln>
            <a:solidFill>
              <a:srgbClr val="8D3824"/>
            </a:solidFill>
          </a:ln>
        </p:spPr>
        <p:txBody>
          <a:bodyPr wrap="square" rtlCol="0">
            <a:spAutoFit/>
          </a:bodyPr>
          <a:lstStyle/>
          <a:p>
            <a:pPr algn="ctr" defTabSz="914400"/>
            <a:r>
              <a:rPr lang="fr-CA" sz="800" dirty="0">
                <a:solidFill>
                  <a:srgbClr val="8D3824"/>
                </a:solidFill>
                <a:latin typeface="Arial" panose="020B0604020202020204" pitchFamily="34" charset="0"/>
                <a:cs typeface="Arial" panose="020B0604020202020204" pitchFamily="34" charset="0"/>
              </a:rPr>
              <a:t>Conceptualisation – confrontation de différentes interprétations – analyse – comparaison - synthèse</a:t>
            </a:r>
          </a:p>
        </p:txBody>
      </p:sp>
      <p:sp>
        <p:nvSpPr>
          <p:cNvPr id="13" name="ZoneTexte 12"/>
          <p:cNvSpPr txBox="1"/>
          <p:nvPr/>
        </p:nvSpPr>
        <p:spPr>
          <a:xfrm>
            <a:off x="2846264" y="2754450"/>
            <a:ext cx="2054477" cy="461665"/>
          </a:xfrm>
          <a:prstGeom prst="rect">
            <a:avLst/>
          </a:prstGeom>
          <a:noFill/>
        </p:spPr>
        <p:txBody>
          <a:bodyPr wrap="square" rtlCol="0">
            <a:spAutoFit/>
          </a:bodyPr>
          <a:lstStyle/>
          <a:p>
            <a:pPr defTabSz="914400"/>
            <a:r>
              <a:rPr lang="fr-CA" sz="2400" b="1" dirty="0">
                <a:solidFill>
                  <a:srgbClr val="2E6BAA"/>
                </a:solidFill>
                <a:latin typeface="Arial" panose="020B0604020202020204" pitchFamily="34" charset="0"/>
                <a:cs typeface="Arial" panose="020B0604020202020204" pitchFamily="34" charset="0"/>
              </a:rPr>
              <a:t>Caractériser</a:t>
            </a:r>
          </a:p>
        </p:txBody>
      </p:sp>
      <p:sp>
        <p:nvSpPr>
          <p:cNvPr id="14" name="ZoneTexte 13"/>
          <p:cNvSpPr txBox="1"/>
          <p:nvPr/>
        </p:nvSpPr>
        <p:spPr>
          <a:xfrm>
            <a:off x="7995673" y="2752302"/>
            <a:ext cx="1714997" cy="461665"/>
          </a:xfrm>
          <a:prstGeom prst="rect">
            <a:avLst/>
          </a:prstGeom>
          <a:noFill/>
        </p:spPr>
        <p:txBody>
          <a:bodyPr wrap="square" rtlCol="0">
            <a:spAutoFit/>
          </a:bodyPr>
          <a:lstStyle/>
          <a:p>
            <a:pPr defTabSz="914400"/>
            <a:r>
              <a:rPr lang="fr-CA" sz="2400" b="1" dirty="0">
                <a:solidFill>
                  <a:srgbClr val="2E6BAA"/>
                </a:solidFill>
                <a:latin typeface="Arial" panose="020B0604020202020204" pitchFamily="34" charset="0"/>
                <a:cs typeface="Arial" panose="020B0604020202020204" pitchFamily="34" charset="0"/>
              </a:rPr>
              <a:t>Interpréter</a:t>
            </a:r>
          </a:p>
        </p:txBody>
      </p:sp>
      <p:sp>
        <p:nvSpPr>
          <p:cNvPr id="15" name="ZoneTexte 14"/>
          <p:cNvSpPr txBox="1"/>
          <p:nvPr/>
        </p:nvSpPr>
        <p:spPr>
          <a:xfrm>
            <a:off x="2354626" y="2134796"/>
            <a:ext cx="3464417" cy="523220"/>
          </a:xfrm>
          <a:prstGeom prst="rect">
            <a:avLst/>
          </a:prstGeom>
          <a:noFill/>
        </p:spPr>
        <p:txBody>
          <a:bodyPr wrap="square" rtlCol="0">
            <a:spAutoFit/>
          </a:bodyPr>
          <a:lstStyle/>
          <a:p>
            <a:pPr defTabSz="914400"/>
            <a:r>
              <a:rPr lang="fr-CA" sz="1400" dirty="0">
                <a:solidFill>
                  <a:srgbClr val="92278F"/>
                </a:solidFill>
                <a:latin typeface="Arial" panose="020B0604020202020204" pitchFamily="34" charset="0"/>
                <a:cs typeface="Arial" panose="020B0604020202020204" pitchFamily="34" charset="0"/>
              </a:rPr>
              <a:t>Représentation cohérente d’une période de l’histoire du Québec et du Canada</a:t>
            </a:r>
          </a:p>
        </p:txBody>
      </p:sp>
      <p:sp>
        <p:nvSpPr>
          <p:cNvPr id="16" name="ZoneTexte 15"/>
          <p:cNvSpPr txBox="1"/>
          <p:nvPr/>
        </p:nvSpPr>
        <p:spPr>
          <a:xfrm>
            <a:off x="6939550" y="2134796"/>
            <a:ext cx="3464417" cy="307777"/>
          </a:xfrm>
          <a:prstGeom prst="rect">
            <a:avLst/>
          </a:prstGeom>
          <a:noFill/>
        </p:spPr>
        <p:txBody>
          <a:bodyPr wrap="square" rtlCol="0">
            <a:spAutoFit/>
          </a:bodyPr>
          <a:lstStyle/>
          <a:p>
            <a:pPr algn="ctr" defTabSz="914400"/>
            <a:r>
              <a:rPr lang="fr-CA" sz="1400" dirty="0">
                <a:solidFill>
                  <a:srgbClr val="92278F"/>
                </a:solidFill>
                <a:latin typeface="Arial" panose="020B0604020202020204" pitchFamily="34" charset="0"/>
                <a:cs typeface="Arial" panose="020B0604020202020204" pitchFamily="34" charset="0"/>
              </a:rPr>
              <a:t>Rigueur de l’interprétation</a:t>
            </a:r>
          </a:p>
        </p:txBody>
      </p:sp>
      <p:sp>
        <p:nvSpPr>
          <p:cNvPr id="19" name="ZoneTexte 18"/>
          <p:cNvSpPr txBox="1"/>
          <p:nvPr/>
        </p:nvSpPr>
        <p:spPr>
          <a:xfrm>
            <a:off x="2840416" y="4334861"/>
            <a:ext cx="2054477" cy="1384995"/>
          </a:xfrm>
          <a:prstGeom prst="rect">
            <a:avLst/>
          </a:prstGeom>
          <a:noFill/>
        </p:spPr>
        <p:txBody>
          <a:bodyPr wrap="square" rtlCol="0">
            <a:spAutoFit/>
          </a:bodyPr>
          <a:lstStyle/>
          <a:p>
            <a:pPr defTabSz="914400"/>
            <a:r>
              <a:rPr lang="fr-CA" sz="1200" b="1" dirty="0">
                <a:solidFill>
                  <a:srgbClr val="2E6BAA"/>
                </a:solidFill>
                <a:latin typeface="Arial" panose="020B0604020202020204" pitchFamily="34" charset="0"/>
                <a:cs typeface="Arial" panose="020B0604020202020204" pitchFamily="34" charset="0"/>
              </a:rPr>
              <a:t>Établir des faits historiques</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Établir la chronologie</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Considérer des éléments géographiques</a:t>
            </a:r>
          </a:p>
        </p:txBody>
      </p:sp>
      <p:sp>
        <p:nvSpPr>
          <p:cNvPr id="20" name="Zone de texte 39"/>
          <p:cNvSpPr txBox="1"/>
          <p:nvPr/>
        </p:nvSpPr>
        <p:spPr>
          <a:xfrm rot="3276515">
            <a:off x="2409727" y="1593142"/>
            <a:ext cx="4540296" cy="5715838"/>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ArchDown">
              <a:avLst>
                <a:gd name="adj" fmla="val 3218422"/>
              </a:avLst>
            </a:prstTxWarp>
            <a:noAutofit/>
          </a:bodyPr>
          <a:lstStyle/>
          <a:p>
            <a:pPr algn="ctr" defTabSz="914400"/>
            <a:r>
              <a:rPr lang="fr-CA" sz="2400" dirty="0">
                <a:ln>
                  <a:solidFill>
                    <a:srgbClr val="41AD49"/>
                  </a:solidFill>
                </a:ln>
                <a:solidFill>
                  <a:srgbClr val="70AD47"/>
                </a:solidFill>
                <a:latin typeface="Arial" panose="020B0604020202020204" pitchFamily="34" charset="0"/>
                <a:ea typeface="Calibri" panose="020F0502020204030204" pitchFamily="34" charset="0"/>
                <a:cs typeface="Times New Roman" panose="02020603050405020304" pitchFamily="18" charset="0"/>
              </a:rPr>
              <a:t>Période de l’histoire </a:t>
            </a:r>
            <a:endParaRPr lang="fr-CA" sz="2400" dirty="0">
              <a:ln>
                <a:solidFill>
                  <a:srgbClr val="41AD49"/>
                </a:solidFill>
              </a:ln>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gn="ctr" defTabSz="914400"/>
            <a:r>
              <a:rPr lang="fr-CA" sz="24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du Québec et du Canada</a:t>
            </a:r>
            <a:endParaRPr lang="fr-CA" sz="1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Zone de texte 39"/>
          <p:cNvSpPr txBox="1"/>
          <p:nvPr/>
        </p:nvSpPr>
        <p:spPr>
          <a:xfrm rot="6863536">
            <a:off x="5984450" y="2332402"/>
            <a:ext cx="4540296" cy="5035105"/>
          </a:xfrm>
          <a:prstGeom prst="rect">
            <a:avLst/>
          </a:prstGeom>
          <a:noFill/>
          <a:ln>
            <a:noFill/>
          </a:ln>
          <a:effectLst/>
        </p:spPr>
        <p:txBody>
          <a:bodyPr rot="0" spcFirstLastPara="1" vert="horz" wrap="square" lIns="91440" tIns="45720" rIns="91440" bIns="45720" numCol="1" spcCol="0" rtlCol="0" fromWordArt="0" anchor="t" anchorCtr="0" forceAA="0" compatLnSpc="1">
            <a:prstTxWarp prst="textArchUp">
              <a:avLst/>
            </a:prstTxWarp>
            <a:noAutofit/>
          </a:bodyPr>
          <a:lstStyle/>
          <a:p>
            <a:pPr algn="ctr" defTabSz="914400"/>
            <a:r>
              <a:rPr lang="fr-CA" sz="24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Réalité sociale </a:t>
            </a:r>
            <a:endParaRPr lang="fr-CA" sz="1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1" name="ZoneTexte 20"/>
          <p:cNvSpPr txBox="1"/>
          <p:nvPr/>
        </p:nvSpPr>
        <p:spPr>
          <a:xfrm>
            <a:off x="7853651" y="4326278"/>
            <a:ext cx="2054477" cy="1569660"/>
          </a:xfrm>
          <a:prstGeom prst="rect">
            <a:avLst/>
          </a:prstGeom>
          <a:noFill/>
        </p:spPr>
        <p:txBody>
          <a:bodyPr wrap="square" rtlCol="0">
            <a:spAutoFit/>
          </a:bodyPr>
          <a:lstStyle/>
          <a:p>
            <a:pPr defTabSz="914400"/>
            <a:r>
              <a:rPr lang="fr-CA" sz="1200" b="1" dirty="0">
                <a:solidFill>
                  <a:srgbClr val="2E6BAA"/>
                </a:solidFill>
                <a:latin typeface="Arial" panose="020B0604020202020204" pitchFamily="34" charset="0"/>
                <a:cs typeface="Arial" panose="020B0604020202020204" pitchFamily="34" charset="0"/>
              </a:rPr>
              <a:t>Cerner l’objet d’interprétation</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Analyser une réalité sociale</a:t>
            </a:r>
          </a:p>
          <a:p>
            <a:pPr defTabSz="914400"/>
            <a:endParaRPr lang="fr-CA" sz="1200" b="1" dirty="0">
              <a:solidFill>
                <a:srgbClr val="2E6BAA"/>
              </a:solidFill>
              <a:latin typeface="Arial" panose="020B0604020202020204" pitchFamily="34" charset="0"/>
              <a:cs typeface="Arial" panose="020B0604020202020204" pitchFamily="34" charset="0"/>
            </a:endParaRPr>
          </a:p>
          <a:p>
            <a:pPr defTabSz="914400"/>
            <a:r>
              <a:rPr lang="fr-CA" sz="1200" b="1" dirty="0">
                <a:solidFill>
                  <a:srgbClr val="2E6BAA"/>
                </a:solidFill>
                <a:latin typeface="Arial" panose="020B0604020202020204" pitchFamily="34" charset="0"/>
                <a:cs typeface="Arial" panose="020B0604020202020204" pitchFamily="34" charset="0"/>
              </a:rPr>
              <a:t>Assurer la validité de son interprétation</a:t>
            </a:r>
          </a:p>
        </p:txBody>
      </p:sp>
      <p:sp>
        <p:nvSpPr>
          <p:cNvPr id="23" name="Zone de texte 46"/>
          <p:cNvSpPr txBox="1">
            <a:spLocks noChangeArrowheads="1"/>
          </p:cNvSpPr>
          <p:nvPr/>
        </p:nvSpPr>
        <p:spPr bwMode="auto">
          <a:xfrm>
            <a:off x="4456086" y="7145749"/>
            <a:ext cx="3977721" cy="1268755"/>
          </a:xfrm>
          <a:prstGeom prst="rect">
            <a:avLst/>
          </a:prstGeom>
          <a:noFill/>
          <a:ln>
            <a:noFill/>
          </a:ln>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2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Connaissances historiques</a:t>
            </a:r>
          </a:p>
          <a:p>
            <a:pPr algn="ctr" defTabSz="914400" eaLnBrk="0" fontAlgn="base" hangingPunct="0">
              <a:spcBef>
                <a:spcPct val="0"/>
              </a:spcBef>
              <a:spcAft>
                <a:spcPct val="0"/>
              </a:spcAft>
            </a:pPr>
            <a:r>
              <a:rPr lang="fr-FR" altLang="fr-FR" sz="12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(connaissances relatives à la géographie)</a:t>
            </a:r>
          </a:p>
          <a:p>
            <a:pPr algn="ctr" defTabSz="914400" eaLnBrk="0" fontAlgn="base" hangingPunct="0">
              <a:spcBef>
                <a:spcPct val="0"/>
              </a:spcBef>
              <a:spcAft>
                <a:spcPct val="0"/>
              </a:spcAft>
            </a:pPr>
            <a:r>
              <a:rPr lang="fr-FR" altLang="fr-FR" sz="20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rPr>
              <a:t>Concepts</a:t>
            </a:r>
            <a:endParaRPr lang="fr-FR" altLang="fr-FR" sz="2400" dirty="0">
              <a:ln>
                <a:solidFill>
                  <a:srgbClr val="41AD49"/>
                </a:solidFill>
              </a:ln>
              <a:solidFill>
                <a:srgbClr val="41AD49"/>
              </a:solidFill>
              <a:latin typeface="Arial" panose="020B0604020202020204" pitchFamily="34" charset="0"/>
              <a:ea typeface="Calibri" panose="020F0502020204030204" pitchFamily="34" charset="0"/>
              <a:cs typeface="Times New Roman" panose="02020603050405020304" pitchFamily="18" charset="0"/>
            </a:endParaRPr>
          </a:p>
        </p:txBody>
      </p:sp>
      <p:grpSp>
        <p:nvGrpSpPr>
          <p:cNvPr id="2" name="Groupe 1"/>
          <p:cNvGrpSpPr/>
          <p:nvPr/>
        </p:nvGrpSpPr>
        <p:grpSpPr>
          <a:xfrm>
            <a:off x="4775878" y="2907536"/>
            <a:ext cx="3464417" cy="3650220"/>
            <a:chOff x="4775878" y="2907536"/>
            <a:chExt cx="3464417" cy="3650220"/>
          </a:xfrm>
        </p:grpSpPr>
        <p:sp>
          <p:nvSpPr>
            <p:cNvPr id="18" name="ZoneTexte 17"/>
            <p:cNvSpPr txBox="1"/>
            <p:nvPr/>
          </p:nvSpPr>
          <p:spPr>
            <a:xfrm>
              <a:off x="4775878" y="2907536"/>
              <a:ext cx="3464417" cy="307777"/>
            </a:xfrm>
            <a:prstGeom prst="rect">
              <a:avLst/>
            </a:prstGeom>
            <a:noFill/>
          </p:spPr>
          <p:txBody>
            <a:bodyPr wrap="square" rtlCol="0">
              <a:spAutoFit/>
            </a:bodyPr>
            <a:lstStyle/>
            <a:p>
              <a:pPr defTabSz="914400"/>
              <a:r>
                <a:rPr lang="fr-CA" sz="1400" dirty="0">
                  <a:solidFill>
                    <a:srgbClr val="92278F"/>
                  </a:solidFill>
                  <a:latin typeface="Arial" panose="020B0604020202020204" pitchFamily="34" charset="0"/>
                  <a:cs typeface="Arial" panose="020B0604020202020204" pitchFamily="34" charset="0"/>
                </a:rPr>
                <a:t>Utilisation appropriée de connaissances</a:t>
              </a:r>
            </a:p>
          </p:txBody>
        </p:sp>
        <p:sp>
          <p:nvSpPr>
            <p:cNvPr id="24" name="Zone de texte 47"/>
            <p:cNvSpPr txBox="1">
              <a:spLocks noChangeArrowheads="1"/>
            </p:cNvSpPr>
            <p:nvPr/>
          </p:nvSpPr>
          <p:spPr bwMode="auto">
            <a:xfrm>
              <a:off x="5458184" y="3847599"/>
              <a:ext cx="1777914" cy="2710157"/>
            </a:xfrm>
            <a:prstGeom prst="rect">
              <a:avLst/>
            </a:prstGeom>
            <a:noFill/>
            <a:ln>
              <a:noFill/>
            </a:ln>
            <a:extLst/>
          </p:spPr>
          <p:txBody>
            <a:bodyPr vert="horz" wrap="square" lIns="91440" tIns="45720" rIns="91440" bIns="45720" numCol="1" anchor="t" anchorCtr="0" compatLnSpc="1">
              <a:prstTxWarp prst="textNoShape">
                <a:avLst/>
              </a:prstTxWarp>
            </a:bodyPr>
            <a:lstStyle/>
            <a:p>
              <a:pPr defTabSz="914400" eaLnBrk="0" fontAlgn="base" hangingPunct="0">
                <a:spcBef>
                  <a:spcPts val="600"/>
                </a:spcBef>
                <a:spcAft>
                  <a:spcPts val="600"/>
                </a:spcAft>
                <a:buFontTx/>
                <a:buChar char="•"/>
              </a:pP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 Établir des faits</a:t>
              </a:r>
              <a:endParaRPr lang="fr-FR" altLang="fr-FR" sz="900" b="1" dirty="0">
                <a:solidFill>
                  <a:srgbClr val="D2232A"/>
                </a:solidFill>
              </a:endParaRPr>
            </a:p>
            <a:p>
              <a:pPr defTabSz="914400" eaLnBrk="0" fontAlgn="base" hangingPunct="0">
                <a:spcBef>
                  <a:spcPts val="600"/>
                </a:spcBef>
                <a:spcAft>
                  <a:spcPts val="600"/>
                </a:spcAft>
                <a:buFontTx/>
                <a:buChar char="•"/>
                <a:tabLst>
                  <a:tab pos="68263" algn="l"/>
                </a:tabLst>
              </a:pP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 Situer dans le temps et dans 	l’espace</a:t>
              </a:r>
              <a:endParaRPr lang="fr-FR" altLang="fr-FR" sz="900" b="1" dirty="0">
                <a:solidFill>
                  <a:srgbClr val="D2232A"/>
                </a:solidFill>
              </a:endParaRPr>
            </a:p>
            <a:p>
              <a:pPr defTabSz="914400" eaLnBrk="0" fontAlgn="base" hangingPunct="0">
                <a:spcBef>
                  <a:spcPts val="600"/>
                </a:spcBef>
                <a:spcAft>
                  <a:spcPts val="600"/>
                </a:spcAft>
                <a:buFontTx/>
                <a:buChar char="•"/>
                <a:tabLst>
                  <a:tab pos="68263" algn="l"/>
                </a:tabLst>
              </a:pP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 Dégager des différences et des 	similitudes</a:t>
              </a:r>
            </a:p>
            <a:p>
              <a:pPr defTabSz="914400" eaLnBrk="0" fontAlgn="base" hangingPunct="0">
                <a:spcBef>
                  <a:spcPts val="600"/>
                </a:spcBef>
                <a:spcAft>
                  <a:spcPts val="600"/>
                </a:spcAft>
                <a:buFontTx/>
                <a:buChar char="•"/>
                <a:tabLst>
                  <a:tab pos="53975" algn="l"/>
                </a:tabLst>
              </a:pP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Déterminer des causes et des 	conséquences</a:t>
              </a:r>
            </a:p>
            <a:p>
              <a:pPr defTabSz="914400" eaLnBrk="0" fontAlgn="base" hangingPunct="0">
                <a:spcAft>
                  <a:spcPts val="600"/>
                </a:spcAft>
                <a:buFontTx/>
                <a:buChar char="•"/>
                <a:tabLst>
                  <a:tab pos="68263" algn="l"/>
                  <a:tab pos="88900" algn="l"/>
                </a:tabLst>
              </a:pP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 Déterminer des</a:t>
              </a:r>
              <a:r>
                <a:rPr lang="fr-FR" altLang="fr-FR" sz="1600" b="1" dirty="0">
                  <a:solidFill>
                    <a:srgbClr val="D2232A"/>
                  </a:solidFill>
                  <a:latin typeface="Arial" panose="020B0604020202020204" pitchFamily="34" charset="0"/>
                  <a:ea typeface="Calibri" panose="020F0502020204030204" pitchFamily="34" charset="0"/>
                  <a:cs typeface="Arial" panose="020B0604020202020204" pitchFamily="34" charset="0"/>
                </a:rPr>
                <a:t> </a:t>
              </a: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changements 	et des continuités</a:t>
              </a:r>
              <a:endParaRPr lang="fr-FR" altLang="fr-FR" sz="900" b="1" dirty="0">
                <a:solidFill>
                  <a:srgbClr val="D2232A"/>
                </a:solidFill>
              </a:endParaRPr>
            </a:p>
            <a:p>
              <a:pPr defTabSz="914400" eaLnBrk="0" fontAlgn="base" hangingPunct="0">
                <a:spcBef>
                  <a:spcPts val="600"/>
                </a:spcBef>
                <a:spcAft>
                  <a:spcPts val="600"/>
                </a:spcAft>
                <a:buFontTx/>
                <a:buChar char="•"/>
              </a:pP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 Mettre en relation des faits</a:t>
              </a:r>
              <a:endParaRPr lang="fr-FR" altLang="fr-FR" sz="900" b="1" dirty="0">
                <a:solidFill>
                  <a:srgbClr val="D2232A"/>
                </a:solidFill>
              </a:endParaRPr>
            </a:p>
            <a:p>
              <a:pPr defTabSz="914400" eaLnBrk="0" fontAlgn="base" hangingPunct="0">
                <a:spcBef>
                  <a:spcPts val="600"/>
                </a:spcBef>
                <a:spcAft>
                  <a:spcPts val="600"/>
                </a:spcAft>
                <a:buFontTx/>
                <a:buChar char="•"/>
              </a:pPr>
              <a:r>
                <a:rPr lang="fr-FR" altLang="fr-FR" sz="800" b="1" dirty="0">
                  <a:solidFill>
                    <a:srgbClr val="D2232A"/>
                  </a:solidFill>
                  <a:latin typeface="Arial" panose="020B0604020202020204" pitchFamily="34" charset="0"/>
                  <a:ea typeface="Calibri" panose="020F0502020204030204" pitchFamily="34" charset="0"/>
                  <a:cs typeface="Arial" panose="020B0604020202020204" pitchFamily="34" charset="0"/>
                </a:rPr>
                <a:t> Établir des liens de causalité</a:t>
              </a:r>
              <a:endParaRPr lang="fr-FR" altLang="fr-FR" sz="900" b="1" dirty="0">
                <a:solidFill>
                  <a:srgbClr val="D2232A"/>
                </a:solidFill>
              </a:endParaRPr>
            </a:p>
          </p:txBody>
        </p:sp>
      </p:grpSp>
      <p:grpSp>
        <p:nvGrpSpPr>
          <p:cNvPr id="26" name="Groupe 25"/>
          <p:cNvGrpSpPr/>
          <p:nvPr/>
        </p:nvGrpSpPr>
        <p:grpSpPr>
          <a:xfrm>
            <a:off x="3121307" y="6022988"/>
            <a:ext cx="6344756" cy="1287856"/>
            <a:chOff x="3121307" y="6022988"/>
            <a:chExt cx="6344756" cy="1287856"/>
          </a:xfrm>
        </p:grpSpPr>
        <p:pic>
          <p:nvPicPr>
            <p:cNvPr id="6" name="Imag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1307" y="6022988"/>
              <a:ext cx="2642616" cy="1210056"/>
            </a:xfrm>
            <a:prstGeom prst="rect">
              <a:avLst/>
            </a:prstGeom>
          </p:spPr>
        </p:pic>
        <p:pic>
          <p:nvPicPr>
            <p:cNvPr id="25" name="Image 2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2487" y="6059322"/>
              <a:ext cx="2703576" cy="1251522"/>
            </a:xfrm>
            <a:prstGeom prst="rect">
              <a:avLst/>
            </a:prstGeom>
          </p:spPr>
        </p:pic>
      </p:grpSp>
      <p:sp>
        <p:nvSpPr>
          <p:cNvPr id="28" name="ZoneTexte 7"/>
          <p:cNvSpPr txBox="1"/>
          <p:nvPr/>
        </p:nvSpPr>
        <p:spPr>
          <a:xfrm>
            <a:off x="982624" y="8058283"/>
            <a:ext cx="2714644" cy="584775"/>
          </a:xfrm>
          <a:prstGeom prst="rect">
            <a:avLst/>
          </a:prstGeom>
          <a:noFill/>
        </p:spPr>
        <p:txBody>
          <a:bodyPr wrap="square" rtlCol="0">
            <a:spAutoFit/>
          </a:bodyPr>
          <a:lstStyle>
            <a:defPPr>
              <a:defRPr lang="fr-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defRPr/>
            </a:pPr>
            <a:r>
              <a:rPr lang="fr-CA" sz="1400" dirty="0">
                <a:solidFill>
                  <a:srgbClr val="000000"/>
                </a:solidFill>
              </a:rPr>
              <a:t>Avant révision linguistique</a:t>
            </a:r>
          </a:p>
          <a:p>
            <a:pPr defTabSz="914400">
              <a:defRPr/>
            </a:pPr>
            <a:endParaRPr lang="fr-CA" sz="1800" dirty="0">
              <a:solidFill>
                <a:srgbClr val="000000"/>
              </a:solidFill>
            </a:endParaRPr>
          </a:p>
        </p:txBody>
      </p:sp>
      <p:pic>
        <p:nvPicPr>
          <p:cNvPr id="4" name="Image 3"/>
          <p:cNvPicPr>
            <a:picLocks noChangeAspect="1"/>
          </p:cNvPicPr>
          <p:nvPr/>
        </p:nvPicPr>
        <p:blipFill rotWithShape="1">
          <a:blip r:embed="rId6"/>
          <a:srcRect b="31108"/>
          <a:stretch/>
        </p:blipFill>
        <p:spPr>
          <a:xfrm>
            <a:off x="1741914" y="8562579"/>
            <a:ext cx="9382616" cy="469154"/>
          </a:xfrm>
          <a:prstGeom prst="rect">
            <a:avLst/>
          </a:prstGeom>
        </p:spPr>
      </p:pic>
    </p:spTree>
    <p:extLst>
      <p:ext uri="{BB962C8B-B14F-4D97-AF65-F5344CB8AC3E}">
        <p14:creationId xmlns:p14="http://schemas.microsoft.com/office/powerpoint/2010/main" val="31973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3" grpId="0"/>
      <p:bldP spid="14" grpId="0"/>
      <p:bldP spid="15" grpId="0"/>
      <p:bldP spid="16" grpId="0"/>
      <p:bldP spid="19" grpId="0"/>
      <p:bldP spid="20" grpId="0"/>
      <p:bldP spid="22" grpId="0"/>
      <p:bldP spid="21" grpId="0"/>
      <p:bldP spid="23"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ZoneTexte 1"/>
          <p:cNvSpPr txBox="1"/>
          <p:nvPr/>
        </p:nvSpPr>
        <p:spPr>
          <a:xfrm>
            <a:off x="0" y="30733"/>
            <a:ext cx="12599987" cy="1281569"/>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Carrefour FGA</a:t>
            </a:r>
          </a:p>
          <a:p>
            <a:pPr algn="ctr"/>
            <a:r>
              <a:rPr lang="fr-CA"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Information de la DEAFC – Accompagnement national</a:t>
            </a:r>
            <a:endParaRPr lang="fr-CA" sz="1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5"/>
          <a:stretch>
            <a:fillRect/>
          </a:stretch>
        </p:blipFill>
        <p:spPr>
          <a:xfrm>
            <a:off x="539354" y="2118965"/>
            <a:ext cx="6497266" cy="4023347"/>
          </a:xfrm>
          <a:prstGeom prst="rect">
            <a:avLst/>
          </a:prstGeom>
          <a:effectLst>
            <a:outerShdw blurRad="50800" dist="38100" dir="2700000" algn="tl" rotWithShape="0">
              <a:prstClr val="black">
                <a:alpha val="40000"/>
              </a:prstClr>
            </a:outerShdw>
          </a:effectLst>
        </p:spPr>
      </p:pic>
      <p:pic>
        <p:nvPicPr>
          <p:cNvPr id="9" name="Image 8"/>
          <p:cNvPicPr>
            <a:picLocks noChangeAspect="1"/>
          </p:cNvPicPr>
          <p:nvPr/>
        </p:nvPicPr>
        <p:blipFill>
          <a:blip r:embed="rId6"/>
          <a:stretch>
            <a:fillRect/>
          </a:stretch>
        </p:blipFill>
        <p:spPr>
          <a:xfrm>
            <a:off x="5075858" y="5359325"/>
            <a:ext cx="6305742" cy="294316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980053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0" y="2911053"/>
            <a:ext cx="12599988" cy="4248471"/>
          </a:xfrm>
        </p:spPr>
        <p:txBody>
          <a:bodyPr>
            <a:normAutofit/>
          </a:bodyPr>
          <a:lstStyle/>
          <a:p>
            <a:pPr marL="0" indent="0" algn="ctr" defTabSz="914400">
              <a:buNone/>
            </a:pPr>
            <a:r>
              <a:rPr lang="fr-CA" sz="3600" dirty="0"/>
              <a:t>Mario Harvey</a:t>
            </a:r>
          </a:p>
          <a:p>
            <a:pPr marL="0" indent="0" algn="ctr" defTabSz="914400">
              <a:buNone/>
            </a:pPr>
            <a:r>
              <a:rPr lang="fr-CA" sz="3600" dirty="0"/>
              <a:t>Responsable des programmes et de l’évaluation en univers social</a:t>
            </a:r>
          </a:p>
          <a:p>
            <a:pPr marL="0" indent="0" algn="ctr" defTabSz="914400">
              <a:buNone/>
            </a:pPr>
            <a:r>
              <a:rPr lang="fr-CA" sz="3600" dirty="0">
                <a:hlinkClick r:id="rId5"/>
              </a:rPr>
              <a:t>mario.harvey@education.gouv.qc.ca</a:t>
            </a:r>
            <a:endParaRPr lang="fr-CA" sz="3600" dirty="0"/>
          </a:p>
          <a:p>
            <a:pPr marL="0" indent="0" algn="ctr" defTabSz="914400">
              <a:buNone/>
            </a:pPr>
            <a:r>
              <a:rPr lang="fr-CA" sz="3600" dirty="0"/>
              <a:t>418-643-9754, poste 2409</a:t>
            </a:r>
          </a:p>
        </p:txBody>
      </p:sp>
      <p:sp>
        <p:nvSpPr>
          <p:cNvPr id="5" name="Titre 1"/>
          <p:cNvSpPr>
            <a:spLocks noGrp="1"/>
          </p:cNvSpPr>
          <p:nvPr>
            <p:ph type="title"/>
          </p:nvPr>
        </p:nvSpPr>
        <p:spPr>
          <a:xfrm>
            <a:off x="457200" y="303497"/>
            <a:ext cx="11675442" cy="1638541"/>
          </a:xfrm>
        </p:spPr>
        <p:txBody>
          <a:bodyPr>
            <a:normAutofit/>
          </a:bodyPr>
          <a:lstStyle/>
          <a:p>
            <a:pPr defTabSz="1241938"/>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mn-ea"/>
                <a:cs typeface="Arial" panose="020B0604020202020204" pitchFamily="34" charset="0"/>
              </a:rPr>
              <a:t>Pour me joindre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 name="ZoneTexte 2"/>
          <p:cNvSpPr txBox="1"/>
          <p:nvPr/>
        </p:nvSpPr>
        <p:spPr>
          <a:xfrm>
            <a:off x="737176" y="1628037"/>
            <a:ext cx="11413368" cy="1322285"/>
          </a:xfrm>
          <a:prstGeom prst="rect">
            <a:avLst/>
          </a:prstGeom>
          <a:noFill/>
        </p:spPr>
        <p:txBody>
          <a:bodyPr wrap="square" rtlCol="0">
            <a:spAutoFit/>
          </a:bodyPr>
          <a:lstStyle/>
          <a:p>
            <a:pPr marL="2154565" indent="-2154565"/>
            <a:r>
              <a:rPr lang="fr-CA" sz="2664" b="1" dirty="0">
                <a:solidFill>
                  <a:schemeClr val="accent1">
                    <a:lumMod val="75000"/>
                  </a:schemeClr>
                </a:solidFill>
                <a:latin typeface="Arial" panose="020B0604020202020204" pitchFamily="34" charset="0"/>
                <a:cs typeface="Arial" panose="020B0604020202020204" pitchFamily="34" charset="0"/>
              </a:rPr>
              <a:t>2015 – 2017 </a:t>
            </a:r>
            <a:r>
              <a:rPr lang="fr-CA" sz="2664" dirty="0">
                <a:latin typeface="Arial" panose="020B0604020202020204" pitchFamily="34" charset="0"/>
                <a:cs typeface="Arial" panose="020B0604020202020204" pitchFamily="34" charset="0"/>
              </a:rPr>
              <a:t>– Adaptation du programme d'études provisoire </a:t>
            </a:r>
            <a:r>
              <a:rPr lang="fr-CA" sz="2664" i="1" dirty="0">
                <a:latin typeface="Arial" panose="020B0604020202020204" pitchFamily="34" charset="0"/>
                <a:cs typeface="Arial" panose="020B0604020202020204" pitchFamily="34" charset="0"/>
              </a:rPr>
              <a:t>Histoire du Québec et du Canada </a:t>
            </a:r>
            <a:r>
              <a:rPr lang="fr-CA" sz="2664" dirty="0">
                <a:latin typeface="Arial" panose="020B0604020202020204" pitchFamily="34" charset="0"/>
                <a:cs typeface="Arial" panose="020B0604020202020204" pitchFamily="34" charset="0"/>
              </a:rPr>
              <a:t>de la Formation générale des adultes (FGA)</a:t>
            </a:r>
            <a:endParaRPr lang="fr-CA" sz="2664" b="1" dirty="0">
              <a:solidFill>
                <a:schemeClr val="accent1">
                  <a:lumMod val="75000"/>
                </a:schemeClr>
              </a:solidFill>
              <a:latin typeface="Arial" panose="020B0604020202020204" pitchFamily="34" charset="0"/>
              <a:cs typeface="Arial" panose="020B0604020202020204" pitchFamily="34" charset="0"/>
            </a:endParaRPr>
          </a:p>
        </p:txBody>
      </p:sp>
      <p:sp>
        <p:nvSpPr>
          <p:cNvPr id="6" name="ZoneTexte 5"/>
          <p:cNvSpPr txBox="1"/>
          <p:nvPr/>
        </p:nvSpPr>
        <p:spPr>
          <a:xfrm>
            <a:off x="593310" y="347169"/>
            <a:ext cx="11413368" cy="912237"/>
          </a:xfrm>
          <a:prstGeom prst="rect">
            <a:avLst/>
          </a:prstGeom>
          <a:noFill/>
        </p:spPr>
        <p:txBody>
          <a:bodyPr wrap="square" rtlCol="0">
            <a:spAutoFit/>
          </a:bodyPr>
          <a:lstStyle/>
          <a:p>
            <a:pPr algn="ctr"/>
            <a:r>
              <a:rPr lang="fr-CA" sz="5328"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Contexte d’écriture du programme</a:t>
            </a:r>
            <a:endParaRPr lang="fr-CA" sz="3729"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5"/>
          <a:stretch>
            <a:fillRect/>
          </a:stretch>
        </p:blipFill>
        <p:spPr>
          <a:xfrm>
            <a:off x="3900392" y="2980844"/>
            <a:ext cx="4221904" cy="5469285"/>
          </a:xfrm>
          <a:prstGeom prst="rect">
            <a:avLst/>
          </a:prstGeom>
        </p:spPr>
      </p:pic>
    </p:spTree>
    <p:custDataLst>
      <p:tags r:id="rId1"/>
    </p:custDataLst>
    <p:extLst>
      <p:ext uri="{BB962C8B-B14F-4D97-AF65-F5344CB8AC3E}">
        <p14:creationId xmlns:p14="http://schemas.microsoft.com/office/powerpoint/2010/main" val="3403178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9.1|15"/>
</p:tagLst>
</file>

<file path=ppt/tags/tag10.xml><?xml version="1.0" encoding="utf-8"?>
<p:tagLst xmlns:a="http://schemas.openxmlformats.org/drawingml/2006/main" xmlns:r="http://schemas.openxmlformats.org/officeDocument/2006/relationships" xmlns:p="http://schemas.openxmlformats.org/presentationml/2006/main">
  <p:tag name="TIMING" val="|15|9.1|15"/>
</p:tagLst>
</file>

<file path=ppt/tags/tag11.xml><?xml version="1.0" encoding="utf-8"?>
<p:tagLst xmlns:a="http://schemas.openxmlformats.org/drawingml/2006/main" xmlns:r="http://schemas.openxmlformats.org/officeDocument/2006/relationships" xmlns:p="http://schemas.openxmlformats.org/presentationml/2006/main">
  <p:tag name="TIMING" val="|15|9.1|15"/>
</p:tagLst>
</file>

<file path=ppt/tags/tag12.xml><?xml version="1.0" encoding="utf-8"?>
<p:tagLst xmlns:a="http://schemas.openxmlformats.org/drawingml/2006/main" xmlns:r="http://schemas.openxmlformats.org/officeDocument/2006/relationships" xmlns:p="http://schemas.openxmlformats.org/presentationml/2006/main">
  <p:tag name="TIMING" val="|15|9.1|15"/>
</p:tagLst>
</file>

<file path=ppt/tags/tag13.xml><?xml version="1.0" encoding="utf-8"?>
<p:tagLst xmlns:a="http://schemas.openxmlformats.org/drawingml/2006/main" xmlns:r="http://schemas.openxmlformats.org/officeDocument/2006/relationships" xmlns:p="http://schemas.openxmlformats.org/presentationml/2006/main">
  <p:tag name="TIMING" val="|15|9.1|15"/>
</p:tagLst>
</file>

<file path=ppt/tags/tag14.xml><?xml version="1.0" encoding="utf-8"?>
<p:tagLst xmlns:a="http://schemas.openxmlformats.org/drawingml/2006/main" xmlns:r="http://schemas.openxmlformats.org/officeDocument/2006/relationships" xmlns:p="http://schemas.openxmlformats.org/presentationml/2006/main">
  <p:tag name="TIMING" val="|15|9.1|15"/>
</p:tagLst>
</file>

<file path=ppt/tags/tag15.xml><?xml version="1.0" encoding="utf-8"?>
<p:tagLst xmlns:a="http://schemas.openxmlformats.org/drawingml/2006/main" xmlns:r="http://schemas.openxmlformats.org/officeDocument/2006/relationships" xmlns:p="http://schemas.openxmlformats.org/presentationml/2006/main">
  <p:tag name="TIMING" val="|15|9.1|15"/>
</p:tagLst>
</file>

<file path=ppt/tags/tag16.xml><?xml version="1.0" encoding="utf-8"?>
<p:tagLst xmlns:a="http://schemas.openxmlformats.org/drawingml/2006/main" xmlns:r="http://schemas.openxmlformats.org/officeDocument/2006/relationships" xmlns:p="http://schemas.openxmlformats.org/presentationml/2006/main">
  <p:tag name="TIMING" val="|15|9.1|15"/>
</p:tagLst>
</file>

<file path=ppt/tags/tag17.xml><?xml version="1.0" encoding="utf-8"?>
<p:tagLst xmlns:a="http://schemas.openxmlformats.org/drawingml/2006/main" xmlns:r="http://schemas.openxmlformats.org/officeDocument/2006/relationships" xmlns:p="http://schemas.openxmlformats.org/presentationml/2006/main">
  <p:tag name="TIMING" val="|15|9.1|15"/>
</p:tagLst>
</file>

<file path=ppt/tags/tag18.xml><?xml version="1.0" encoding="utf-8"?>
<p:tagLst xmlns:a="http://schemas.openxmlformats.org/drawingml/2006/main" xmlns:r="http://schemas.openxmlformats.org/officeDocument/2006/relationships" xmlns:p="http://schemas.openxmlformats.org/presentationml/2006/main">
  <p:tag name="TIMING" val="|15|9.1|15"/>
</p:tagLst>
</file>

<file path=ppt/tags/tag19.xml><?xml version="1.0" encoding="utf-8"?>
<p:tagLst xmlns:a="http://schemas.openxmlformats.org/drawingml/2006/main" xmlns:r="http://schemas.openxmlformats.org/officeDocument/2006/relationships" xmlns:p="http://schemas.openxmlformats.org/presentationml/2006/main">
  <p:tag name="TIMING" val="|15|9.1|15"/>
</p:tagLst>
</file>

<file path=ppt/tags/tag2.xml><?xml version="1.0" encoding="utf-8"?>
<p:tagLst xmlns:a="http://schemas.openxmlformats.org/drawingml/2006/main" xmlns:r="http://schemas.openxmlformats.org/officeDocument/2006/relationships" xmlns:p="http://schemas.openxmlformats.org/presentationml/2006/main">
  <p:tag name="TIMING" val="|15|9.1|15"/>
</p:tagLst>
</file>

<file path=ppt/tags/tag20.xml><?xml version="1.0" encoding="utf-8"?>
<p:tagLst xmlns:a="http://schemas.openxmlformats.org/drawingml/2006/main" xmlns:r="http://schemas.openxmlformats.org/officeDocument/2006/relationships" xmlns:p="http://schemas.openxmlformats.org/presentationml/2006/main">
  <p:tag name="TIMING" val="|15|9.1|15"/>
</p:tagLst>
</file>

<file path=ppt/tags/tag21.xml><?xml version="1.0" encoding="utf-8"?>
<p:tagLst xmlns:a="http://schemas.openxmlformats.org/drawingml/2006/main" xmlns:r="http://schemas.openxmlformats.org/officeDocument/2006/relationships" xmlns:p="http://schemas.openxmlformats.org/presentationml/2006/main">
  <p:tag name="TIMING" val="|15|9.1|15"/>
</p:tagLst>
</file>

<file path=ppt/tags/tag22.xml><?xml version="1.0" encoding="utf-8"?>
<p:tagLst xmlns:a="http://schemas.openxmlformats.org/drawingml/2006/main" xmlns:r="http://schemas.openxmlformats.org/officeDocument/2006/relationships" xmlns:p="http://schemas.openxmlformats.org/presentationml/2006/main">
  <p:tag name="TIMING" val="|15|9.1|15"/>
</p:tagLst>
</file>

<file path=ppt/tags/tag23.xml><?xml version="1.0" encoding="utf-8"?>
<p:tagLst xmlns:a="http://schemas.openxmlformats.org/drawingml/2006/main" xmlns:r="http://schemas.openxmlformats.org/officeDocument/2006/relationships" xmlns:p="http://schemas.openxmlformats.org/presentationml/2006/main">
  <p:tag name="TIMING" val="|15|9.1|15"/>
</p:tagLst>
</file>

<file path=ppt/tags/tag24.xml><?xml version="1.0" encoding="utf-8"?>
<p:tagLst xmlns:a="http://schemas.openxmlformats.org/drawingml/2006/main" xmlns:r="http://schemas.openxmlformats.org/officeDocument/2006/relationships" xmlns:p="http://schemas.openxmlformats.org/presentationml/2006/main">
  <p:tag name="TIMING" val="|15|9.1|15"/>
</p:tagLst>
</file>

<file path=ppt/tags/tag25.xml><?xml version="1.0" encoding="utf-8"?>
<p:tagLst xmlns:a="http://schemas.openxmlformats.org/drawingml/2006/main" xmlns:r="http://schemas.openxmlformats.org/officeDocument/2006/relationships" xmlns:p="http://schemas.openxmlformats.org/presentationml/2006/main">
  <p:tag name="TIMING" val="|15|9.1|15"/>
</p:tagLst>
</file>

<file path=ppt/tags/tag26.xml><?xml version="1.0" encoding="utf-8"?>
<p:tagLst xmlns:a="http://schemas.openxmlformats.org/drawingml/2006/main" xmlns:r="http://schemas.openxmlformats.org/officeDocument/2006/relationships" xmlns:p="http://schemas.openxmlformats.org/presentationml/2006/main">
  <p:tag name="TIMING" val="|15|9.1|15"/>
</p:tagLst>
</file>

<file path=ppt/tags/tag27.xml><?xml version="1.0" encoding="utf-8"?>
<p:tagLst xmlns:a="http://schemas.openxmlformats.org/drawingml/2006/main" xmlns:r="http://schemas.openxmlformats.org/officeDocument/2006/relationships" xmlns:p="http://schemas.openxmlformats.org/presentationml/2006/main">
  <p:tag name="TIMING" val="|15|9.1|15"/>
</p:tagLst>
</file>

<file path=ppt/tags/tag28.xml><?xml version="1.0" encoding="utf-8"?>
<p:tagLst xmlns:a="http://schemas.openxmlformats.org/drawingml/2006/main" xmlns:r="http://schemas.openxmlformats.org/officeDocument/2006/relationships" xmlns:p="http://schemas.openxmlformats.org/presentationml/2006/main">
  <p:tag name="TIMING" val="|15|9.1|15"/>
</p:tagLst>
</file>

<file path=ppt/tags/tag29.xml><?xml version="1.0" encoding="utf-8"?>
<p:tagLst xmlns:a="http://schemas.openxmlformats.org/drawingml/2006/main" xmlns:r="http://schemas.openxmlformats.org/officeDocument/2006/relationships" xmlns:p="http://schemas.openxmlformats.org/presentationml/2006/main">
  <p:tag name="TIMING" val="|15|9.1|15"/>
</p:tagLst>
</file>

<file path=ppt/tags/tag3.xml><?xml version="1.0" encoding="utf-8"?>
<p:tagLst xmlns:a="http://schemas.openxmlformats.org/drawingml/2006/main" xmlns:r="http://schemas.openxmlformats.org/officeDocument/2006/relationships" xmlns:p="http://schemas.openxmlformats.org/presentationml/2006/main">
  <p:tag name="TIMING" val="|15|9.1|15"/>
</p:tagLst>
</file>

<file path=ppt/tags/tag30.xml><?xml version="1.0" encoding="utf-8"?>
<p:tagLst xmlns:a="http://schemas.openxmlformats.org/drawingml/2006/main" xmlns:r="http://schemas.openxmlformats.org/officeDocument/2006/relationships" xmlns:p="http://schemas.openxmlformats.org/presentationml/2006/main">
  <p:tag name="TIMING" val="|15|9.1|15"/>
</p:tagLst>
</file>

<file path=ppt/tags/tag31.xml><?xml version="1.0" encoding="utf-8"?>
<p:tagLst xmlns:a="http://schemas.openxmlformats.org/drawingml/2006/main" xmlns:r="http://schemas.openxmlformats.org/officeDocument/2006/relationships" xmlns:p="http://schemas.openxmlformats.org/presentationml/2006/main">
  <p:tag name="TIMING" val="|15|9.1|15"/>
</p:tagLst>
</file>

<file path=ppt/tags/tag32.xml><?xml version="1.0" encoding="utf-8"?>
<p:tagLst xmlns:a="http://schemas.openxmlformats.org/drawingml/2006/main" xmlns:r="http://schemas.openxmlformats.org/officeDocument/2006/relationships" xmlns:p="http://schemas.openxmlformats.org/presentationml/2006/main">
  <p:tag name="TIMING" val="|15|9.1|15"/>
</p:tagLst>
</file>

<file path=ppt/tags/tag33.xml><?xml version="1.0" encoding="utf-8"?>
<p:tagLst xmlns:a="http://schemas.openxmlformats.org/drawingml/2006/main" xmlns:r="http://schemas.openxmlformats.org/officeDocument/2006/relationships" xmlns:p="http://schemas.openxmlformats.org/presentationml/2006/main">
  <p:tag name="TIMING" val="|15|9.1|15"/>
</p:tagLst>
</file>

<file path=ppt/tags/tag34.xml><?xml version="1.0" encoding="utf-8"?>
<p:tagLst xmlns:a="http://schemas.openxmlformats.org/drawingml/2006/main" xmlns:r="http://schemas.openxmlformats.org/officeDocument/2006/relationships" xmlns:p="http://schemas.openxmlformats.org/presentationml/2006/main">
  <p:tag name="TIMING" val="|15|9.1|15"/>
</p:tagLst>
</file>

<file path=ppt/tags/tag35.xml><?xml version="1.0" encoding="utf-8"?>
<p:tagLst xmlns:a="http://schemas.openxmlformats.org/drawingml/2006/main" xmlns:r="http://schemas.openxmlformats.org/officeDocument/2006/relationships" xmlns:p="http://schemas.openxmlformats.org/presentationml/2006/main">
  <p:tag name="TIMING" val="|15|9.1|15"/>
</p:tagLst>
</file>

<file path=ppt/tags/tag36.xml><?xml version="1.0" encoding="utf-8"?>
<p:tagLst xmlns:a="http://schemas.openxmlformats.org/drawingml/2006/main" xmlns:r="http://schemas.openxmlformats.org/officeDocument/2006/relationships" xmlns:p="http://schemas.openxmlformats.org/presentationml/2006/main">
  <p:tag name="TIMING" val="|15|9.1|15"/>
</p:tagLst>
</file>

<file path=ppt/tags/tag37.xml><?xml version="1.0" encoding="utf-8"?>
<p:tagLst xmlns:a="http://schemas.openxmlformats.org/drawingml/2006/main" xmlns:r="http://schemas.openxmlformats.org/officeDocument/2006/relationships" xmlns:p="http://schemas.openxmlformats.org/presentationml/2006/main">
  <p:tag name="TIMING" val="|15|9.1|15"/>
</p:tagLst>
</file>

<file path=ppt/tags/tag38.xml><?xml version="1.0" encoding="utf-8"?>
<p:tagLst xmlns:a="http://schemas.openxmlformats.org/drawingml/2006/main" xmlns:r="http://schemas.openxmlformats.org/officeDocument/2006/relationships" xmlns:p="http://schemas.openxmlformats.org/presentationml/2006/main">
  <p:tag name="TIMING" val="|15|9.1|15"/>
</p:tagLst>
</file>

<file path=ppt/tags/tag39.xml><?xml version="1.0" encoding="utf-8"?>
<p:tagLst xmlns:a="http://schemas.openxmlformats.org/drawingml/2006/main" xmlns:r="http://schemas.openxmlformats.org/officeDocument/2006/relationships" xmlns:p="http://schemas.openxmlformats.org/presentationml/2006/main">
  <p:tag name="TIMING" val="|15|9.1|15"/>
</p:tagLst>
</file>

<file path=ppt/tags/tag4.xml><?xml version="1.0" encoding="utf-8"?>
<p:tagLst xmlns:a="http://schemas.openxmlformats.org/drawingml/2006/main" xmlns:r="http://schemas.openxmlformats.org/officeDocument/2006/relationships" xmlns:p="http://schemas.openxmlformats.org/presentationml/2006/main">
  <p:tag name="TIMING" val="|15|9.1|15"/>
</p:tagLst>
</file>

<file path=ppt/tags/tag40.xml><?xml version="1.0" encoding="utf-8"?>
<p:tagLst xmlns:a="http://schemas.openxmlformats.org/drawingml/2006/main" xmlns:r="http://schemas.openxmlformats.org/officeDocument/2006/relationships" xmlns:p="http://schemas.openxmlformats.org/presentationml/2006/main">
  <p:tag name="TIMING" val="|15|9.1|15"/>
</p:tagLst>
</file>

<file path=ppt/tags/tag41.xml><?xml version="1.0" encoding="utf-8"?>
<p:tagLst xmlns:a="http://schemas.openxmlformats.org/drawingml/2006/main" xmlns:r="http://schemas.openxmlformats.org/officeDocument/2006/relationships" xmlns:p="http://schemas.openxmlformats.org/presentationml/2006/main">
  <p:tag name="TIMING" val="|15|9.1|15"/>
</p:tagLst>
</file>

<file path=ppt/tags/tag42.xml><?xml version="1.0" encoding="utf-8"?>
<p:tagLst xmlns:a="http://schemas.openxmlformats.org/drawingml/2006/main" xmlns:r="http://schemas.openxmlformats.org/officeDocument/2006/relationships" xmlns:p="http://schemas.openxmlformats.org/presentationml/2006/main">
  <p:tag name="TIMING" val="|15|9.1|15"/>
</p:tagLst>
</file>

<file path=ppt/tags/tag43.xml><?xml version="1.0" encoding="utf-8"?>
<p:tagLst xmlns:a="http://schemas.openxmlformats.org/drawingml/2006/main" xmlns:r="http://schemas.openxmlformats.org/officeDocument/2006/relationships" xmlns:p="http://schemas.openxmlformats.org/presentationml/2006/main">
  <p:tag name="TIMING" val="|15|9.1|15"/>
</p:tagLst>
</file>

<file path=ppt/tags/tag44.xml><?xml version="1.0" encoding="utf-8"?>
<p:tagLst xmlns:a="http://schemas.openxmlformats.org/drawingml/2006/main" xmlns:r="http://schemas.openxmlformats.org/officeDocument/2006/relationships" xmlns:p="http://schemas.openxmlformats.org/presentationml/2006/main">
  <p:tag name="TIMING" val="|15|9.1|15"/>
</p:tagLst>
</file>

<file path=ppt/tags/tag45.xml><?xml version="1.0" encoding="utf-8"?>
<p:tagLst xmlns:a="http://schemas.openxmlformats.org/drawingml/2006/main" xmlns:r="http://schemas.openxmlformats.org/officeDocument/2006/relationships" xmlns:p="http://schemas.openxmlformats.org/presentationml/2006/main">
  <p:tag name="TIMING" val="|15|9.1|15"/>
</p:tagLst>
</file>

<file path=ppt/tags/tag46.xml><?xml version="1.0" encoding="utf-8"?>
<p:tagLst xmlns:a="http://schemas.openxmlformats.org/drawingml/2006/main" xmlns:r="http://schemas.openxmlformats.org/officeDocument/2006/relationships" xmlns:p="http://schemas.openxmlformats.org/presentationml/2006/main">
  <p:tag name="TIMING" val="|15|9.1|15"/>
</p:tagLst>
</file>

<file path=ppt/tags/tag47.xml><?xml version="1.0" encoding="utf-8"?>
<p:tagLst xmlns:a="http://schemas.openxmlformats.org/drawingml/2006/main" xmlns:r="http://schemas.openxmlformats.org/officeDocument/2006/relationships" xmlns:p="http://schemas.openxmlformats.org/presentationml/2006/main">
  <p:tag name="TIMING" val="|15|9.1|15"/>
</p:tagLst>
</file>

<file path=ppt/tags/tag48.xml><?xml version="1.0" encoding="utf-8"?>
<p:tagLst xmlns:a="http://schemas.openxmlformats.org/drawingml/2006/main" xmlns:r="http://schemas.openxmlformats.org/officeDocument/2006/relationships" xmlns:p="http://schemas.openxmlformats.org/presentationml/2006/main">
  <p:tag name="TIMING" val="|15|9.1|15"/>
</p:tagLst>
</file>

<file path=ppt/tags/tag49.xml><?xml version="1.0" encoding="utf-8"?>
<p:tagLst xmlns:a="http://schemas.openxmlformats.org/drawingml/2006/main" xmlns:r="http://schemas.openxmlformats.org/officeDocument/2006/relationships" xmlns:p="http://schemas.openxmlformats.org/presentationml/2006/main">
  <p:tag name="TIMING" val="|15|9.1|15"/>
</p:tagLst>
</file>

<file path=ppt/tags/tag5.xml><?xml version="1.0" encoding="utf-8"?>
<p:tagLst xmlns:a="http://schemas.openxmlformats.org/drawingml/2006/main" xmlns:r="http://schemas.openxmlformats.org/officeDocument/2006/relationships" xmlns:p="http://schemas.openxmlformats.org/presentationml/2006/main">
  <p:tag name="TIMING" val="|15|9.1|15"/>
</p:tagLst>
</file>

<file path=ppt/tags/tag50.xml><?xml version="1.0" encoding="utf-8"?>
<p:tagLst xmlns:a="http://schemas.openxmlformats.org/drawingml/2006/main" xmlns:r="http://schemas.openxmlformats.org/officeDocument/2006/relationships" xmlns:p="http://schemas.openxmlformats.org/presentationml/2006/main">
  <p:tag name="TIMING" val="|15|9.1|15"/>
</p:tagLst>
</file>

<file path=ppt/tags/tag51.xml><?xml version="1.0" encoding="utf-8"?>
<p:tagLst xmlns:a="http://schemas.openxmlformats.org/drawingml/2006/main" xmlns:r="http://schemas.openxmlformats.org/officeDocument/2006/relationships" xmlns:p="http://schemas.openxmlformats.org/presentationml/2006/main">
  <p:tag name="TIMING" val="|15|9.1|15"/>
</p:tagLst>
</file>

<file path=ppt/tags/tag52.xml><?xml version="1.0" encoding="utf-8"?>
<p:tagLst xmlns:a="http://schemas.openxmlformats.org/drawingml/2006/main" xmlns:r="http://schemas.openxmlformats.org/officeDocument/2006/relationships" xmlns:p="http://schemas.openxmlformats.org/presentationml/2006/main">
  <p:tag name="TIMING" val="|15|9.1|15"/>
</p:tagLst>
</file>

<file path=ppt/tags/tag53.xml><?xml version="1.0" encoding="utf-8"?>
<p:tagLst xmlns:a="http://schemas.openxmlformats.org/drawingml/2006/main" xmlns:r="http://schemas.openxmlformats.org/officeDocument/2006/relationships" xmlns:p="http://schemas.openxmlformats.org/presentationml/2006/main">
  <p:tag name="TIMING" val="|15|9.1|15"/>
</p:tagLst>
</file>

<file path=ppt/tags/tag54.xml><?xml version="1.0" encoding="utf-8"?>
<p:tagLst xmlns:a="http://schemas.openxmlformats.org/drawingml/2006/main" xmlns:r="http://schemas.openxmlformats.org/officeDocument/2006/relationships" xmlns:p="http://schemas.openxmlformats.org/presentationml/2006/main">
  <p:tag name="TIMING" val="|15|9.1|15"/>
</p:tagLst>
</file>

<file path=ppt/tags/tag55.xml><?xml version="1.0" encoding="utf-8"?>
<p:tagLst xmlns:a="http://schemas.openxmlformats.org/drawingml/2006/main" xmlns:r="http://schemas.openxmlformats.org/officeDocument/2006/relationships" xmlns:p="http://schemas.openxmlformats.org/presentationml/2006/main">
  <p:tag name="TIMING" val="|15|9.1|15"/>
</p:tagLst>
</file>

<file path=ppt/tags/tag56.xml><?xml version="1.0" encoding="utf-8"?>
<p:tagLst xmlns:a="http://schemas.openxmlformats.org/drawingml/2006/main" xmlns:r="http://schemas.openxmlformats.org/officeDocument/2006/relationships" xmlns:p="http://schemas.openxmlformats.org/presentationml/2006/main">
  <p:tag name="TIMING" val="|15|9.1|15"/>
</p:tagLst>
</file>

<file path=ppt/tags/tag57.xml><?xml version="1.0" encoding="utf-8"?>
<p:tagLst xmlns:a="http://schemas.openxmlformats.org/drawingml/2006/main" xmlns:r="http://schemas.openxmlformats.org/officeDocument/2006/relationships" xmlns:p="http://schemas.openxmlformats.org/presentationml/2006/main">
  <p:tag name="TIMING" val="|15|9.1|15"/>
</p:tagLst>
</file>

<file path=ppt/tags/tag58.xml><?xml version="1.0" encoding="utf-8"?>
<p:tagLst xmlns:a="http://schemas.openxmlformats.org/drawingml/2006/main" xmlns:r="http://schemas.openxmlformats.org/officeDocument/2006/relationships" xmlns:p="http://schemas.openxmlformats.org/presentationml/2006/main">
  <p:tag name="TIMING" val="|15|9.1|15"/>
</p:tagLst>
</file>

<file path=ppt/tags/tag59.xml><?xml version="1.0" encoding="utf-8"?>
<p:tagLst xmlns:a="http://schemas.openxmlformats.org/drawingml/2006/main" xmlns:r="http://schemas.openxmlformats.org/officeDocument/2006/relationships" xmlns:p="http://schemas.openxmlformats.org/presentationml/2006/main">
  <p:tag name="TIMING" val="|15|9.1|15"/>
</p:tagLst>
</file>

<file path=ppt/tags/tag6.xml><?xml version="1.0" encoding="utf-8"?>
<p:tagLst xmlns:a="http://schemas.openxmlformats.org/drawingml/2006/main" xmlns:r="http://schemas.openxmlformats.org/officeDocument/2006/relationships" xmlns:p="http://schemas.openxmlformats.org/presentationml/2006/main">
  <p:tag name="TIMING" val="|15|9.1|15"/>
</p:tagLst>
</file>

<file path=ppt/tags/tag60.xml><?xml version="1.0" encoding="utf-8"?>
<p:tagLst xmlns:a="http://schemas.openxmlformats.org/drawingml/2006/main" xmlns:r="http://schemas.openxmlformats.org/officeDocument/2006/relationships" xmlns:p="http://schemas.openxmlformats.org/presentationml/2006/main">
  <p:tag name="TIMING" val="|15|9.1|15"/>
</p:tagLst>
</file>

<file path=ppt/tags/tag61.xml><?xml version="1.0" encoding="utf-8"?>
<p:tagLst xmlns:a="http://schemas.openxmlformats.org/drawingml/2006/main" xmlns:r="http://schemas.openxmlformats.org/officeDocument/2006/relationships" xmlns:p="http://schemas.openxmlformats.org/presentationml/2006/main">
  <p:tag name="TIMING" val="|15|9.1|15"/>
</p:tagLst>
</file>

<file path=ppt/tags/tag62.xml><?xml version="1.0" encoding="utf-8"?>
<p:tagLst xmlns:a="http://schemas.openxmlformats.org/drawingml/2006/main" xmlns:r="http://schemas.openxmlformats.org/officeDocument/2006/relationships" xmlns:p="http://schemas.openxmlformats.org/presentationml/2006/main">
  <p:tag name="TIMING" val="|15|9.1|15"/>
</p:tagLst>
</file>

<file path=ppt/tags/tag63.xml><?xml version="1.0" encoding="utf-8"?>
<p:tagLst xmlns:a="http://schemas.openxmlformats.org/drawingml/2006/main" xmlns:r="http://schemas.openxmlformats.org/officeDocument/2006/relationships" xmlns:p="http://schemas.openxmlformats.org/presentationml/2006/main">
  <p:tag name="TIMING" val="|15|9.1|15"/>
</p:tagLst>
</file>

<file path=ppt/tags/tag64.xml><?xml version="1.0" encoding="utf-8"?>
<p:tagLst xmlns:a="http://schemas.openxmlformats.org/drawingml/2006/main" xmlns:r="http://schemas.openxmlformats.org/officeDocument/2006/relationships" xmlns:p="http://schemas.openxmlformats.org/presentationml/2006/main">
  <p:tag name="TIMING" val="|15|9.1|15"/>
</p:tagLst>
</file>

<file path=ppt/tags/tag65.xml><?xml version="1.0" encoding="utf-8"?>
<p:tagLst xmlns:a="http://schemas.openxmlformats.org/drawingml/2006/main" xmlns:r="http://schemas.openxmlformats.org/officeDocument/2006/relationships" xmlns:p="http://schemas.openxmlformats.org/presentationml/2006/main">
  <p:tag name="TIMING" val="|15|9.1|15"/>
</p:tagLst>
</file>

<file path=ppt/tags/tag66.xml><?xml version="1.0" encoding="utf-8"?>
<p:tagLst xmlns:a="http://schemas.openxmlformats.org/drawingml/2006/main" xmlns:r="http://schemas.openxmlformats.org/officeDocument/2006/relationships" xmlns:p="http://schemas.openxmlformats.org/presentationml/2006/main">
  <p:tag name="TIMING" val="|15|9.1|15"/>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TIMING" val="|15|9.1|1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TIMING" val="|15|9.1|1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TIMING" val="|15|9.1|1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TIMING" val="|15|9.1|15"/>
</p:tagLst>
</file>

<file path=ppt/tags/tag74.xml><?xml version="1.0" encoding="utf-8"?>
<p:tagLst xmlns:a="http://schemas.openxmlformats.org/drawingml/2006/main" xmlns:r="http://schemas.openxmlformats.org/officeDocument/2006/relationships" xmlns:p="http://schemas.openxmlformats.org/presentationml/2006/main">
  <p:tag name="TIMING" val="|15|9.1|15"/>
</p:tagLst>
</file>

<file path=ppt/tags/tag75.xml><?xml version="1.0" encoding="utf-8"?>
<p:tagLst xmlns:a="http://schemas.openxmlformats.org/drawingml/2006/main" xmlns:r="http://schemas.openxmlformats.org/officeDocument/2006/relationships" xmlns:p="http://schemas.openxmlformats.org/presentationml/2006/main">
  <p:tag name="TIMING" val="|15|9.1|15"/>
</p:tagLst>
</file>

<file path=ppt/tags/tag76.xml><?xml version="1.0" encoding="utf-8"?>
<p:tagLst xmlns:a="http://schemas.openxmlformats.org/drawingml/2006/main" xmlns:r="http://schemas.openxmlformats.org/officeDocument/2006/relationships" xmlns:p="http://schemas.openxmlformats.org/presentationml/2006/main">
  <p:tag name="TIMING" val="|15|9.1|15"/>
</p:tagLst>
</file>

<file path=ppt/tags/tag77.xml><?xml version="1.0" encoding="utf-8"?>
<p:tagLst xmlns:a="http://schemas.openxmlformats.org/drawingml/2006/main" xmlns:r="http://schemas.openxmlformats.org/officeDocument/2006/relationships" xmlns:p="http://schemas.openxmlformats.org/presentationml/2006/main">
  <p:tag name="TIMING" val="|15|9.1|15"/>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TIMING" val="|15|9.1|15"/>
</p:tagLst>
</file>

<file path=ppt/tags/tag8.xml><?xml version="1.0" encoding="utf-8"?>
<p:tagLst xmlns:a="http://schemas.openxmlformats.org/drawingml/2006/main" xmlns:r="http://schemas.openxmlformats.org/officeDocument/2006/relationships" xmlns:p="http://schemas.openxmlformats.org/presentationml/2006/main">
  <p:tag name="TIMING" val="|15|9.1|15"/>
</p:tagLst>
</file>

<file path=ppt/tags/tag80.xml><?xml version="1.0" encoding="utf-8"?>
<p:tagLst xmlns:a="http://schemas.openxmlformats.org/drawingml/2006/main" xmlns:r="http://schemas.openxmlformats.org/officeDocument/2006/relationships" xmlns:p="http://schemas.openxmlformats.org/presentationml/2006/main">
  <p:tag name="TIMING" val="|15|9.1|1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TIMING" val="|15|9.1|15"/>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TIMING" val="|15|9.1|1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TIMING" val="|15|9.1|15"/>
</p:tagLst>
</file>

<file path=ppt/tags/tag88.xml><?xml version="1.0" encoding="utf-8"?>
<p:tagLst xmlns:a="http://schemas.openxmlformats.org/drawingml/2006/main" xmlns:r="http://schemas.openxmlformats.org/officeDocument/2006/relationships" xmlns:p="http://schemas.openxmlformats.org/presentationml/2006/main">
  <p:tag name="TIMING" val="|15|9.1|15"/>
</p:tagLst>
</file>

<file path=ppt/tags/tag89.xml><?xml version="1.0" encoding="utf-8"?>
<p:tagLst xmlns:a="http://schemas.openxmlformats.org/drawingml/2006/main" xmlns:r="http://schemas.openxmlformats.org/officeDocument/2006/relationships" xmlns:p="http://schemas.openxmlformats.org/presentationml/2006/main">
  <p:tag name="TIMING" val="|1.1"/>
</p:tagLst>
</file>

<file path=ppt/tags/tag9.xml><?xml version="1.0" encoding="utf-8"?>
<p:tagLst xmlns:a="http://schemas.openxmlformats.org/drawingml/2006/main" xmlns:r="http://schemas.openxmlformats.org/officeDocument/2006/relationships" xmlns:p="http://schemas.openxmlformats.org/presentationml/2006/main">
  <p:tag name="TIMING" val="|15|9.1|1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14334</TotalTime>
  <Words>6273</Words>
  <Application>Microsoft Office PowerPoint</Application>
  <PresentationFormat>Personnalisé</PresentationFormat>
  <Paragraphs>1337</Paragraphs>
  <Slides>82</Slides>
  <Notes>82</Notes>
  <HiddenSlides>0</HiddenSlides>
  <MMClips>0</MMClips>
  <ScaleCrop>false</ScaleCrop>
  <HeadingPairs>
    <vt:vector size="8" baseType="variant">
      <vt:variant>
        <vt:lpstr>Polices utilisées</vt:lpstr>
      </vt:variant>
      <vt:variant>
        <vt:i4>13</vt:i4>
      </vt:variant>
      <vt:variant>
        <vt:lpstr>Thème</vt:lpstr>
      </vt:variant>
      <vt:variant>
        <vt:i4>2</vt:i4>
      </vt:variant>
      <vt:variant>
        <vt:lpstr>Serveurs OLE incorporés</vt:lpstr>
      </vt:variant>
      <vt:variant>
        <vt:i4>1</vt:i4>
      </vt:variant>
      <vt:variant>
        <vt:lpstr>Titres des diapositives</vt:lpstr>
      </vt:variant>
      <vt:variant>
        <vt:i4>82</vt:i4>
      </vt:variant>
    </vt:vector>
  </HeadingPairs>
  <TitlesOfParts>
    <vt:vector size="98" baseType="lpstr">
      <vt:lpstr>Angsana New</vt:lpstr>
      <vt:lpstr>Arial</vt:lpstr>
      <vt:lpstr>Arial Narrow</vt:lpstr>
      <vt:lpstr>Bradley Hand ITC</vt:lpstr>
      <vt:lpstr>Calibri</vt:lpstr>
      <vt:lpstr>Calibri Light</vt:lpstr>
      <vt:lpstr>Courier New</vt:lpstr>
      <vt:lpstr>Symbol</vt:lpstr>
      <vt:lpstr>Times New Roman</vt:lpstr>
      <vt:lpstr>Trebuchet MS</vt:lpstr>
      <vt:lpstr>Wingdings</vt:lpstr>
      <vt:lpstr>Wingdings 2</vt:lpstr>
      <vt:lpstr>Wingdings 3</vt:lpstr>
      <vt:lpstr>Thème Office</vt:lpstr>
      <vt:lpstr>1_Thème Office</vt:lpstr>
      <vt:lpstr>Document</vt:lpstr>
      <vt:lpstr>Histoire du Québec et du Canada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me joindre</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Gosselin, Jérôme</dc:creator>
  <cp:lastModifiedBy>Harold Giguère</cp:lastModifiedBy>
  <cp:revision>505</cp:revision>
  <cp:lastPrinted>2017-02-24T13:20:46Z</cp:lastPrinted>
  <dcterms:created xsi:type="dcterms:W3CDTF">2015-03-09T18:12:29Z</dcterms:created>
  <dcterms:modified xsi:type="dcterms:W3CDTF">2017-10-24T00:20:58Z</dcterms:modified>
</cp:coreProperties>
</file>